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sldIdLst>
    <p:sldId id="257" r:id="rId2"/>
    <p:sldId id="258" r:id="rId3"/>
    <p:sldId id="260" r:id="rId4"/>
    <p:sldId id="275" r:id="rId5"/>
    <p:sldId id="261" r:id="rId6"/>
    <p:sldId id="277" r:id="rId7"/>
    <p:sldId id="282" r:id="rId8"/>
    <p:sldId id="262" r:id="rId9"/>
    <p:sldId id="264" r:id="rId10"/>
    <p:sldId id="279" r:id="rId11"/>
    <p:sldId id="281" r:id="rId12"/>
    <p:sldId id="306" r:id="rId13"/>
    <p:sldId id="292" r:id="rId14"/>
    <p:sldId id="293" r:id="rId15"/>
    <p:sldId id="278" r:id="rId16"/>
    <p:sldId id="273" r:id="rId17"/>
    <p:sldId id="283" r:id="rId18"/>
    <p:sldId id="303" r:id="rId19"/>
    <p:sldId id="305"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47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1991F-9194-47DE-A0BC-B3A5D9909B42}"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96DBD-3C2E-490A-A9ED-A1DCFC37B83F}" type="slidenum">
              <a:rPr lang="en-US" smtClean="0"/>
              <a:t>‹#›</a:t>
            </a:fld>
            <a:endParaRPr lang="en-US"/>
          </a:p>
        </p:txBody>
      </p:sp>
    </p:spTree>
    <p:extLst>
      <p:ext uri="{BB962C8B-B14F-4D97-AF65-F5344CB8AC3E}">
        <p14:creationId xmlns:p14="http://schemas.microsoft.com/office/powerpoint/2010/main" val="393820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6BFF28F-DFD4-409A-AFB0-08FB2C131AA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39D19D8-C71A-4F14-8F10-2130C0A96B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C8271394-BD5D-4F5E-B662-CCF52B1216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15E758-9147-4E09-A44C-2B4E9004A05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23F81A7-B8D1-446F-A912-5299687B93CA}"/>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BAB4B0F5-609A-4AFB-90CA-D0A8FA50EC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89C76A1C-E1BD-44B7-9BED-B08D1FCB6D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76198F-E153-461B-B298-733789EE71AA}"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19ADBB1-B99A-454D-9EBE-C49EEABAF97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48F53491-979E-448C-B7A1-742B54DC16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E861BA2B-CF86-4ED6-94F8-299A967B74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076FA0-781E-4BFD-8192-DC6D65AE8824}"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996CAF7-43C9-43A8-90F5-59C7CEF82385}"/>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CD283BB-678D-40CB-9808-A09BCD14D4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CED7EC65-FFB3-4216-B865-C7CB045852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4EF8040-D8D7-4467-A3D7-8869508DDD40}"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F922873-FDE1-4E7B-86BD-A3488F931EA3}"/>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45859FE9-D674-4F53-82C5-DED5423D1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08975B62-E518-450E-9155-B6DF2AB9A8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2747BF-63F2-4B88-BD53-E6B6A681F5F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5446F22-9B84-456B-886D-E24776160EC6}"/>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0A0C82C-BDE8-492F-BC4E-BE1185E17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C6B74EB9-C59F-4757-B36D-6AB30C6A17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E065DF-9982-486C-A1AD-A376D9CA0923}"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791BF7C-3DA9-4ABF-9ACA-A4AFEA205E4A}"/>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6F7574-D424-47F4-B147-8908B0AA31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85C79BDC-F560-4E51-8098-2E4FD652D3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4C6538-666A-40F7-9765-9CCC1C5D9B07}"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1F40B23-C3C1-4B5D-89EA-A130EBF5D341}"/>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091D77A6-1C4D-45F0-B374-57C735CF81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1947F32E-C8CD-4041-8B64-3B887783F2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8BB18F-DBD4-4D73-93AE-D7EBC452D2A2}"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ABEDE3A-531E-4C34-88C2-0277AFBFB98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8D688617-215B-4585-A22B-643BC5B6D9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E6A9E2A0-3C88-4946-B696-2DFA9871BC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76E3C5-04F2-4CA8-ABA8-ECBE0DF8B7D8}"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ABD1BF6-09A6-4357-B944-8BD7323B11E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283405F9-31BF-4E4D-808D-00C3981BDC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5556DB16-9E74-4206-8DA4-1B93A278B6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A94A91-1902-49FC-B2E7-648A77BB20DC}"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E516F12-7419-4EEA-8FCA-D776DC72474A}"/>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79998B98-28D5-4030-9F16-DE304F22D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AF2BE06C-F605-4CAB-9982-440E4D0897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596CF98-071B-470A-BCB3-791D374871DB}"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FFF6CA4-6026-430E-9B23-54C552AC2814}"/>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318FEF-83E7-4B0B-AFAF-7C02BA6B4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612E1ED8-31AB-4349-BBC1-6481E9C62F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AB6382-8248-4507-9CC7-F347CC1A0436}"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3EDFB56-3AA0-44AF-8AC6-D0DE0C8E07F7}"/>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763C9BFC-DA84-4315-B7E2-BE81BDA31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E38ECF29-FD35-40CA-B74A-04752EC355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AFCCCF-40E7-423B-ADF4-53105269B1BC}" type="slidenum">
              <a:rPr lang="en-US" altLang="en-US"/>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542346B-F115-44C1-A8EB-CDFE3B847CF1}"/>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578BCC1C-7CEF-44FE-AF95-AC3D3708B3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B1363A6A-72A5-49F0-B8E7-0D2F14EB2B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7FD9A5-2C3E-4DE9-9A84-FBE58396A241}"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4EDAA66-BF94-460B-91FF-42B03C280078}"/>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B2962F37-1E90-481A-99E2-93544629FF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9F05C02F-F115-4AB8-81EC-46B6313081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883AFF-4A1D-4134-910C-85DB1543F1DE}"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8773369-1CE2-4D1D-8732-A61BE00CD6A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350D9890-F131-4EE0-A502-EE679CAAD1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84BC0C6-8214-4A5D-B996-737E2241DD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C96D05-666B-4B42-A3FB-336DD08F4E83}"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3189B07-DD09-4CA1-8CC4-7F7EED06501D}"/>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A73DB95-72DE-49C0-A9B4-2DD2DA74E3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9A267F1F-9DCE-4F32-9A94-5638C4372F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64E0002-F3C6-4B36-800E-EFE195A32210}"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CFA4CB8-9FE6-42BA-9E84-04E385DE0197}"/>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DE36D7D5-FB15-49F0-8A9B-58EB057041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0F0444EB-8221-4F6D-9A6A-F8657F56C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2FDA0A0-B97F-4A54-BE83-DB2D61AD9C23}"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5B8EA1A-BBEF-48C3-A081-CBA766221195}"/>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743139D7-FCB7-41AC-AE2C-CBB1845C09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0D0C33AE-8181-45FA-982E-840CA1C7C5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B3D9940-DD7A-4271-90BF-F0EEDC696B95}"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32AC1EE-0872-4730-878A-611C6C9462E7}"/>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62B872DD-3212-4BA1-8024-87EE52D91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02E68409-FE0E-45CB-A9A6-8F0C2604F9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BD3A27-9B26-4CC4-9288-1D056671BF28}"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2B6FAD-1A20-4CB0-AFD7-F03639005E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50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1A36B-933B-47C5-8D8E-B0CF25989A72}"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140721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69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54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128096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8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74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12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69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half" idx="1"/>
          </p:nvPr>
        </p:nvSpPr>
        <p:spPr>
          <a:xfrm>
            <a:off x="1117601" y="2362200"/>
            <a:ext cx="10257367"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7601" y="4300539"/>
            <a:ext cx="10257367"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E08CB910-C3EE-4DF9-8580-CC3063095F9F}"/>
              </a:ext>
            </a:extLst>
          </p:cNvPr>
          <p:cNvSpPr>
            <a:spLocks noGrp="1" noChangeArrowheads="1"/>
          </p:cNvSpPr>
          <p:nvPr>
            <p:ph type="ftr" sz="quarter" idx="10"/>
          </p:nvPr>
        </p:nvSpPr>
        <p:spPr>
          <a:ln/>
        </p:spPr>
        <p:txBody>
          <a:bodyPr/>
          <a:lstStyle>
            <a:lvl1pPr>
              <a:defRPr/>
            </a:lvl1pPr>
          </a:lstStyle>
          <a:p>
            <a:pPr>
              <a:defRPr/>
            </a:pPr>
            <a:r>
              <a:rPr lang="en-US"/>
              <a:t>Forensic Science: Fundamentals &amp; Investigations, Chapter 4 </a:t>
            </a:r>
          </a:p>
        </p:txBody>
      </p:sp>
      <p:sp>
        <p:nvSpPr>
          <p:cNvPr id="6" name="Rectangle 12">
            <a:extLst>
              <a:ext uri="{FF2B5EF4-FFF2-40B4-BE49-F238E27FC236}">
                <a16:creationId xmlns:a16="http://schemas.microsoft.com/office/drawing/2014/main" id="{DA3ED765-3A29-42C9-A001-53F109D8E46D}"/>
              </a:ext>
            </a:extLst>
          </p:cNvPr>
          <p:cNvSpPr>
            <a:spLocks noGrp="1" noChangeArrowheads="1"/>
          </p:cNvSpPr>
          <p:nvPr>
            <p:ph type="sldNum" sz="quarter" idx="11"/>
          </p:nvPr>
        </p:nvSpPr>
        <p:spPr>
          <a:ln/>
        </p:spPr>
        <p:txBody>
          <a:bodyPr/>
          <a:lstStyle>
            <a:lvl1pPr>
              <a:defRPr/>
            </a:lvl1pPr>
          </a:lstStyle>
          <a:p>
            <a:fld id="{2D2C19D7-A8D4-4AFC-98C4-8449268D11C8}" type="slidenum">
              <a:rPr lang="en-US" altLang="en-US"/>
              <a:pPr/>
              <a:t>‹#›</a:t>
            </a:fld>
            <a:endParaRPr lang="en-US" altLang="en-US"/>
          </a:p>
        </p:txBody>
      </p:sp>
    </p:spTree>
    <p:extLst>
      <p:ext uri="{BB962C8B-B14F-4D97-AF65-F5344CB8AC3E}">
        <p14:creationId xmlns:p14="http://schemas.microsoft.com/office/powerpoint/2010/main" val="32978432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quarter" idx="1"/>
          </p:nvPr>
        </p:nvSpPr>
        <p:spPr>
          <a:xfrm>
            <a:off x="1117601" y="2362200"/>
            <a:ext cx="5027084"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47884" y="2362200"/>
            <a:ext cx="5027083"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1117601" y="4300539"/>
            <a:ext cx="10257367"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20BBC782-61F8-48D3-8505-12F2B7D98529}"/>
              </a:ext>
            </a:extLst>
          </p:cNvPr>
          <p:cNvSpPr>
            <a:spLocks noGrp="1" noChangeArrowheads="1"/>
          </p:cNvSpPr>
          <p:nvPr>
            <p:ph type="ftr" sz="quarter" idx="10"/>
          </p:nvPr>
        </p:nvSpPr>
        <p:spPr>
          <a:ln/>
        </p:spPr>
        <p:txBody>
          <a:bodyPr/>
          <a:lstStyle>
            <a:lvl1pPr>
              <a:defRPr/>
            </a:lvl1pPr>
          </a:lstStyle>
          <a:p>
            <a:pPr>
              <a:defRPr/>
            </a:pPr>
            <a:r>
              <a:rPr lang="en-US"/>
              <a:t>Forensic Science: Fundamentals &amp; Investigations, Chapter 4 </a:t>
            </a:r>
          </a:p>
        </p:txBody>
      </p:sp>
      <p:sp>
        <p:nvSpPr>
          <p:cNvPr id="7" name="Rectangle 12">
            <a:extLst>
              <a:ext uri="{FF2B5EF4-FFF2-40B4-BE49-F238E27FC236}">
                <a16:creationId xmlns:a16="http://schemas.microsoft.com/office/drawing/2014/main" id="{B57B985E-1996-4A36-8632-EFDB41FD33C5}"/>
              </a:ext>
            </a:extLst>
          </p:cNvPr>
          <p:cNvSpPr>
            <a:spLocks noGrp="1" noChangeArrowheads="1"/>
          </p:cNvSpPr>
          <p:nvPr>
            <p:ph type="sldNum" sz="quarter" idx="11"/>
          </p:nvPr>
        </p:nvSpPr>
        <p:spPr>
          <a:ln/>
        </p:spPr>
        <p:txBody>
          <a:bodyPr/>
          <a:lstStyle>
            <a:lvl1pPr>
              <a:defRPr/>
            </a:lvl1pPr>
          </a:lstStyle>
          <a:p>
            <a:fld id="{78A2DB5A-CD6E-401C-BB55-9CB14D4B55BD}" type="slidenum">
              <a:rPr lang="en-US" altLang="en-US"/>
              <a:pPr/>
              <a:t>‹#›</a:t>
            </a:fld>
            <a:endParaRPr lang="en-US" altLang="en-US"/>
          </a:p>
        </p:txBody>
      </p:sp>
    </p:spTree>
    <p:extLst>
      <p:ext uri="{BB962C8B-B14F-4D97-AF65-F5344CB8AC3E}">
        <p14:creationId xmlns:p14="http://schemas.microsoft.com/office/powerpoint/2010/main" val="33449519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53808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1A36B-933B-47C5-8D8E-B0CF25989A72}"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6FAD-1A20-4CB0-AFD7-F03639005E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77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1A36B-933B-47C5-8D8E-B0CF25989A72}"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40510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1A36B-933B-47C5-8D8E-B0CF25989A72}" type="datetimeFigureOut">
              <a:rPr lang="en-US" smtClean="0"/>
              <a:t>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6FAD-1A20-4CB0-AFD7-F03639005E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48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1A36B-933B-47C5-8D8E-B0CF25989A72}" type="datetimeFigureOut">
              <a:rPr lang="en-US" smtClean="0"/>
              <a:t>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6FAD-1A20-4CB0-AFD7-F03639005E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4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1A36B-933B-47C5-8D8E-B0CF25989A72}" type="datetimeFigureOut">
              <a:rPr lang="en-US" smtClean="0"/>
              <a:t>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399328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1A36B-933B-47C5-8D8E-B0CF25989A72}"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6FAD-1A20-4CB0-AFD7-F03639005E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28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1A36B-933B-47C5-8D8E-B0CF25989A72}"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6FAD-1A20-4CB0-AFD7-F03639005EEE}" type="slidenum">
              <a:rPr lang="en-US" smtClean="0"/>
              <a:t>‹#›</a:t>
            </a:fld>
            <a:endParaRPr lang="en-US"/>
          </a:p>
        </p:txBody>
      </p:sp>
    </p:spTree>
    <p:extLst>
      <p:ext uri="{BB962C8B-B14F-4D97-AF65-F5344CB8AC3E}">
        <p14:creationId xmlns:p14="http://schemas.microsoft.com/office/powerpoint/2010/main" val="342700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E1A36B-933B-47C5-8D8E-B0CF25989A72}" type="datetimeFigureOut">
              <a:rPr lang="en-US" smtClean="0"/>
              <a:t>2/7/2021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2B6FAD-1A20-4CB0-AFD7-F03639005EEE}" type="slidenum">
              <a:rPr lang="en-US" smtClean="0"/>
              <a:t>‹#›</a:t>
            </a:fld>
            <a:endParaRPr lang="en-US"/>
          </a:p>
        </p:txBody>
      </p:sp>
    </p:spTree>
    <p:extLst>
      <p:ext uri="{BB962C8B-B14F-4D97-AF65-F5344CB8AC3E}">
        <p14:creationId xmlns:p14="http://schemas.microsoft.com/office/powerpoint/2010/main" val="13495330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AutoShape 4">
            <a:extLst>
              <a:ext uri="{FF2B5EF4-FFF2-40B4-BE49-F238E27FC236}">
                <a16:creationId xmlns:a16="http://schemas.microsoft.com/office/drawing/2014/main" id="{49924FD7-B8F9-4751-9B56-B237848B774E}"/>
              </a:ext>
            </a:extLst>
          </p:cNvPr>
          <p:cNvSpPr>
            <a:spLocks noGrp="1" noChangeArrowheads="1"/>
          </p:cNvSpPr>
          <p:nvPr>
            <p:ph type="title"/>
          </p:nvPr>
        </p:nvSpPr>
        <p:spPr>
          <a:xfrm>
            <a:off x="2286000" y="838200"/>
            <a:ext cx="7467600" cy="1219200"/>
          </a:xfrm>
        </p:spPr>
        <p:txBody>
          <a:bodyPr>
            <a:normAutofit fontScale="90000"/>
          </a:bodyPr>
          <a:lstStyle/>
          <a:p>
            <a:pPr eaLnBrk="1" hangingPunct="1">
              <a:spcBef>
                <a:spcPts val="600"/>
              </a:spcBef>
              <a:spcAft>
                <a:spcPts val="600"/>
              </a:spcAft>
            </a:pPr>
            <a:br>
              <a:rPr lang="en-US" altLang="en-US" sz="4900" b="0" dirty="0"/>
            </a:br>
            <a:r>
              <a:rPr lang="en-US" altLang="en-US" i="1" dirty="0">
                <a:solidFill>
                  <a:srgbClr val="000000"/>
                </a:solidFill>
              </a:rPr>
              <a:t>A Study of Fibers and Textiles </a:t>
            </a:r>
            <a:br>
              <a:rPr lang="en-US" altLang="en-US" sz="2700" b="0" dirty="0">
                <a:solidFill>
                  <a:schemeClr val="tx1"/>
                </a:solidFill>
              </a:rPr>
            </a:br>
            <a:endParaRPr lang="en-US" altLang="en-US" sz="1800" dirty="0"/>
          </a:p>
        </p:txBody>
      </p:sp>
      <p:sp>
        <p:nvSpPr>
          <p:cNvPr id="37894" name="Rectangle 9">
            <a:extLst>
              <a:ext uri="{FF2B5EF4-FFF2-40B4-BE49-F238E27FC236}">
                <a16:creationId xmlns:a16="http://schemas.microsoft.com/office/drawing/2014/main" id="{56343595-7526-438D-80E9-0EB7597E4F44}"/>
              </a:ext>
            </a:extLst>
          </p:cNvPr>
          <p:cNvSpPr>
            <a:spLocks noGrp="1" noChangeArrowheads="1"/>
          </p:cNvSpPr>
          <p:nvPr>
            <p:ph idx="1"/>
          </p:nvPr>
        </p:nvSpPr>
        <p:spPr>
          <a:xfrm>
            <a:off x="1295401" y="2447925"/>
            <a:ext cx="9372600" cy="3724275"/>
          </a:xfrm>
        </p:spPr>
        <p:txBody>
          <a:bodyPr/>
          <a:lstStyle/>
          <a:p>
            <a:pPr eaLnBrk="1" hangingPunct="1"/>
            <a:r>
              <a:rPr lang="en-US" altLang="en-US" b="1" dirty="0"/>
              <a:t>SFS1. Students will recognize and classify various types of evidence in relation to the definition and scope of Forensic Science </a:t>
            </a:r>
          </a:p>
          <a:p>
            <a:pPr eaLnBrk="1" hangingPunct="1"/>
            <a:r>
              <a:rPr lang="en-US" altLang="en-US" b="1" dirty="0"/>
              <a:t>SFS2. Students will use various scientific techniques to analyze physical and trace evidence.</a:t>
            </a:r>
            <a:r>
              <a:rPr lang="en-US" altLang="en-US" dirty="0"/>
              <a:t> </a:t>
            </a:r>
          </a:p>
          <a:p>
            <a:pPr eaLnBrk="1" hangingPunct="1">
              <a:buFont typeface="Wingdings" panose="05000000000000000000" pitchFamily="2" charset="2"/>
              <a:buNone/>
            </a:pPr>
            <a:r>
              <a:rPr lang="en-US" altLang="en-US" dirty="0"/>
              <a:t>	b. Analyze the morphology and types of hair, fibers, soil and glass. </a:t>
            </a:r>
          </a:p>
        </p:txBody>
      </p:sp>
      <p:sp>
        <p:nvSpPr>
          <p:cNvPr id="37890" name="Footer Placeholder 3">
            <a:extLst>
              <a:ext uri="{FF2B5EF4-FFF2-40B4-BE49-F238E27FC236}">
                <a16:creationId xmlns:a16="http://schemas.microsoft.com/office/drawing/2014/main" id="{D71962AD-6DD4-4955-8F68-169BC0743B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37891" name="Slide Number Placeholder 4">
            <a:extLst>
              <a:ext uri="{FF2B5EF4-FFF2-40B4-BE49-F238E27FC236}">
                <a16:creationId xmlns:a16="http://schemas.microsoft.com/office/drawing/2014/main" id="{DBCFFAC7-A2B4-4168-BAFF-3B1C6DAA27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F54F022-F704-412B-894B-DA85BE71E7C6}" type="slidenum">
              <a:rPr lang="en-US" altLang="en-US" sz="2600">
                <a:solidFill>
                  <a:schemeClr val="bg1"/>
                </a:solidFill>
              </a:rPr>
              <a:pPr>
                <a:spcBef>
                  <a:spcPct val="0"/>
                </a:spcBef>
                <a:buClrTx/>
                <a:buSzTx/>
                <a:buFontTx/>
                <a:buNone/>
              </a:pPr>
              <a:t>1</a:t>
            </a:fld>
            <a:endParaRPr lang="en-US" altLang="en-US" sz="2600">
              <a:solidFill>
                <a:schemeClr val="bg1"/>
              </a:solidFill>
            </a:endParaRPr>
          </a:p>
        </p:txBody>
      </p:sp>
      <p:sp>
        <p:nvSpPr>
          <p:cNvPr id="37893" name="Rectangle 8">
            <a:extLst>
              <a:ext uri="{FF2B5EF4-FFF2-40B4-BE49-F238E27FC236}">
                <a16:creationId xmlns:a16="http://schemas.microsoft.com/office/drawing/2014/main" id="{4A3D6007-33CA-4A35-9A62-511F331C4C24}"/>
              </a:ext>
            </a:extLst>
          </p:cNvPr>
          <p:cNvSpPr>
            <a:spLocks noChangeArrowheads="1"/>
          </p:cNvSpPr>
          <p:nvPr/>
        </p:nvSpPr>
        <p:spPr bwMode="auto">
          <a:xfrm>
            <a:off x="3276600" y="6019800"/>
            <a:ext cx="579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a:t>All Rights Reserved  South-Western / Cengage Learning © 2009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A1486A03-6F90-4B3D-AE5F-EBAB4BE20A2C}"/>
              </a:ext>
            </a:extLst>
          </p:cNvPr>
          <p:cNvSpPr>
            <a:spLocks noGrp="1" noChangeArrowheads="1"/>
          </p:cNvSpPr>
          <p:nvPr>
            <p:ph type="title"/>
          </p:nvPr>
        </p:nvSpPr>
        <p:spPr>
          <a:xfrm>
            <a:off x="2362200" y="990600"/>
            <a:ext cx="5943600" cy="990600"/>
          </a:xfrm>
        </p:spPr>
        <p:txBody>
          <a:bodyPr>
            <a:normAutofit fontScale="90000"/>
          </a:bodyPr>
          <a:lstStyle/>
          <a:p>
            <a:pPr eaLnBrk="1" hangingPunct="1">
              <a:lnSpc>
                <a:spcPct val="70000"/>
              </a:lnSpc>
            </a:pPr>
            <a:r>
              <a:rPr lang="en-US" altLang="en-US" sz="4400" dirty="0">
                <a:solidFill>
                  <a:srgbClr val="3A763A"/>
                </a:solidFill>
                <a:latin typeface="Kartika" panose="02020503030404060203" pitchFamily="18" charset="0"/>
              </a:rPr>
              <a:t>Fiber Classification</a:t>
            </a:r>
            <a:br>
              <a:rPr lang="en-US" altLang="en-US" sz="4400" dirty="0">
                <a:solidFill>
                  <a:srgbClr val="3A763A"/>
                </a:solidFill>
                <a:latin typeface="Kartika" panose="02020503030404060203" pitchFamily="18" charset="0"/>
              </a:rPr>
            </a:b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Synthetic Fibers </a:t>
            </a:r>
          </a:p>
        </p:txBody>
      </p:sp>
      <p:sp>
        <p:nvSpPr>
          <p:cNvPr id="94211" name="Rectangle 3">
            <a:extLst>
              <a:ext uri="{FF2B5EF4-FFF2-40B4-BE49-F238E27FC236}">
                <a16:creationId xmlns:a16="http://schemas.microsoft.com/office/drawing/2014/main" id="{E0202E68-B7C8-435C-9B6E-291B2ED43F5D}"/>
              </a:ext>
            </a:extLst>
          </p:cNvPr>
          <p:cNvSpPr>
            <a:spLocks noGrp="1" noChangeArrowheads="1"/>
          </p:cNvSpPr>
          <p:nvPr>
            <p:ph idx="1"/>
          </p:nvPr>
        </p:nvSpPr>
        <p:spPr>
          <a:xfrm>
            <a:off x="990599" y="2362200"/>
            <a:ext cx="10033317" cy="4191000"/>
          </a:xfrm>
        </p:spPr>
        <p:txBody>
          <a:bodyPr/>
          <a:lstStyle/>
          <a:p>
            <a:pPr eaLnBrk="1" hangingPunct="1">
              <a:lnSpc>
                <a:spcPct val="60000"/>
              </a:lnSpc>
              <a:spcBef>
                <a:spcPct val="0"/>
              </a:spcBef>
              <a:buSzTx/>
              <a:buFont typeface="Wingdings" panose="05000000000000000000" pitchFamily="2" charset="2"/>
              <a:buNone/>
            </a:pPr>
            <a:r>
              <a:rPr lang="en-US" altLang="en-US" sz="2400" dirty="0">
                <a:latin typeface="Kartika" panose="02020503030404060203" pitchFamily="18" charset="0"/>
              </a:rPr>
              <a:t>		</a:t>
            </a:r>
            <a:r>
              <a:rPr lang="en-US" altLang="en-US" sz="2400" b="1" dirty="0">
                <a:solidFill>
                  <a:srgbClr val="CC3300"/>
                </a:solidFill>
                <a:latin typeface="Kartika" panose="02020503030404060203" pitchFamily="18" charset="0"/>
              </a:rPr>
              <a:t>					</a:t>
            </a:r>
            <a:endParaRPr lang="en-US" altLang="en-US" sz="2400" b="1" dirty="0">
              <a:latin typeface="Kartika" panose="02020503030404060203" pitchFamily="18" charset="0"/>
            </a:endParaRPr>
          </a:p>
          <a:p>
            <a:pPr eaLnBrk="1" hangingPunct="1">
              <a:lnSpc>
                <a:spcPct val="85000"/>
              </a:lnSpc>
              <a:spcBef>
                <a:spcPct val="0"/>
              </a:spcBef>
              <a:spcAft>
                <a:spcPct val="20000"/>
              </a:spcAft>
              <a:buSzTx/>
              <a:buFont typeface="Wingdings" panose="05000000000000000000" pitchFamily="2" charset="2"/>
              <a:buNone/>
            </a:pPr>
            <a:r>
              <a:rPr lang="en-US" altLang="en-US" sz="2400" b="1" dirty="0"/>
              <a:t>Examples of polymer fibers:</a:t>
            </a:r>
            <a:r>
              <a:rPr lang="en-US" altLang="en-US" sz="2400" dirty="0"/>
              <a:t> </a:t>
            </a:r>
          </a:p>
          <a:p>
            <a:pPr eaLnBrk="1" hangingPunct="1">
              <a:lnSpc>
                <a:spcPct val="85000"/>
              </a:lnSpc>
              <a:spcBef>
                <a:spcPct val="0"/>
              </a:spcBef>
              <a:spcAft>
                <a:spcPct val="20000"/>
              </a:spcAft>
              <a:buSzPct val="90000"/>
            </a:pPr>
            <a:r>
              <a:rPr lang="en-US" altLang="en-US" sz="2400" dirty="0"/>
              <a:t>Polyester—found in </a:t>
            </a:r>
            <a:r>
              <a:rPr lang="ja-JP" altLang="en-US" sz="2400" dirty="0"/>
              <a:t>“</a:t>
            </a:r>
            <a:r>
              <a:rPr lang="en-US" altLang="ja-JP" sz="2400" dirty="0"/>
              <a:t>polar fleece,</a:t>
            </a:r>
            <a:r>
              <a:rPr lang="ja-JP" altLang="en-US" sz="2400" dirty="0"/>
              <a:t>”</a:t>
            </a:r>
            <a:r>
              <a:rPr lang="en-US" altLang="ja-JP" sz="2400" dirty="0"/>
              <a:t> wrinkle-resistant, and not easily broken down by light or concentrated acid; added to natural fibers for strength. </a:t>
            </a:r>
          </a:p>
          <a:p>
            <a:pPr eaLnBrk="1" hangingPunct="1">
              <a:lnSpc>
                <a:spcPct val="85000"/>
              </a:lnSpc>
              <a:spcBef>
                <a:spcPct val="0"/>
              </a:spcBef>
              <a:spcAft>
                <a:spcPct val="20000"/>
              </a:spcAft>
              <a:buSzPct val="90000"/>
            </a:pPr>
            <a:r>
              <a:rPr lang="en-US" altLang="en-US" sz="2400" dirty="0"/>
              <a:t>Nylon—easily broken down by light and concentrated acid; otherwise similar to polyester. </a:t>
            </a:r>
          </a:p>
          <a:p>
            <a:pPr eaLnBrk="1" hangingPunct="1">
              <a:lnSpc>
                <a:spcPct val="85000"/>
              </a:lnSpc>
              <a:spcBef>
                <a:spcPct val="0"/>
              </a:spcBef>
              <a:spcAft>
                <a:spcPct val="20000"/>
              </a:spcAft>
              <a:buSzPct val="90000"/>
            </a:pPr>
            <a:r>
              <a:rPr lang="en-US" altLang="en-US" sz="2400" dirty="0"/>
              <a:t>Acrylic—inexpensive, tends to </a:t>
            </a:r>
            <a:r>
              <a:rPr lang="ja-JP" altLang="en-US" sz="2400" dirty="0"/>
              <a:t>“</a:t>
            </a:r>
            <a:r>
              <a:rPr lang="en-US" altLang="ja-JP" sz="2400" dirty="0"/>
              <a:t>ball</a:t>
            </a:r>
            <a:r>
              <a:rPr lang="ja-JP" altLang="en-US" sz="2400" dirty="0"/>
              <a:t>”</a:t>
            </a:r>
            <a:r>
              <a:rPr lang="en-US" altLang="ja-JP" sz="2400" dirty="0"/>
              <a:t> easily, and used as an artificial wool or fur. </a:t>
            </a:r>
          </a:p>
          <a:p>
            <a:pPr eaLnBrk="1" hangingPunct="1">
              <a:lnSpc>
                <a:spcPct val="85000"/>
              </a:lnSpc>
              <a:spcBef>
                <a:spcPct val="0"/>
              </a:spcBef>
              <a:spcAft>
                <a:spcPct val="20000"/>
              </a:spcAft>
              <a:buSzPct val="90000"/>
            </a:pPr>
            <a:r>
              <a:rPr lang="en-US" altLang="en-US" sz="2400" dirty="0"/>
              <a:t>Olefins—high performance, quick drying, and resistant to wear. </a:t>
            </a:r>
          </a:p>
        </p:txBody>
      </p:sp>
      <p:sp>
        <p:nvSpPr>
          <p:cNvPr id="58370" name="Footer Placeholder 3">
            <a:extLst>
              <a:ext uri="{FF2B5EF4-FFF2-40B4-BE49-F238E27FC236}">
                <a16:creationId xmlns:a16="http://schemas.microsoft.com/office/drawing/2014/main" id="{21E9101B-986D-4511-B09E-819E9CD682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58371" name="Slide Number Placeholder 4">
            <a:extLst>
              <a:ext uri="{FF2B5EF4-FFF2-40B4-BE49-F238E27FC236}">
                <a16:creationId xmlns:a16="http://schemas.microsoft.com/office/drawing/2014/main" id="{B99F5FDA-65AE-4CDD-B148-46CBEC54E6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B77C328-4B48-4E63-B073-7FBB9B1FE26A}" type="slidenum">
              <a:rPr lang="en-US" altLang="en-US" sz="2600">
                <a:solidFill>
                  <a:schemeClr val="bg1"/>
                </a:solidFill>
              </a:rPr>
              <a:pPr>
                <a:spcBef>
                  <a:spcPct val="0"/>
                </a:spcBef>
                <a:buClrTx/>
                <a:buSzTx/>
                <a:buFontTx/>
                <a:buNone/>
              </a:pPr>
              <a:t>10</a:t>
            </a:fld>
            <a:endParaRPr lang="en-US" altLang="en-US" sz="2600">
              <a:solidFill>
                <a:schemeClr val="bg1"/>
              </a:solidFill>
            </a:endParaRPr>
          </a:p>
        </p:txBody>
      </p:sp>
      <p:pic>
        <p:nvPicPr>
          <p:cNvPr id="58374" name="Picture 4" descr="Ch 4 SpandexNylon02b">
            <a:extLst>
              <a:ext uri="{FF2B5EF4-FFF2-40B4-BE49-F238E27FC236}">
                <a16:creationId xmlns:a16="http://schemas.microsoft.com/office/drawing/2014/main" id="{1B54769F-B73A-448C-ADF2-CF9949CE9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85800"/>
            <a:ext cx="14478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fade">
                                      <p:cBhvr>
                                        <p:cTn id="17" dur="2000"/>
                                        <p:tgtEl>
                                          <p:spTgt spid="94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Effect transition="in" filter="fade">
                                      <p:cBhvr>
                                        <p:cTn id="22" dur="2000"/>
                                        <p:tgtEl>
                                          <p:spTgt spid="942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211">
                                            <p:txEl>
                                              <p:pRg st="3" end="3"/>
                                            </p:txEl>
                                          </p:spTgt>
                                        </p:tgtEl>
                                        <p:attrNameLst>
                                          <p:attrName>style.visibility</p:attrName>
                                        </p:attrNameLst>
                                      </p:cBhvr>
                                      <p:to>
                                        <p:strVal val="visible"/>
                                      </p:to>
                                    </p:set>
                                    <p:animEffect transition="in" filter="fade">
                                      <p:cBhvr>
                                        <p:cTn id="27" dur="2000"/>
                                        <p:tgtEl>
                                          <p:spTgt spid="942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211">
                                            <p:txEl>
                                              <p:pRg st="4" end="4"/>
                                            </p:txEl>
                                          </p:spTgt>
                                        </p:tgtEl>
                                        <p:attrNameLst>
                                          <p:attrName>style.visibility</p:attrName>
                                        </p:attrNameLst>
                                      </p:cBhvr>
                                      <p:to>
                                        <p:strVal val="visible"/>
                                      </p:to>
                                    </p:set>
                                    <p:animEffect transition="in" filter="fade">
                                      <p:cBhvr>
                                        <p:cTn id="32" dur="2000"/>
                                        <p:tgtEl>
                                          <p:spTgt spid="942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Effect transition="in" filter="fade">
                                      <p:cBhvr>
                                        <p:cTn id="37" dur="2000"/>
                                        <p:tgtEl>
                                          <p:spTgt spid="942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AutoShape 2">
            <a:extLst>
              <a:ext uri="{FF2B5EF4-FFF2-40B4-BE49-F238E27FC236}">
                <a16:creationId xmlns:a16="http://schemas.microsoft.com/office/drawing/2014/main" id="{253F84EC-1BA3-4D95-A033-109866EB0F2A}"/>
              </a:ext>
            </a:extLst>
          </p:cNvPr>
          <p:cNvSpPr>
            <a:spLocks noGrp="1" noChangeArrowheads="1"/>
          </p:cNvSpPr>
          <p:nvPr>
            <p:ph type="title"/>
          </p:nvPr>
        </p:nvSpPr>
        <p:spPr>
          <a:xfrm>
            <a:off x="976243" y="469106"/>
            <a:ext cx="10566400" cy="1143000"/>
          </a:xfrm>
        </p:spPr>
        <p:txBody>
          <a:bodyPr/>
          <a:lstStyle/>
          <a:p>
            <a:pPr eaLnBrk="1" hangingPunct="1"/>
            <a:r>
              <a:rPr lang="en-US" altLang="en-US" b="0" dirty="0">
                <a:latin typeface="Arial Black" panose="020B0A04020102020204" pitchFamily="34" charset="0"/>
              </a:rPr>
              <a:t>Fiber Comparison</a:t>
            </a:r>
          </a:p>
        </p:txBody>
      </p:sp>
      <p:pic>
        <p:nvPicPr>
          <p:cNvPr id="18438" name="Picture 4">
            <a:extLst>
              <a:ext uri="{FF2B5EF4-FFF2-40B4-BE49-F238E27FC236}">
                <a16:creationId xmlns:a16="http://schemas.microsoft.com/office/drawing/2014/main" id="{029DB462-BCB5-40A1-9955-17200FD6C4F8}"/>
              </a:ext>
            </a:extLst>
          </p:cNvPr>
          <p:cNvPicPr>
            <a:picLocks noGrp="1" noChangeAspect="1" noChangeArrowheads="1"/>
          </p:cNvPicPr>
          <p:nvPr>
            <p:ph sz="quarter" idx="1"/>
          </p:nvPr>
        </p:nvPicPr>
        <p:blipFill>
          <a:blip r:embed="rId3"/>
          <a:stretch>
            <a:fillRect/>
          </a:stretch>
        </p:blipFill>
        <p:spPr>
          <a:xfrm>
            <a:off x="2618250" y="1554160"/>
            <a:ext cx="2745293" cy="3916363"/>
          </a:xfrm>
          <a:effectLst>
            <a:outerShdw blurRad="292100" dist="139700" dir="2700000" algn="tl" rotWithShape="0">
              <a:srgbClr val="333333">
                <a:alpha val="64998"/>
              </a:srgbClr>
            </a:outerShdw>
          </a:effectLst>
        </p:spPr>
      </p:pic>
      <p:pic>
        <p:nvPicPr>
          <p:cNvPr id="18439" name="Picture 5">
            <a:extLst>
              <a:ext uri="{FF2B5EF4-FFF2-40B4-BE49-F238E27FC236}">
                <a16:creationId xmlns:a16="http://schemas.microsoft.com/office/drawing/2014/main" id="{B689BC98-C4FB-424B-8577-BCA799798729}"/>
              </a:ext>
            </a:extLst>
          </p:cNvPr>
          <p:cNvPicPr>
            <a:picLocks noGrp="1" noChangeAspect="1" noChangeArrowheads="1"/>
          </p:cNvPicPr>
          <p:nvPr>
            <p:ph sz="quarter" idx="2"/>
          </p:nvPr>
        </p:nvPicPr>
        <p:blipFill>
          <a:blip r:embed="rId4"/>
          <a:srcRect/>
          <a:stretch>
            <a:fillRect/>
          </a:stretch>
        </p:blipFill>
        <p:spPr>
          <a:xfrm>
            <a:off x="6672159" y="1554161"/>
            <a:ext cx="3321609" cy="3916363"/>
          </a:xfrm>
          <a:effectLst>
            <a:outerShdw blurRad="292100" dist="139700" dir="2700000" algn="tl" rotWithShape="0">
              <a:srgbClr val="333333">
                <a:alpha val="64998"/>
              </a:srgbClr>
            </a:outerShdw>
          </a:effectLst>
        </p:spPr>
      </p:pic>
      <p:sp>
        <p:nvSpPr>
          <p:cNvPr id="60421" name="Rectangle 3">
            <a:extLst>
              <a:ext uri="{FF2B5EF4-FFF2-40B4-BE49-F238E27FC236}">
                <a16:creationId xmlns:a16="http://schemas.microsoft.com/office/drawing/2014/main" id="{4DA1D5D6-6F40-40AB-9465-57BAF3BC30CA}"/>
              </a:ext>
            </a:extLst>
          </p:cNvPr>
          <p:cNvSpPr>
            <a:spLocks noGrp="1" noChangeArrowheads="1"/>
          </p:cNvSpPr>
          <p:nvPr>
            <p:ph type="body" sz="half" idx="3"/>
          </p:nvPr>
        </p:nvSpPr>
        <p:spPr>
          <a:xfrm>
            <a:off x="1600923" y="5611019"/>
            <a:ext cx="9024326" cy="777875"/>
          </a:xfrm>
        </p:spPr>
        <p:txBody>
          <a:bodyPr>
            <a:normAutofit/>
          </a:bodyPr>
          <a:lstStyle/>
          <a:p>
            <a:pPr algn="ctr">
              <a:spcBef>
                <a:spcPct val="0"/>
              </a:spcBef>
              <a:buClrTx/>
              <a:buSzTx/>
              <a:buFontTx/>
              <a:buNone/>
            </a:pPr>
            <a:r>
              <a:rPr lang="en-US" altLang="en-US" sz="1800" b="1" dirty="0"/>
              <a:t>Can you tell the difference(s) between the cotton on the left and the rayon on the right?  </a:t>
            </a:r>
          </a:p>
          <a:p>
            <a:pPr eaLnBrk="1" hangingPunct="1">
              <a:lnSpc>
                <a:spcPct val="90000"/>
              </a:lnSpc>
              <a:buFont typeface="Wingdings" panose="05000000000000000000" pitchFamily="2" charset="2"/>
              <a:buNone/>
            </a:pPr>
            <a:endParaRPr lang="en-US" altLang="en-US" sz="2000" dirty="0"/>
          </a:p>
        </p:txBody>
      </p:sp>
      <p:sp>
        <p:nvSpPr>
          <p:cNvPr id="60418" name="Footer Placeholder 5">
            <a:extLst>
              <a:ext uri="{FF2B5EF4-FFF2-40B4-BE49-F238E27FC236}">
                <a16:creationId xmlns:a16="http://schemas.microsoft.com/office/drawing/2014/main" id="{53F8CC28-59E4-4570-9A7F-10437ABF914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60419" name="Slide Number Placeholder 6">
            <a:extLst>
              <a:ext uri="{FF2B5EF4-FFF2-40B4-BE49-F238E27FC236}">
                <a16:creationId xmlns:a16="http://schemas.microsoft.com/office/drawing/2014/main" id="{CE6F6BA6-FB7E-41F2-9D37-1D60679BE2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69021C0-B68A-412B-B901-4597D038601E}" type="slidenum">
              <a:rPr lang="en-US" altLang="en-US" sz="2600">
                <a:solidFill>
                  <a:schemeClr val="bg1"/>
                </a:solidFill>
              </a:rPr>
              <a:pPr>
                <a:spcBef>
                  <a:spcPct val="0"/>
                </a:spcBef>
                <a:buClrTx/>
                <a:buSzTx/>
                <a:buFontTx/>
                <a:buNone/>
              </a:pPr>
              <a:t>11</a:t>
            </a:fld>
            <a:endParaRPr lang="en-US" altLang="en-US" sz="26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415F475-C2C4-4737-87CF-B89AF9A98ACA}"/>
              </a:ext>
            </a:extLst>
          </p:cNvPr>
          <p:cNvSpPr>
            <a:spLocks noGrp="1" noChangeArrowheads="1"/>
          </p:cNvSpPr>
          <p:nvPr>
            <p:ph type="title"/>
          </p:nvPr>
        </p:nvSpPr>
        <p:spPr/>
        <p:txBody>
          <a:bodyPr/>
          <a:lstStyle/>
          <a:p>
            <a:endParaRPr lang="en-US" altLang="en-US"/>
          </a:p>
        </p:txBody>
      </p:sp>
      <p:sp>
        <p:nvSpPr>
          <p:cNvPr id="62467" name="Content Placeholder 3">
            <a:extLst>
              <a:ext uri="{FF2B5EF4-FFF2-40B4-BE49-F238E27FC236}">
                <a16:creationId xmlns:a16="http://schemas.microsoft.com/office/drawing/2014/main" id="{3A4FBD9F-69B3-4A58-B88A-C8FBAC90AB88}"/>
              </a:ext>
            </a:extLst>
          </p:cNvPr>
          <p:cNvSpPr>
            <a:spLocks noGrp="1" noChangeArrowheads="1"/>
          </p:cNvSpPr>
          <p:nvPr>
            <p:ph sz="quarter" idx="1"/>
          </p:nvPr>
        </p:nvSpPr>
        <p:spPr/>
        <p:txBody>
          <a:bodyPr/>
          <a:lstStyle/>
          <a:p>
            <a:endParaRPr lang="en-US" altLang="en-US"/>
          </a:p>
        </p:txBody>
      </p:sp>
      <p:sp>
        <p:nvSpPr>
          <p:cNvPr id="62468" name="Text Placeholder 4">
            <a:extLst>
              <a:ext uri="{FF2B5EF4-FFF2-40B4-BE49-F238E27FC236}">
                <a16:creationId xmlns:a16="http://schemas.microsoft.com/office/drawing/2014/main" id="{80E908AF-0A17-4B84-9013-0424689A0CF0}"/>
              </a:ext>
            </a:extLst>
          </p:cNvPr>
          <p:cNvSpPr>
            <a:spLocks noGrp="1" noChangeArrowheads="1"/>
          </p:cNvSpPr>
          <p:nvPr>
            <p:ph type="body" sz="half" idx="3"/>
          </p:nvPr>
        </p:nvSpPr>
        <p:spPr/>
        <p:txBody>
          <a:bodyPr/>
          <a:lstStyle/>
          <a:p>
            <a:endParaRPr lang="en-US" altLang="en-US"/>
          </a:p>
        </p:txBody>
      </p:sp>
      <p:sp>
        <p:nvSpPr>
          <p:cNvPr id="6" name="Footer Placeholder 5">
            <a:extLst>
              <a:ext uri="{FF2B5EF4-FFF2-40B4-BE49-F238E27FC236}">
                <a16:creationId xmlns:a16="http://schemas.microsoft.com/office/drawing/2014/main" id="{FB403ED5-AD76-4B8F-9273-9036AC996568}"/>
              </a:ext>
            </a:extLst>
          </p:cNvPr>
          <p:cNvSpPr>
            <a:spLocks noGrp="1"/>
          </p:cNvSpPr>
          <p:nvPr>
            <p:ph type="ftr" sz="quarter" idx="10"/>
          </p:nvPr>
        </p:nvSpPr>
        <p:spPr/>
        <p:txBody>
          <a:bodyPr/>
          <a:lstStyle/>
          <a:p>
            <a:pPr>
              <a:defRPr/>
            </a:pPr>
            <a:r>
              <a:rPr lang="en-US"/>
              <a:t>Forensic Science: Fundamentals &amp; Investigations, Chapter 4 </a:t>
            </a:r>
          </a:p>
        </p:txBody>
      </p:sp>
      <p:sp>
        <p:nvSpPr>
          <p:cNvPr id="62470" name="Slide Number Placeholder 6">
            <a:extLst>
              <a:ext uri="{FF2B5EF4-FFF2-40B4-BE49-F238E27FC236}">
                <a16:creationId xmlns:a16="http://schemas.microsoft.com/office/drawing/2014/main" id="{A05BDB19-4487-446C-81CE-F1A0F12A656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2836E546-DD9A-4351-BCA8-15ACEED5BCB3}" type="slidenum">
              <a:rPr lang="en-US" altLang="en-US" sz="2600">
                <a:solidFill>
                  <a:schemeClr val="bg1"/>
                </a:solidFill>
              </a:rPr>
              <a:pPr>
                <a:spcBef>
                  <a:spcPct val="0"/>
                </a:spcBef>
                <a:buClrTx/>
                <a:buSzTx/>
                <a:buFontTx/>
                <a:buNone/>
              </a:pPr>
              <a:t>12</a:t>
            </a:fld>
            <a:endParaRPr lang="en-US" altLang="en-US" sz="2600">
              <a:solidFill>
                <a:schemeClr val="bg1"/>
              </a:solidFill>
            </a:endParaRPr>
          </a:p>
        </p:txBody>
      </p:sp>
      <p:pic>
        <p:nvPicPr>
          <p:cNvPr id="62471" name="Picture 3">
            <a:extLst>
              <a:ext uri="{FF2B5EF4-FFF2-40B4-BE49-F238E27FC236}">
                <a16:creationId xmlns:a16="http://schemas.microsoft.com/office/drawing/2014/main" id="{989F4B47-F0F0-4D10-989C-FC3A9C05CB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2295525"/>
            <a:ext cx="12206288" cy="915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8DC9299F-8E83-4EB7-9A07-0968BBA80CAF}"/>
              </a:ext>
            </a:extLst>
          </p:cNvPr>
          <p:cNvSpPr>
            <a:spLocks noGrp="1" noRot="1" noChangeArrowheads="1"/>
          </p:cNvSpPr>
          <p:nvPr>
            <p:ph type="title"/>
          </p:nvPr>
        </p:nvSpPr>
        <p:spPr/>
        <p:txBody>
          <a:bodyPr/>
          <a:lstStyle/>
          <a:p>
            <a:r>
              <a:rPr lang="en-US" altLang="en-US" b="0">
                <a:latin typeface="Arial Black" panose="020B0A04020102020204" pitchFamily="34" charset="0"/>
              </a:rPr>
              <a:t>Fabric Production</a:t>
            </a:r>
          </a:p>
        </p:txBody>
      </p:sp>
      <p:sp>
        <p:nvSpPr>
          <p:cNvPr id="64517" name="Rectangle 3">
            <a:extLst>
              <a:ext uri="{FF2B5EF4-FFF2-40B4-BE49-F238E27FC236}">
                <a16:creationId xmlns:a16="http://schemas.microsoft.com/office/drawing/2014/main" id="{0A3ED01A-4BAA-48C8-AC4B-EEF239786734}"/>
              </a:ext>
            </a:extLst>
          </p:cNvPr>
          <p:cNvSpPr>
            <a:spLocks noGrp="1" noChangeArrowheads="1"/>
          </p:cNvSpPr>
          <p:nvPr>
            <p:ph idx="1"/>
          </p:nvPr>
        </p:nvSpPr>
        <p:spPr>
          <a:xfrm>
            <a:off x="808038" y="2362200"/>
            <a:ext cx="10566400" cy="3724275"/>
          </a:xfrm>
        </p:spPr>
        <p:txBody>
          <a:bodyPr/>
          <a:lstStyle/>
          <a:p>
            <a:pPr>
              <a:buFont typeface="Wingdings" panose="05000000000000000000" pitchFamily="2" charset="2"/>
              <a:buNone/>
            </a:pPr>
            <a:r>
              <a:rPr lang="en-US" altLang="en-US" dirty="0"/>
              <a:t>	</a:t>
            </a:r>
            <a:r>
              <a:rPr lang="en-US" altLang="en-US" sz="3600" dirty="0"/>
              <a:t>Fabrics are composed of individual threads or yarns, made of fibers, that are knitted, woven, bonded, crocheted, felted, knotted or laminated. Most are either woven or knitted. The degree of stretch, absorbency, water repellence, softness and durability are all individual qualities of the different fabrics.</a:t>
            </a:r>
          </a:p>
          <a:p>
            <a:pPr>
              <a:buFont typeface="Wingdings" panose="05000000000000000000" pitchFamily="2" charset="2"/>
              <a:buNone/>
            </a:pPr>
            <a:endParaRPr lang="en-US" altLang="en-US" dirty="0"/>
          </a:p>
        </p:txBody>
      </p:sp>
      <p:sp>
        <p:nvSpPr>
          <p:cNvPr id="64515" name="Footer Placeholder 4">
            <a:extLst>
              <a:ext uri="{FF2B5EF4-FFF2-40B4-BE49-F238E27FC236}">
                <a16:creationId xmlns:a16="http://schemas.microsoft.com/office/drawing/2014/main" id="{1CE14790-FEC0-4DE1-B946-176551E91660}"/>
              </a:ext>
            </a:extLst>
          </p:cNvPr>
          <p:cNvSpPr>
            <a:spLocks noGrp="1"/>
          </p:cNvSpPr>
          <p:nvPr>
            <p:ph type="ftr" sz="quarter" idx="11"/>
          </p:nvPr>
        </p:nvSpPr>
        <p:spPr>
          <a:xfrm>
            <a:off x="1608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600" b="1">
                <a:solidFill>
                  <a:schemeClr val="bg1"/>
                </a:solidFill>
              </a:rPr>
              <a:t>15</a:t>
            </a:r>
          </a:p>
        </p:txBody>
      </p:sp>
      <p:sp>
        <p:nvSpPr>
          <p:cNvPr id="64514" name="Slide Number Placeholder 3">
            <a:extLst>
              <a:ext uri="{FF2B5EF4-FFF2-40B4-BE49-F238E27FC236}">
                <a16:creationId xmlns:a16="http://schemas.microsoft.com/office/drawing/2014/main" id="{34A626F8-A21B-47D3-A1FB-FC14856905D4}"/>
              </a:ext>
            </a:extLst>
          </p:cNvPr>
          <p:cNvSpPr>
            <a:spLocks noGrp="1"/>
          </p:cNvSpPr>
          <p:nvPr>
            <p:ph type="sldNum" sz="quarter" idx="12"/>
          </p:nvPr>
        </p:nvSpPr>
        <p:spPr>
          <a:xfrm>
            <a:off x="2362200" y="6248400"/>
            <a:ext cx="7620000" cy="47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54AB4874-A261-4318-8333-15A2B113B54F}" type="slidenum">
              <a:rPr lang="en-US" altLang="en-US" sz="1000" b="0">
                <a:solidFill>
                  <a:srgbClr val="CC3300"/>
                </a:solidFill>
              </a:rPr>
              <a:pPr>
                <a:spcBef>
                  <a:spcPct val="0"/>
                </a:spcBef>
                <a:buClrTx/>
                <a:buSzTx/>
                <a:buFontTx/>
                <a:buNone/>
              </a:pPr>
              <a:t>13</a:t>
            </a:fld>
            <a:endParaRPr lang="en-US" altLang="en-US" sz="1000" b="0">
              <a:solidFill>
                <a:srgbClr val="CC33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0AC65A8C-A611-4102-ABCD-E901CDE7D128}"/>
              </a:ext>
            </a:extLst>
          </p:cNvPr>
          <p:cNvSpPr>
            <a:spLocks noGrp="1" noRot="1" noChangeArrowheads="1"/>
          </p:cNvSpPr>
          <p:nvPr>
            <p:ph type="title"/>
          </p:nvPr>
        </p:nvSpPr>
        <p:spPr/>
        <p:txBody>
          <a:bodyPr/>
          <a:lstStyle/>
          <a:p>
            <a:r>
              <a:rPr lang="en-US" altLang="en-US" b="0">
                <a:latin typeface="Arial Black" panose="020B0A04020102020204" pitchFamily="34" charset="0"/>
              </a:rPr>
              <a:t>Weave Terminology</a:t>
            </a:r>
          </a:p>
        </p:txBody>
      </p:sp>
      <p:sp>
        <p:nvSpPr>
          <p:cNvPr id="66565" name="Rectangle 3">
            <a:extLst>
              <a:ext uri="{FF2B5EF4-FFF2-40B4-BE49-F238E27FC236}">
                <a16:creationId xmlns:a16="http://schemas.microsoft.com/office/drawing/2014/main" id="{A4F3AFFB-83E4-4B64-82FB-26C4F286E531}"/>
              </a:ext>
            </a:extLst>
          </p:cNvPr>
          <p:cNvSpPr>
            <a:spLocks noGrp="1" noChangeArrowheads="1"/>
          </p:cNvSpPr>
          <p:nvPr>
            <p:ph idx="1"/>
          </p:nvPr>
        </p:nvSpPr>
        <p:spPr>
          <a:xfrm>
            <a:off x="969933" y="2480857"/>
            <a:ext cx="10693400" cy="3724275"/>
          </a:xfrm>
        </p:spPr>
        <p:txBody>
          <a:bodyPr>
            <a:normAutofit lnSpcReduction="10000"/>
          </a:bodyPr>
          <a:lstStyle/>
          <a:p>
            <a:pPr>
              <a:lnSpc>
                <a:spcPct val="90000"/>
              </a:lnSpc>
              <a:spcBef>
                <a:spcPct val="40000"/>
              </a:spcBef>
              <a:buSzTx/>
              <a:buFont typeface="Wingdings" panose="05000000000000000000" pitchFamily="2" charset="2"/>
              <a:buChar char="§"/>
            </a:pPr>
            <a:r>
              <a:rPr lang="en-US" altLang="en-US" sz="3600" dirty="0"/>
              <a:t>Yarn</a:t>
            </a:r>
            <a:r>
              <a:rPr lang="en-US" altLang="en-US" sz="3600" dirty="0">
                <a:cs typeface="Arial" panose="020B0604020202020204" pitchFamily="34" charset="0"/>
              </a:rPr>
              <a:t>—</a:t>
            </a:r>
            <a:r>
              <a:rPr lang="en-US" altLang="en-US" sz="3600" dirty="0"/>
              <a:t>a continuous strand of fibers or filaments, either twisted or not</a:t>
            </a:r>
          </a:p>
          <a:p>
            <a:pPr>
              <a:lnSpc>
                <a:spcPct val="90000"/>
              </a:lnSpc>
              <a:spcBef>
                <a:spcPct val="40000"/>
              </a:spcBef>
              <a:buSzTx/>
              <a:buFont typeface="Wingdings" panose="05000000000000000000" pitchFamily="2" charset="2"/>
              <a:buChar char="§"/>
            </a:pPr>
            <a:r>
              <a:rPr lang="en-US" altLang="en-US" sz="3600" dirty="0"/>
              <a:t>Warp</a:t>
            </a:r>
            <a:r>
              <a:rPr lang="en-US" altLang="en-US" sz="3600" dirty="0">
                <a:cs typeface="Arial" panose="020B0604020202020204" pitchFamily="34" charset="0"/>
              </a:rPr>
              <a:t>—</a:t>
            </a:r>
            <a:r>
              <a:rPr lang="en-US" altLang="en-US" sz="3600" dirty="0"/>
              <a:t>lengthwise yarn</a:t>
            </a:r>
          </a:p>
          <a:p>
            <a:pPr>
              <a:lnSpc>
                <a:spcPct val="90000"/>
              </a:lnSpc>
              <a:spcBef>
                <a:spcPct val="40000"/>
              </a:spcBef>
              <a:buSzTx/>
              <a:buFont typeface="Wingdings" panose="05000000000000000000" pitchFamily="2" charset="2"/>
              <a:buChar char="§"/>
            </a:pPr>
            <a:r>
              <a:rPr lang="en-US" altLang="en-US" sz="3600" dirty="0"/>
              <a:t>Weft</a:t>
            </a:r>
            <a:r>
              <a:rPr lang="en-US" altLang="en-US" sz="3600" dirty="0">
                <a:cs typeface="Arial" panose="020B0604020202020204" pitchFamily="34" charset="0"/>
              </a:rPr>
              <a:t>—</a:t>
            </a:r>
            <a:r>
              <a:rPr lang="en-US" altLang="en-US" sz="3600" dirty="0"/>
              <a:t>crosswise yarn</a:t>
            </a:r>
          </a:p>
          <a:p>
            <a:pPr>
              <a:lnSpc>
                <a:spcPct val="90000"/>
              </a:lnSpc>
              <a:spcBef>
                <a:spcPct val="40000"/>
              </a:spcBef>
              <a:buSzTx/>
              <a:buFont typeface="Wingdings" panose="05000000000000000000" pitchFamily="2" charset="2"/>
              <a:buChar char="§"/>
            </a:pPr>
            <a:r>
              <a:rPr lang="en-US" altLang="en-US" sz="3600" dirty="0"/>
              <a:t>Blend</a:t>
            </a:r>
            <a:r>
              <a:rPr lang="en-US" altLang="en-US" sz="3600" dirty="0">
                <a:cs typeface="Arial" panose="020B0604020202020204" pitchFamily="34" charset="0"/>
              </a:rPr>
              <a:t>—</a:t>
            </a:r>
            <a:r>
              <a:rPr lang="en-US" altLang="en-US" sz="3600" dirty="0"/>
              <a:t>a fabric made up of two or more different types of fiber.</a:t>
            </a:r>
          </a:p>
        </p:txBody>
      </p:sp>
      <p:sp>
        <p:nvSpPr>
          <p:cNvPr id="66563" name="Footer Placeholder 4">
            <a:extLst>
              <a:ext uri="{FF2B5EF4-FFF2-40B4-BE49-F238E27FC236}">
                <a16:creationId xmlns:a16="http://schemas.microsoft.com/office/drawing/2014/main" id="{82178E5F-05FD-4300-838F-C8B9E0AACA4C}"/>
              </a:ext>
            </a:extLst>
          </p:cNvPr>
          <p:cNvSpPr>
            <a:spLocks noGrp="1"/>
          </p:cNvSpPr>
          <p:nvPr>
            <p:ph type="ftr" sz="quarter" idx="11"/>
          </p:nvPr>
        </p:nvSpPr>
        <p:spPr>
          <a:xfrm>
            <a:off x="1608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600" b="1">
                <a:solidFill>
                  <a:schemeClr val="bg1"/>
                </a:solidFill>
              </a:rPr>
              <a:t>16</a:t>
            </a:r>
          </a:p>
        </p:txBody>
      </p:sp>
      <p:sp>
        <p:nvSpPr>
          <p:cNvPr id="66562" name="Slide Number Placeholder 3">
            <a:extLst>
              <a:ext uri="{FF2B5EF4-FFF2-40B4-BE49-F238E27FC236}">
                <a16:creationId xmlns:a16="http://schemas.microsoft.com/office/drawing/2014/main" id="{BFACC895-0298-4412-A31A-5898324B1D38}"/>
              </a:ext>
            </a:extLst>
          </p:cNvPr>
          <p:cNvSpPr>
            <a:spLocks noGrp="1"/>
          </p:cNvSpPr>
          <p:nvPr>
            <p:ph type="sldNum" sz="quarter" idx="12"/>
          </p:nvPr>
        </p:nvSpPr>
        <p:spPr>
          <a:xfrm>
            <a:off x="2362200" y="6248400"/>
            <a:ext cx="7620000" cy="47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447F96AA-5340-48B8-97EA-1C6039A6B50D}" type="slidenum">
              <a:rPr lang="en-US" altLang="en-US" sz="1000" b="0">
                <a:solidFill>
                  <a:srgbClr val="CC3300"/>
                </a:solidFill>
              </a:rPr>
              <a:pPr>
                <a:spcBef>
                  <a:spcPct val="0"/>
                </a:spcBef>
                <a:buClrTx/>
                <a:buSzTx/>
                <a:buFontTx/>
                <a:buNone/>
              </a:pPr>
              <a:t>14</a:t>
            </a:fld>
            <a:endParaRPr lang="en-US" altLang="en-US" sz="1000" b="0">
              <a:solidFill>
                <a:srgbClr val="CC33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3">
            <a:extLst>
              <a:ext uri="{FF2B5EF4-FFF2-40B4-BE49-F238E27FC236}">
                <a16:creationId xmlns:a16="http://schemas.microsoft.com/office/drawing/2014/main" id="{4D7B3AE9-6E47-4698-9E16-CD55DDDC65AC}"/>
              </a:ext>
            </a:extLst>
          </p:cNvPr>
          <p:cNvSpPr>
            <a:spLocks noGrp="1" noChangeArrowheads="1"/>
          </p:cNvSpPr>
          <p:nvPr>
            <p:ph idx="1"/>
          </p:nvPr>
        </p:nvSpPr>
        <p:spPr>
          <a:xfrm>
            <a:off x="2337115" y="609600"/>
            <a:ext cx="6781800" cy="304800"/>
          </a:xfrm>
        </p:spPr>
        <p:txBody>
          <a:bodyPr>
            <a:normAutofit fontScale="70000" lnSpcReduction="20000"/>
          </a:bodyPr>
          <a:lstStyle/>
          <a:p>
            <a:pPr algn="ctr" eaLnBrk="1" hangingPunct="1">
              <a:buFont typeface="Wingdings" panose="05000000000000000000" pitchFamily="2" charset="2"/>
              <a:buNone/>
            </a:pPr>
            <a:r>
              <a:rPr lang="en-US" altLang="en-US" sz="2400" b="1" dirty="0">
                <a:latin typeface="Verdana" panose="020B0604030504040204" pitchFamily="34" charset="0"/>
              </a:rPr>
              <a:t>Weave Patterns</a:t>
            </a:r>
          </a:p>
        </p:txBody>
      </p:sp>
      <p:sp>
        <p:nvSpPr>
          <p:cNvPr id="68610" name="Footer Placeholder 3">
            <a:extLst>
              <a:ext uri="{FF2B5EF4-FFF2-40B4-BE49-F238E27FC236}">
                <a16:creationId xmlns:a16="http://schemas.microsoft.com/office/drawing/2014/main" id="{11AABD84-49EF-4A14-B7BA-7948E96166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68611" name="Slide Number Placeholder 4">
            <a:extLst>
              <a:ext uri="{FF2B5EF4-FFF2-40B4-BE49-F238E27FC236}">
                <a16:creationId xmlns:a16="http://schemas.microsoft.com/office/drawing/2014/main" id="{1F7D8819-7979-4078-B1CF-ECC4FB45BE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E4BE0FD9-BF99-4E5C-B9E3-8E3A1B81343B}" type="slidenum">
              <a:rPr lang="en-US" altLang="en-US" sz="2600">
                <a:solidFill>
                  <a:schemeClr val="bg1"/>
                </a:solidFill>
              </a:rPr>
              <a:pPr>
                <a:spcBef>
                  <a:spcPct val="0"/>
                </a:spcBef>
                <a:buClrTx/>
                <a:buSzTx/>
                <a:buFontTx/>
                <a:buNone/>
              </a:pPr>
              <a:t>15</a:t>
            </a:fld>
            <a:endParaRPr lang="en-US" altLang="en-US" sz="2600">
              <a:solidFill>
                <a:schemeClr val="bg1"/>
              </a:solidFill>
            </a:endParaRPr>
          </a:p>
        </p:txBody>
      </p:sp>
      <p:pic>
        <p:nvPicPr>
          <p:cNvPr id="68614" name="Picture 4" descr="Ch 4 WeavePatterns01 copy">
            <a:extLst>
              <a:ext uri="{FF2B5EF4-FFF2-40B4-BE49-F238E27FC236}">
                <a16:creationId xmlns:a16="http://schemas.microsoft.com/office/drawing/2014/main" id="{4BD6145F-A1B3-4519-B6AC-8254618B8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1" y="914400"/>
            <a:ext cx="10468271" cy="547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extLst>
              <a:ext uri="{FF2B5EF4-FFF2-40B4-BE49-F238E27FC236}">
                <a16:creationId xmlns:a16="http://schemas.microsoft.com/office/drawing/2014/main" id="{E5106D84-82CB-4C22-A499-A237C807F17B}"/>
              </a:ext>
            </a:extLst>
          </p:cNvPr>
          <p:cNvSpPr>
            <a:spLocks noGrp="1" noChangeArrowheads="1"/>
          </p:cNvSpPr>
          <p:nvPr>
            <p:ph type="title"/>
          </p:nvPr>
        </p:nvSpPr>
        <p:spPr>
          <a:xfrm>
            <a:off x="755373" y="914400"/>
            <a:ext cx="5662465" cy="1143000"/>
          </a:xfrm>
        </p:spPr>
        <p:txBody>
          <a:bodyPr>
            <a:normAutofit/>
          </a:bodyPr>
          <a:lstStyle/>
          <a:p>
            <a:pPr eaLnBrk="1" hangingPunct="1">
              <a:defRPr/>
            </a:pPr>
            <a:r>
              <a:rPr lang="en-US" altLang="en-US" dirty="0">
                <a:solidFill>
                  <a:srgbClr val="53A753"/>
                </a:solidFill>
                <a:effectLst>
                  <a:outerShdw blurRad="38100" dist="38100" dir="2700000" algn="tl">
                    <a:srgbClr val="C0C0C0"/>
                  </a:outerShdw>
                </a:effectLst>
              </a:rPr>
              <a:t>Sampling and Testing</a:t>
            </a:r>
          </a:p>
        </p:txBody>
      </p:sp>
      <p:sp>
        <p:nvSpPr>
          <p:cNvPr id="41989" name="Rectangle 3">
            <a:extLst>
              <a:ext uri="{FF2B5EF4-FFF2-40B4-BE49-F238E27FC236}">
                <a16:creationId xmlns:a16="http://schemas.microsoft.com/office/drawing/2014/main" id="{1C9EC644-E8A8-4B4D-BDED-7959B3FF5259}"/>
              </a:ext>
            </a:extLst>
          </p:cNvPr>
          <p:cNvSpPr>
            <a:spLocks noGrp="1" noChangeArrowheads="1"/>
          </p:cNvSpPr>
          <p:nvPr>
            <p:ph idx="1"/>
          </p:nvPr>
        </p:nvSpPr>
        <p:spPr>
          <a:xfrm>
            <a:off x="1128959" y="3300264"/>
            <a:ext cx="10213009" cy="3276600"/>
          </a:xfrm>
        </p:spPr>
        <p:txBody>
          <a:bodyPr>
            <a:normAutofit/>
          </a:bodyPr>
          <a:lstStyle/>
          <a:p>
            <a:pPr eaLnBrk="1" hangingPunct="1">
              <a:lnSpc>
                <a:spcPct val="80000"/>
              </a:lnSpc>
              <a:spcBef>
                <a:spcPct val="10000"/>
              </a:spcBef>
              <a:spcAft>
                <a:spcPct val="10000"/>
              </a:spcAft>
              <a:buSzPct val="90000"/>
            </a:pPr>
            <a:r>
              <a:rPr lang="en-US" altLang="en-US" sz="3200" dirty="0"/>
              <a:t>If a large quantity of fibers is found, some can be subjected to destructive tests such as burning them in a flame or dissolving them in various liquids.  </a:t>
            </a:r>
          </a:p>
          <a:p>
            <a:pPr eaLnBrk="1" hangingPunct="1">
              <a:lnSpc>
                <a:spcPct val="80000"/>
              </a:lnSpc>
              <a:spcAft>
                <a:spcPct val="10000"/>
              </a:spcAft>
              <a:buSzPct val="90000"/>
            </a:pPr>
            <a:r>
              <a:rPr lang="en-US" altLang="en-US" sz="3200" dirty="0"/>
              <a:t>Crimes can be solved in this way by comparing fibers found on different suspects with those found at the crime scene. </a:t>
            </a:r>
          </a:p>
        </p:txBody>
      </p:sp>
      <p:sp>
        <p:nvSpPr>
          <p:cNvPr id="41986" name="Footer Placeholder 3">
            <a:extLst>
              <a:ext uri="{FF2B5EF4-FFF2-40B4-BE49-F238E27FC236}">
                <a16:creationId xmlns:a16="http://schemas.microsoft.com/office/drawing/2014/main" id="{4775FAE7-B5D3-4BCF-B356-8613EB64BF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41987" name="Slide Number Placeholder 4">
            <a:extLst>
              <a:ext uri="{FF2B5EF4-FFF2-40B4-BE49-F238E27FC236}">
                <a16:creationId xmlns:a16="http://schemas.microsoft.com/office/drawing/2014/main" id="{1135EB0F-0B74-4913-B612-FD1F71DEFE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8303544-726B-4E93-BDD4-552DF3FBBDC4}" type="slidenum">
              <a:rPr lang="en-US" altLang="en-US" sz="2600">
                <a:solidFill>
                  <a:schemeClr val="bg1"/>
                </a:solidFill>
              </a:rPr>
              <a:pPr>
                <a:spcBef>
                  <a:spcPct val="0"/>
                </a:spcBef>
                <a:buClrTx/>
                <a:buSzTx/>
                <a:buFontTx/>
                <a:buNone/>
              </a:pPr>
              <a:t>16</a:t>
            </a:fld>
            <a:endParaRPr lang="en-US" altLang="en-US" sz="2600">
              <a:solidFill>
                <a:schemeClr val="bg1"/>
              </a:solidFill>
            </a:endParaRPr>
          </a:p>
        </p:txBody>
      </p:sp>
      <p:pic>
        <p:nvPicPr>
          <p:cNvPr id="41990" name="Picture 6" descr="Ch 4 BurntFiberResults02">
            <a:extLst>
              <a:ext uri="{FF2B5EF4-FFF2-40B4-BE49-F238E27FC236}">
                <a16:creationId xmlns:a16="http://schemas.microsoft.com/office/drawing/2014/main" id="{DAE8A2C6-77EE-42EA-B4FC-57042CAF8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082" y="609600"/>
            <a:ext cx="480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AutoShape 2">
            <a:extLst>
              <a:ext uri="{FF2B5EF4-FFF2-40B4-BE49-F238E27FC236}">
                <a16:creationId xmlns:a16="http://schemas.microsoft.com/office/drawing/2014/main" id="{CC4D38A2-D182-4CE5-B618-9517120E86A9}"/>
              </a:ext>
            </a:extLst>
          </p:cNvPr>
          <p:cNvSpPr>
            <a:spLocks noGrp="1" noChangeArrowheads="1"/>
          </p:cNvSpPr>
          <p:nvPr>
            <p:ph type="title"/>
          </p:nvPr>
        </p:nvSpPr>
        <p:spPr/>
        <p:txBody>
          <a:bodyPr/>
          <a:lstStyle/>
          <a:p>
            <a:pPr eaLnBrk="1" hangingPunct="1"/>
            <a:r>
              <a:rPr lang="en-US" altLang="en-US" sz="3200" b="0">
                <a:latin typeface="Arial Black" panose="020B0A04020102020204" pitchFamily="34" charset="0"/>
              </a:rPr>
              <a:t>Testing for Identification</a:t>
            </a:r>
          </a:p>
        </p:txBody>
      </p:sp>
      <p:sp>
        <p:nvSpPr>
          <p:cNvPr id="78853" name="Rectangle 3">
            <a:extLst>
              <a:ext uri="{FF2B5EF4-FFF2-40B4-BE49-F238E27FC236}">
                <a16:creationId xmlns:a16="http://schemas.microsoft.com/office/drawing/2014/main" id="{22C12FC0-D0A7-4EF0-B06B-CEA78C61AB01}"/>
              </a:ext>
            </a:extLst>
          </p:cNvPr>
          <p:cNvSpPr>
            <a:spLocks noGrp="1" noChangeArrowheads="1"/>
          </p:cNvSpPr>
          <p:nvPr>
            <p:ph idx="1"/>
          </p:nvPr>
        </p:nvSpPr>
        <p:spPr>
          <a:xfrm>
            <a:off x="921318" y="2384425"/>
            <a:ext cx="8204200" cy="3724275"/>
          </a:xfrm>
        </p:spPr>
        <p:txBody>
          <a:bodyPr>
            <a:normAutofit fontScale="92500"/>
          </a:bodyPr>
          <a:lstStyle/>
          <a:p>
            <a:pPr eaLnBrk="1" hangingPunct="1">
              <a:spcBef>
                <a:spcPct val="40000"/>
              </a:spcBef>
              <a:buSzTx/>
              <a:buFont typeface="Wingdings" panose="05000000000000000000" pitchFamily="2" charset="2"/>
              <a:buChar char="§"/>
            </a:pPr>
            <a:r>
              <a:rPr lang="en-US" altLang="en-US" dirty="0"/>
              <a:t>Microscopic observation</a:t>
            </a:r>
          </a:p>
          <a:p>
            <a:pPr eaLnBrk="1" hangingPunct="1">
              <a:spcBef>
                <a:spcPct val="40000"/>
              </a:spcBef>
              <a:buSzTx/>
              <a:buFont typeface="Wingdings" panose="05000000000000000000" pitchFamily="2" charset="2"/>
              <a:buChar char="§"/>
            </a:pPr>
            <a:r>
              <a:rPr lang="en-US" altLang="en-US" dirty="0"/>
              <a:t>Burning – put in a flame and see how it behaves</a:t>
            </a:r>
            <a:endParaRPr lang="en-US" altLang="en-US" b="1" dirty="0">
              <a:cs typeface="Arial" panose="020B0604020202020204" pitchFamily="34" charset="0"/>
            </a:endParaRPr>
          </a:p>
          <a:p>
            <a:pPr eaLnBrk="1" hangingPunct="1">
              <a:spcBef>
                <a:spcPct val="40000"/>
              </a:spcBef>
              <a:buSzTx/>
              <a:buFont typeface="Wingdings" panose="05000000000000000000" pitchFamily="2" charset="2"/>
              <a:buChar char="§"/>
            </a:pPr>
            <a:r>
              <a:rPr lang="en-US" altLang="en-US" dirty="0"/>
              <a:t>Thermal decomposition – what happens when heated but not burned</a:t>
            </a:r>
            <a:endParaRPr lang="en-US" altLang="en-US" b="1" dirty="0">
              <a:cs typeface="Arial" panose="020B0604020202020204" pitchFamily="34" charset="0"/>
            </a:endParaRPr>
          </a:p>
          <a:p>
            <a:pPr eaLnBrk="1" hangingPunct="1">
              <a:spcBef>
                <a:spcPct val="40000"/>
              </a:spcBef>
              <a:buSzTx/>
              <a:buFont typeface="Wingdings" panose="05000000000000000000" pitchFamily="2" charset="2"/>
              <a:buChar char="§"/>
            </a:pPr>
            <a:r>
              <a:rPr lang="en-US" altLang="en-US" dirty="0"/>
              <a:t>Chemical tests – does it change when put in chemicals like acetone, bleach, water</a:t>
            </a:r>
          </a:p>
          <a:p>
            <a:pPr eaLnBrk="1" hangingPunct="1">
              <a:lnSpc>
                <a:spcPct val="90000"/>
              </a:lnSpc>
              <a:spcBef>
                <a:spcPct val="40000"/>
              </a:spcBef>
              <a:buSzTx/>
              <a:buFont typeface="Wingdings" panose="05000000000000000000" pitchFamily="2" charset="2"/>
              <a:buChar char="§"/>
            </a:pPr>
            <a:r>
              <a:rPr lang="en-US" altLang="en-US" dirty="0"/>
              <a:t>Density – different yarns have different densities</a:t>
            </a:r>
          </a:p>
          <a:p>
            <a:pPr eaLnBrk="1" hangingPunct="1">
              <a:lnSpc>
                <a:spcPct val="90000"/>
              </a:lnSpc>
              <a:spcBef>
                <a:spcPct val="40000"/>
              </a:spcBef>
              <a:buSzTx/>
              <a:buFont typeface="Wingdings" panose="05000000000000000000" pitchFamily="2" charset="2"/>
              <a:buChar char="§"/>
            </a:pPr>
            <a:r>
              <a:rPr lang="en-US" altLang="en-US" dirty="0"/>
              <a:t>Fluorescence </a:t>
            </a:r>
          </a:p>
        </p:txBody>
      </p:sp>
      <p:sp>
        <p:nvSpPr>
          <p:cNvPr id="78850" name="Footer Placeholder 3">
            <a:extLst>
              <a:ext uri="{FF2B5EF4-FFF2-40B4-BE49-F238E27FC236}">
                <a16:creationId xmlns:a16="http://schemas.microsoft.com/office/drawing/2014/main" id="{84D31BF9-75E8-4D88-B374-1671C1E8A3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78851" name="Slide Number Placeholder 4">
            <a:extLst>
              <a:ext uri="{FF2B5EF4-FFF2-40B4-BE49-F238E27FC236}">
                <a16:creationId xmlns:a16="http://schemas.microsoft.com/office/drawing/2014/main" id="{5A782651-FA28-41E8-B3A6-6AE7045C8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4DFD5409-1129-42A7-A957-00047C8EA91F}" type="slidenum">
              <a:rPr lang="en-US" altLang="en-US" sz="2600">
                <a:solidFill>
                  <a:schemeClr val="bg1"/>
                </a:solidFill>
              </a:rPr>
              <a:pPr>
                <a:spcBef>
                  <a:spcPct val="0"/>
                </a:spcBef>
                <a:buClrTx/>
                <a:buSzTx/>
                <a:buFontTx/>
                <a:buNone/>
              </a:pPr>
              <a:t>17</a:t>
            </a:fld>
            <a:endParaRPr lang="en-US" altLang="en-US" sz="2600">
              <a:solidFill>
                <a:schemeClr val="bg1"/>
              </a:solidFill>
            </a:endParaRPr>
          </a:p>
        </p:txBody>
      </p:sp>
      <p:pic>
        <p:nvPicPr>
          <p:cNvPr id="6" name="Picture 4" descr="0d+32Dsub-twistpl">
            <a:extLst>
              <a:ext uri="{FF2B5EF4-FFF2-40B4-BE49-F238E27FC236}">
                <a16:creationId xmlns:a16="http://schemas.microsoft.com/office/drawing/2014/main" id="{D95FC743-D70C-4834-9A10-1274D54E0EDE}"/>
              </a:ext>
            </a:extLst>
          </p:cNvPr>
          <p:cNvPicPr>
            <a:picLocks noChangeAspect="1" noChangeArrowheads="1"/>
          </p:cNvPicPr>
          <p:nvPr/>
        </p:nvPicPr>
        <p:blipFill>
          <a:blip r:embed="rId3"/>
          <a:srcRect/>
          <a:stretch>
            <a:fillRect/>
          </a:stretch>
        </p:blipFill>
        <p:spPr bwMode="auto">
          <a:xfrm>
            <a:off x="9176634" y="16279"/>
            <a:ext cx="3066481" cy="3581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a:extLst>
              <a:ext uri="{FF2B5EF4-FFF2-40B4-BE49-F238E27FC236}">
                <a16:creationId xmlns:a16="http://schemas.microsoft.com/office/drawing/2014/main" id="{985D6DA1-8C35-4160-BB90-361F8C883EFB}"/>
              </a:ext>
            </a:extLst>
          </p:cNvPr>
          <p:cNvSpPr>
            <a:spLocks noGrp="1" noRot="1" noChangeArrowheads="1"/>
          </p:cNvSpPr>
          <p:nvPr>
            <p:ph type="title"/>
          </p:nvPr>
        </p:nvSpPr>
        <p:spPr/>
        <p:txBody>
          <a:bodyPr/>
          <a:lstStyle/>
          <a:p>
            <a:r>
              <a:rPr lang="en-US" altLang="en-US" b="0">
                <a:latin typeface="Arial Black" panose="020B0A04020102020204" pitchFamily="34" charset="0"/>
              </a:rPr>
              <a:t>Dyes</a:t>
            </a:r>
          </a:p>
        </p:txBody>
      </p:sp>
      <p:sp>
        <p:nvSpPr>
          <p:cNvPr id="83973" name="Rectangle 3">
            <a:extLst>
              <a:ext uri="{FF2B5EF4-FFF2-40B4-BE49-F238E27FC236}">
                <a16:creationId xmlns:a16="http://schemas.microsoft.com/office/drawing/2014/main" id="{51270F0C-0D13-4877-A06B-B2506D5780D8}"/>
              </a:ext>
            </a:extLst>
          </p:cNvPr>
          <p:cNvSpPr>
            <a:spLocks noGrp="1" noChangeArrowheads="1"/>
          </p:cNvSpPr>
          <p:nvPr>
            <p:ph idx="1"/>
          </p:nvPr>
        </p:nvSpPr>
        <p:spPr>
          <a:xfrm>
            <a:off x="1016000" y="2598373"/>
            <a:ext cx="11176000" cy="4572000"/>
          </a:xfrm>
        </p:spPr>
        <p:txBody>
          <a:bodyPr>
            <a:normAutofit/>
          </a:bodyPr>
          <a:lstStyle/>
          <a:p>
            <a:pPr>
              <a:spcBef>
                <a:spcPct val="40000"/>
              </a:spcBef>
              <a:buSzTx/>
              <a:buFont typeface="Wingdings" panose="05000000000000000000" pitchFamily="2" charset="2"/>
              <a:buChar char="§"/>
            </a:pPr>
            <a:r>
              <a:rPr lang="en-US" altLang="en-US" sz="2800" dirty="0"/>
              <a:t>Components that make up dyes can be separated and matched to an unknown.</a:t>
            </a:r>
          </a:p>
          <a:p>
            <a:pPr>
              <a:spcBef>
                <a:spcPct val="40000"/>
              </a:spcBef>
              <a:buSzTx/>
              <a:buFont typeface="Wingdings" panose="05000000000000000000" pitchFamily="2" charset="2"/>
              <a:buChar char="§"/>
            </a:pPr>
            <a:r>
              <a:rPr lang="en-US" altLang="en-US" sz="2800" dirty="0"/>
              <a:t>There are more than 7000 different dye formulations.</a:t>
            </a:r>
          </a:p>
          <a:p>
            <a:pPr>
              <a:spcBef>
                <a:spcPct val="40000"/>
              </a:spcBef>
              <a:buSzTx/>
              <a:buFont typeface="Wingdings" panose="05000000000000000000" pitchFamily="2" charset="2"/>
              <a:buChar char="§"/>
            </a:pPr>
            <a:r>
              <a:rPr lang="en-US" altLang="en-US" sz="2800" dirty="0"/>
              <a:t>Chromatography is used to separate dyes for comparative analysis.</a:t>
            </a:r>
          </a:p>
          <a:p>
            <a:pPr>
              <a:spcBef>
                <a:spcPct val="40000"/>
              </a:spcBef>
              <a:buSzTx/>
              <a:buFont typeface="Wingdings" panose="05000000000000000000" pitchFamily="2" charset="2"/>
              <a:buChar char="§"/>
            </a:pPr>
            <a:r>
              <a:rPr lang="en-US" altLang="en-US" sz="2800" dirty="0"/>
              <a:t>The way a fabric accepts a particular dye may also be used to identify and compare samples.</a:t>
            </a:r>
          </a:p>
        </p:txBody>
      </p:sp>
      <p:sp>
        <p:nvSpPr>
          <p:cNvPr id="83971" name="Footer Placeholder 4">
            <a:extLst>
              <a:ext uri="{FF2B5EF4-FFF2-40B4-BE49-F238E27FC236}">
                <a16:creationId xmlns:a16="http://schemas.microsoft.com/office/drawing/2014/main" id="{BAD631D2-CA04-4A25-8BAC-2464614C5675}"/>
              </a:ext>
            </a:extLst>
          </p:cNvPr>
          <p:cNvSpPr>
            <a:spLocks noGrp="1"/>
          </p:cNvSpPr>
          <p:nvPr>
            <p:ph type="ftr" sz="quarter" idx="11"/>
          </p:nvPr>
        </p:nvSpPr>
        <p:spPr>
          <a:xfrm>
            <a:off x="1608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600" b="1">
                <a:solidFill>
                  <a:schemeClr val="bg1"/>
                </a:solidFill>
              </a:rPr>
              <a:t>26</a:t>
            </a:r>
          </a:p>
        </p:txBody>
      </p:sp>
      <p:sp>
        <p:nvSpPr>
          <p:cNvPr id="83970" name="Slide Number Placeholder 3">
            <a:extLst>
              <a:ext uri="{FF2B5EF4-FFF2-40B4-BE49-F238E27FC236}">
                <a16:creationId xmlns:a16="http://schemas.microsoft.com/office/drawing/2014/main" id="{7DF015C5-35EA-47F5-95BE-4C1884FF0A91}"/>
              </a:ext>
            </a:extLst>
          </p:cNvPr>
          <p:cNvSpPr>
            <a:spLocks noGrp="1"/>
          </p:cNvSpPr>
          <p:nvPr>
            <p:ph type="sldNum" sz="quarter" idx="12"/>
          </p:nvPr>
        </p:nvSpPr>
        <p:spPr>
          <a:xfrm>
            <a:off x="2362200" y="6248400"/>
            <a:ext cx="7620000" cy="47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5C0A60A9-5B2C-45D8-98FA-6A8926DD91CA}" type="slidenum">
              <a:rPr lang="en-US" altLang="en-US" sz="1000" b="0">
                <a:solidFill>
                  <a:srgbClr val="CC3300"/>
                </a:solidFill>
              </a:rPr>
              <a:pPr>
                <a:spcBef>
                  <a:spcPct val="0"/>
                </a:spcBef>
                <a:buClrTx/>
                <a:buSzTx/>
                <a:buFontTx/>
                <a:buNone/>
              </a:pPr>
              <a:t>18</a:t>
            </a:fld>
            <a:endParaRPr lang="en-US" altLang="en-US" sz="1000" b="0">
              <a:solidFill>
                <a:srgbClr val="CC33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a:extLst>
              <a:ext uri="{FF2B5EF4-FFF2-40B4-BE49-F238E27FC236}">
                <a16:creationId xmlns:a16="http://schemas.microsoft.com/office/drawing/2014/main" id="{B321FD35-D49A-4207-A40A-F5D7208D1BDD}"/>
              </a:ext>
            </a:extLst>
          </p:cNvPr>
          <p:cNvSpPr>
            <a:spLocks noGrp="1" noRot="1" noChangeArrowheads="1"/>
          </p:cNvSpPr>
          <p:nvPr>
            <p:ph type="title"/>
          </p:nvPr>
        </p:nvSpPr>
        <p:spPr/>
        <p:txBody>
          <a:bodyPr>
            <a:normAutofit fontScale="90000"/>
          </a:bodyPr>
          <a:lstStyle/>
          <a:p>
            <a:r>
              <a:rPr lang="en-US" altLang="en-US" b="0">
                <a:latin typeface="Arial Black" panose="020B0A04020102020204" pitchFamily="34" charset="0"/>
              </a:rPr>
              <a:t>Collection of</a:t>
            </a:r>
            <a:br>
              <a:rPr lang="en-US" altLang="en-US" b="0">
                <a:latin typeface="Arial Black" panose="020B0A04020102020204" pitchFamily="34" charset="0"/>
              </a:rPr>
            </a:br>
            <a:r>
              <a:rPr lang="en-US" altLang="en-US" b="0">
                <a:latin typeface="Arial Black" panose="020B0A04020102020204" pitchFamily="34" charset="0"/>
              </a:rPr>
              <a:t>Fiber Evidence</a:t>
            </a:r>
          </a:p>
        </p:txBody>
      </p:sp>
      <p:sp>
        <p:nvSpPr>
          <p:cNvPr id="86021" name="Rectangle 3">
            <a:extLst>
              <a:ext uri="{FF2B5EF4-FFF2-40B4-BE49-F238E27FC236}">
                <a16:creationId xmlns:a16="http://schemas.microsoft.com/office/drawing/2014/main" id="{B7ED0635-7E37-4F6F-8E66-5F8B565E6E87}"/>
              </a:ext>
            </a:extLst>
          </p:cNvPr>
          <p:cNvSpPr>
            <a:spLocks noGrp="1" noChangeArrowheads="1"/>
          </p:cNvSpPr>
          <p:nvPr>
            <p:ph idx="1"/>
          </p:nvPr>
        </p:nvSpPr>
        <p:spPr>
          <a:xfrm>
            <a:off x="1143000" y="2743200"/>
            <a:ext cx="10668000" cy="4114800"/>
          </a:xfrm>
        </p:spPr>
        <p:txBody>
          <a:bodyPr/>
          <a:lstStyle/>
          <a:p>
            <a:pPr>
              <a:spcBef>
                <a:spcPct val="40000"/>
              </a:spcBef>
              <a:buSzTx/>
              <a:buFont typeface="Wingdings" panose="05000000000000000000" pitchFamily="2" charset="2"/>
              <a:buChar char="§"/>
            </a:pPr>
            <a:r>
              <a:rPr lang="en-US" altLang="en-US" sz="3000"/>
              <a:t>Bag clothing items individually in paper bags.</a:t>
            </a:r>
          </a:p>
          <a:p>
            <a:pPr>
              <a:spcBef>
                <a:spcPct val="40000"/>
              </a:spcBef>
              <a:buSzTx/>
              <a:buFont typeface="Wingdings" panose="05000000000000000000" pitchFamily="2" charset="2"/>
              <a:buChar char="§"/>
            </a:pPr>
            <a:r>
              <a:rPr lang="en-US" altLang="en-US" sz="3000"/>
              <a:t>Make tape lifts of exposed skin areas of bodies and any inanimate objects</a:t>
            </a:r>
          </a:p>
        </p:txBody>
      </p:sp>
      <p:sp>
        <p:nvSpPr>
          <p:cNvPr id="86019" name="Footer Placeholder 4">
            <a:extLst>
              <a:ext uri="{FF2B5EF4-FFF2-40B4-BE49-F238E27FC236}">
                <a16:creationId xmlns:a16="http://schemas.microsoft.com/office/drawing/2014/main" id="{CC97ED7D-1675-4812-B39F-57C9ADCD2D76}"/>
              </a:ext>
            </a:extLst>
          </p:cNvPr>
          <p:cNvSpPr>
            <a:spLocks noGrp="1"/>
          </p:cNvSpPr>
          <p:nvPr>
            <p:ph type="ftr" sz="quarter" idx="11"/>
          </p:nvPr>
        </p:nvSpPr>
        <p:spPr>
          <a:xfrm>
            <a:off x="1608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600" b="1">
                <a:solidFill>
                  <a:schemeClr val="bg1"/>
                </a:solidFill>
              </a:rPr>
              <a:t>27</a:t>
            </a:r>
          </a:p>
        </p:txBody>
      </p:sp>
      <p:sp>
        <p:nvSpPr>
          <p:cNvPr id="86018" name="Slide Number Placeholder 3">
            <a:extLst>
              <a:ext uri="{FF2B5EF4-FFF2-40B4-BE49-F238E27FC236}">
                <a16:creationId xmlns:a16="http://schemas.microsoft.com/office/drawing/2014/main" id="{1B49B8D6-2498-450E-B269-5EDE002BC0D2}"/>
              </a:ext>
            </a:extLst>
          </p:cNvPr>
          <p:cNvSpPr>
            <a:spLocks noGrp="1"/>
          </p:cNvSpPr>
          <p:nvPr>
            <p:ph type="sldNum" sz="quarter" idx="12"/>
          </p:nvPr>
        </p:nvSpPr>
        <p:spPr>
          <a:xfrm>
            <a:off x="2362200" y="6248400"/>
            <a:ext cx="7620000" cy="47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4EC7DBD8-FD47-4B21-9E22-FAD76F211CA5}" type="slidenum">
              <a:rPr lang="en-US" altLang="en-US" sz="1000" b="0">
                <a:solidFill>
                  <a:srgbClr val="CC3300"/>
                </a:solidFill>
              </a:rPr>
              <a:pPr>
                <a:spcBef>
                  <a:spcPct val="0"/>
                </a:spcBef>
                <a:buClrTx/>
                <a:buSzTx/>
                <a:buFontTx/>
                <a:buNone/>
              </a:pPr>
              <a:t>19</a:t>
            </a:fld>
            <a:endParaRPr lang="en-US" altLang="en-US" sz="1000" b="0">
              <a:solidFill>
                <a:srgbClr val="CC3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BA5D0238-ADD0-4BAC-ACEE-F267513D887F}"/>
              </a:ext>
            </a:extLst>
          </p:cNvPr>
          <p:cNvSpPr>
            <a:spLocks noGrp="1" noChangeArrowheads="1"/>
          </p:cNvSpPr>
          <p:nvPr>
            <p:ph type="title"/>
          </p:nvPr>
        </p:nvSpPr>
        <p:spPr>
          <a:xfrm>
            <a:off x="2286000" y="914400"/>
            <a:ext cx="7924800" cy="1143000"/>
          </a:xfrm>
        </p:spPr>
        <p:txBody>
          <a:bodyPr>
            <a:normAutofit fontScale="90000"/>
          </a:bodyPr>
          <a:lstStyle/>
          <a:p>
            <a:pPr eaLnBrk="1" hangingPunct="1">
              <a:defRPr/>
            </a:pPr>
            <a:r>
              <a:rPr lang="en-US">
                <a:solidFill>
                  <a:srgbClr val="53A753"/>
                </a:solidFill>
                <a:effectLst>
                  <a:outerShdw blurRad="38100" dist="38100" dir="2700000" algn="tl">
                    <a:srgbClr val="C0C0C0"/>
                  </a:outerShdw>
                </a:effectLst>
                <a:ea typeface="+mj-ea"/>
                <a:cs typeface="+mj-cs"/>
              </a:rPr>
              <a:t>Introduction and How Forensic Scientists Use Fibers</a:t>
            </a:r>
            <a:endParaRPr lang="en-US" sz="2200">
              <a:solidFill>
                <a:srgbClr val="53A753"/>
              </a:solidFill>
              <a:ea typeface="+mj-ea"/>
              <a:cs typeface="+mj-cs"/>
            </a:endParaRPr>
          </a:p>
        </p:txBody>
      </p:sp>
      <p:sp>
        <p:nvSpPr>
          <p:cNvPr id="39941" name="Rectangle 3">
            <a:extLst>
              <a:ext uri="{FF2B5EF4-FFF2-40B4-BE49-F238E27FC236}">
                <a16:creationId xmlns:a16="http://schemas.microsoft.com/office/drawing/2014/main" id="{19BEC0D9-E862-4F64-A87B-B1D38A29C566}"/>
              </a:ext>
            </a:extLst>
          </p:cNvPr>
          <p:cNvSpPr>
            <a:spLocks noGrp="1" noChangeArrowheads="1"/>
          </p:cNvSpPr>
          <p:nvPr>
            <p:ph idx="1"/>
          </p:nvPr>
        </p:nvSpPr>
        <p:spPr>
          <a:xfrm>
            <a:off x="1219200" y="2438400"/>
            <a:ext cx="10321550" cy="3962400"/>
          </a:xfrm>
        </p:spPr>
        <p:txBody>
          <a:bodyPr>
            <a:normAutofit/>
          </a:bodyPr>
          <a:lstStyle/>
          <a:p>
            <a:pPr marL="533400" indent="-533400" eaLnBrk="1" hangingPunct="1">
              <a:buSzPct val="90000"/>
            </a:pPr>
            <a:r>
              <a:rPr lang="en-US" altLang="en-US" sz="2800" dirty="0"/>
              <a:t>Fibers are considered class evidence.</a:t>
            </a:r>
          </a:p>
          <a:p>
            <a:pPr marL="533400" indent="-533400" eaLnBrk="1" hangingPunct="1">
              <a:buSzPct val="90000"/>
            </a:pPr>
            <a:r>
              <a:rPr lang="en-US" altLang="en-US" sz="2800" dirty="0"/>
              <a:t>Fibers often fall off and are picked up during normal activities. </a:t>
            </a:r>
          </a:p>
          <a:p>
            <a:pPr marL="533400" indent="-533400" eaLnBrk="1" hangingPunct="1">
              <a:buSzPct val="90000"/>
            </a:pPr>
            <a:r>
              <a:rPr lang="en-US" altLang="en-US" sz="2800" dirty="0"/>
              <a:t>In an investigation, collection of fibers within 24 hours is critical. </a:t>
            </a:r>
          </a:p>
          <a:p>
            <a:pPr marL="533400" indent="-533400" eaLnBrk="1" hangingPunct="1">
              <a:buSzPct val="90000"/>
            </a:pPr>
            <a:r>
              <a:rPr lang="en-US" altLang="en-US" sz="2800" dirty="0"/>
              <a:t>Fiber evaluation can show such things as the type of fiber, its color, the possibility of  violence, and point of origin. </a:t>
            </a:r>
          </a:p>
        </p:txBody>
      </p:sp>
      <p:sp>
        <p:nvSpPr>
          <p:cNvPr id="39938" name="Footer Placeholder 3">
            <a:extLst>
              <a:ext uri="{FF2B5EF4-FFF2-40B4-BE49-F238E27FC236}">
                <a16:creationId xmlns:a16="http://schemas.microsoft.com/office/drawing/2014/main" id="{8690D2E5-707D-411E-BF47-B2850F8081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39939" name="Slide Number Placeholder 4">
            <a:extLst>
              <a:ext uri="{FF2B5EF4-FFF2-40B4-BE49-F238E27FC236}">
                <a16:creationId xmlns:a16="http://schemas.microsoft.com/office/drawing/2014/main" id="{DAE18471-4637-4C4C-98FD-395F6AD9D5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9B6DA93F-74F3-4998-AA1E-BAAAED5EE75A}" type="slidenum">
              <a:rPr lang="en-US" altLang="en-US" sz="2600">
                <a:solidFill>
                  <a:schemeClr val="bg1"/>
                </a:solidFill>
              </a:rPr>
              <a:pPr>
                <a:spcBef>
                  <a:spcPct val="0"/>
                </a:spcBef>
                <a:buClrTx/>
                <a:buSzTx/>
                <a:buFontTx/>
                <a:buNone/>
              </a:pPr>
              <a:t>2</a:t>
            </a:fld>
            <a:endParaRPr lang="en-US" altLang="en-US" sz="26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AutoShape 2">
            <a:extLst>
              <a:ext uri="{FF2B5EF4-FFF2-40B4-BE49-F238E27FC236}">
                <a16:creationId xmlns:a16="http://schemas.microsoft.com/office/drawing/2014/main" id="{6BDFF38F-7B9C-4263-BE30-C6AE3E315CC7}"/>
              </a:ext>
            </a:extLst>
          </p:cNvPr>
          <p:cNvSpPr>
            <a:spLocks noGrp="1" noChangeArrowheads="1"/>
          </p:cNvSpPr>
          <p:nvPr>
            <p:ph type="title"/>
          </p:nvPr>
        </p:nvSpPr>
        <p:spPr/>
        <p:txBody>
          <a:bodyPr/>
          <a:lstStyle/>
          <a:p>
            <a:pPr eaLnBrk="1" hangingPunct="1"/>
            <a:r>
              <a:rPr lang="en-US" altLang="en-US" b="0">
                <a:latin typeface="Arial Black" panose="020B0A04020102020204" pitchFamily="34" charset="0"/>
              </a:rPr>
              <a:t>Fiber Evidence</a:t>
            </a:r>
          </a:p>
        </p:txBody>
      </p:sp>
      <p:sp>
        <p:nvSpPr>
          <p:cNvPr id="88069" name="Rectangle 3">
            <a:extLst>
              <a:ext uri="{FF2B5EF4-FFF2-40B4-BE49-F238E27FC236}">
                <a16:creationId xmlns:a16="http://schemas.microsoft.com/office/drawing/2014/main" id="{1B6CBCC9-C366-4F0B-9717-B78F44B73EF2}"/>
              </a:ext>
            </a:extLst>
          </p:cNvPr>
          <p:cNvSpPr>
            <a:spLocks noGrp="1" noChangeArrowheads="1"/>
          </p:cNvSpPr>
          <p:nvPr>
            <p:ph idx="1"/>
          </p:nvPr>
        </p:nvSpPr>
        <p:spPr>
          <a:xfrm>
            <a:off x="681827" y="2649537"/>
            <a:ext cx="10952162" cy="3598863"/>
          </a:xfrm>
        </p:spPr>
        <p:txBody>
          <a:bodyPr/>
          <a:lstStyle/>
          <a:p>
            <a:pPr eaLnBrk="1" hangingPunct="1">
              <a:spcBef>
                <a:spcPct val="40000"/>
              </a:spcBef>
              <a:buSzTx/>
              <a:buFont typeface="Wingdings" panose="05000000000000000000" pitchFamily="2" charset="2"/>
              <a:buNone/>
            </a:pPr>
            <a:r>
              <a:rPr lang="en-US" altLang="en-US" b="1" dirty="0"/>
              <a:t>	Fiber evidence in court cases can be used to connect the suspect to the victim or to the crime scene. In the case of Wayne Williams, fibers weighed heavily on the outcome of the case. Williams was convicted in 1982 based on carpet fibers that were found in his home, car and on several murder victims.</a:t>
            </a:r>
            <a:r>
              <a:rPr lang="en-US" altLang="en-US" dirty="0"/>
              <a:t> </a:t>
            </a:r>
          </a:p>
        </p:txBody>
      </p:sp>
      <p:sp>
        <p:nvSpPr>
          <p:cNvPr id="88066" name="Footer Placeholder 3">
            <a:extLst>
              <a:ext uri="{FF2B5EF4-FFF2-40B4-BE49-F238E27FC236}">
                <a16:creationId xmlns:a16="http://schemas.microsoft.com/office/drawing/2014/main" id="{0BDA33D8-E417-47E1-A8D1-EDB2F30D44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88067" name="Slide Number Placeholder 4">
            <a:extLst>
              <a:ext uri="{FF2B5EF4-FFF2-40B4-BE49-F238E27FC236}">
                <a16:creationId xmlns:a16="http://schemas.microsoft.com/office/drawing/2014/main" id="{D3147532-B22B-4F73-BB20-0B4A28B870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D89EFF7C-268F-45A0-9955-4731914A1CD4}" type="slidenum">
              <a:rPr lang="en-US" altLang="en-US" sz="2600">
                <a:solidFill>
                  <a:schemeClr val="bg1"/>
                </a:solidFill>
              </a:rPr>
              <a:pPr>
                <a:spcBef>
                  <a:spcPct val="0"/>
                </a:spcBef>
                <a:buClrTx/>
                <a:buSzTx/>
                <a:buFontTx/>
                <a:buNone/>
              </a:pPr>
              <a:t>20</a:t>
            </a:fld>
            <a:endParaRPr lang="en-US" altLang="en-US" sz="2600">
              <a:solidFill>
                <a:schemeClr val="bg1"/>
              </a:solidFill>
            </a:endParaRPr>
          </a:p>
        </p:txBody>
      </p:sp>
      <p:pic>
        <p:nvPicPr>
          <p:cNvPr id="88070" name="Picture 4" descr="wayne">
            <a:extLst>
              <a:ext uri="{FF2B5EF4-FFF2-40B4-BE49-F238E27FC236}">
                <a16:creationId xmlns:a16="http://schemas.microsoft.com/office/drawing/2014/main" id="{3B3F49C8-AD93-4D13-9371-9FF8E235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891" y="4142220"/>
            <a:ext cx="2897257" cy="19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E9353E49-36A8-4A26-8787-5D8E0EA9AF78}"/>
              </a:ext>
            </a:extLst>
          </p:cNvPr>
          <p:cNvSpPr>
            <a:spLocks noGrp="1" noChangeArrowheads="1"/>
          </p:cNvSpPr>
          <p:nvPr>
            <p:ph type="title"/>
          </p:nvPr>
        </p:nvSpPr>
        <p:spPr>
          <a:xfrm>
            <a:off x="1295401" y="1144193"/>
            <a:ext cx="5638800" cy="914400"/>
          </a:xfrm>
        </p:spPr>
        <p:txBody>
          <a:bodyPr>
            <a:normAutofit fontScale="90000"/>
          </a:bodyPr>
          <a:lstStyle/>
          <a:p>
            <a:pPr eaLnBrk="1" hangingPunct="1">
              <a:lnSpc>
                <a:spcPct val="65000"/>
              </a:lnSpc>
            </a:pPr>
            <a:r>
              <a:rPr lang="en-US" altLang="en-US" sz="4400" dirty="0">
                <a:solidFill>
                  <a:srgbClr val="3A763A"/>
                </a:solidFill>
                <a:latin typeface="Kartika" panose="02020503030404060203" pitchFamily="18" charset="0"/>
              </a:rPr>
              <a:t>Fiber Classification</a:t>
            </a:r>
            <a:br>
              <a:rPr lang="en-US" altLang="en-US" sz="4400" dirty="0">
                <a:solidFill>
                  <a:srgbClr val="3A763A"/>
                </a:solidFill>
                <a:latin typeface="Kartika" panose="02020503030404060203" pitchFamily="18" charset="0"/>
              </a:rPr>
            </a:br>
            <a:r>
              <a:rPr lang="en-US" altLang="en-US" sz="4400" dirty="0">
                <a:solidFill>
                  <a:srgbClr val="3A763A"/>
                </a:solidFill>
                <a:latin typeface="Kartika" panose="02020503030404060203" pitchFamily="18" charset="0"/>
              </a:rPr>
              <a:t> </a:t>
            </a: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Natural Fibers</a:t>
            </a:r>
            <a:r>
              <a:rPr lang="en-US" altLang="en-US" dirty="0">
                <a:solidFill>
                  <a:srgbClr val="3A763A"/>
                </a:solidFill>
                <a:latin typeface="Kartika" panose="02020503030404060203" pitchFamily="18" charset="0"/>
              </a:rPr>
              <a:t>  </a:t>
            </a:r>
          </a:p>
        </p:txBody>
      </p:sp>
      <p:sp>
        <p:nvSpPr>
          <p:cNvPr id="70659" name="Rectangle 3">
            <a:extLst>
              <a:ext uri="{FF2B5EF4-FFF2-40B4-BE49-F238E27FC236}">
                <a16:creationId xmlns:a16="http://schemas.microsoft.com/office/drawing/2014/main" id="{3434399D-77A7-480A-A8EA-2EF8A6454D49}"/>
              </a:ext>
            </a:extLst>
          </p:cNvPr>
          <p:cNvSpPr>
            <a:spLocks noGrp="1" noChangeArrowheads="1"/>
          </p:cNvSpPr>
          <p:nvPr>
            <p:ph idx="1"/>
          </p:nvPr>
        </p:nvSpPr>
        <p:spPr>
          <a:xfrm>
            <a:off x="1168085" y="2526905"/>
            <a:ext cx="10179562" cy="4038600"/>
          </a:xfrm>
        </p:spPr>
        <p:txBody>
          <a:bodyPr/>
          <a:lstStyle/>
          <a:p>
            <a:pPr marL="533400" indent="-533400" eaLnBrk="1" hangingPunct="1">
              <a:lnSpc>
                <a:spcPct val="60000"/>
              </a:lnSpc>
              <a:spcBef>
                <a:spcPct val="0"/>
              </a:spcBef>
              <a:spcAft>
                <a:spcPct val="20000"/>
              </a:spcAft>
              <a:buSzTx/>
              <a:buFont typeface="Wingdings" panose="05000000000000000000" pitchFamily="2" charset="2"/>
              <a:buNone/>
            </a:pPr>
            <a:r>
              <a:rPr lang="en-US" altLang="en-US" sz="2400" dirty="0"/>
              <a:t>	</a:t>
            </a:r>
            <a:r>
              <a:rPr lang="en-US" altLang="en-US" sz="2400" b="1" dirty="0">
                <a:solidFill>
                  <a:srgbClr val="CC3300"/>
                </a:solidFill>
                <a:latin typeface="Kartika" panose="02020503030404060203" pitchFamily="18" charset="0"/>
              </a:rPr>
              <a:t>					          								   woven wool textile </a:t>
            </a:r>
            <a:endParaRPr lang="en-US" altLang="en-US" sz="2400" dirty="0"/>
          </a:p>
          <a:p>
            <a:pPr marL="533400" indent="-533400" eaLnBrk="1" hangingPunct="1">
              <a:lnSpc>
                <a:spcPct val="85000"/>
              </a:lnSpc>
              <a:spcBef>
                <a:spcPct val="0"/>
              </a:spcBef>
              <a:spcAft>
                <a:spcPct val="20000"/>
              </a:spcAft>
              <a:buSzTx/>
              <a:buFont typeface="Wingdings" panose="05000000000000000000" pitchFamily="2" charset="2"/>
              <a:buNone/>
            </a:pPr>
            <a:r>
              <a:rPr lang="en-US" altLang="en-US" sz="3200" dirty="0">
                <a:solidFill>
                  <a:srgbClr val="CC3300"/>
                </a:solidFill>
              </a:rPr>
              <a:t>Animal fibers</a:t>
            </a:r>
            <a:r>
              <a:rPr lang="en-US" altLang="en-US" sz="3200" dirty="0"/>
              <a:t> (made of proteins): </a:t>
            </a:r>
          </a:p>
          <a:p>
            <a:pPr marL="533400" indent="-533400" eaLnBrk="1" hangingPunct="1">
              <a:lnSpc>
                <a:spcPct val="85000"/>
              </a:lnSpc>
              <a:spcBef>
                <a:spcPct val="0"/>
              </a:spcBef>
              <a:spcAft>
                <a:spcPct val="20000"/>
              </a:spcAft>
              <a:buSzTx/>
            </a:pPr>
            <a:r>
              <a:rPr lang="en-US" altLang="en-US" sz="3200" dirty="0"/>
              <a:t>Wool from sheep, cashmere and mohair from goats, angora from rabbits, and hair from alpacas, llamas, and camels are commonly used in textiles. </a:t>
            </a:r>
          </a:p>
          <a:p>
            <a:pPr marL="533400" indent="-533400" eaLnBrk="1" hangingPunct="1">
              <a:lnSpc>
                <a:spcPct val="85000"/>
              </a:lnSpc>
              <a:spcBef>
                <a:spcPct val="0"/>
              </a:spcBef>
              <a:spcAft>
                <a:spcPct val="20000"/>
              </a:spcAft>
              <a:buSzTx/>
            </a:pPr>
            <a:r>
              <a:rPr lang="en-US" altLang="en-US" sz="3200" dirty="0"/>
              <a:t>Shimmering silk from caterpillar cocoons is longer and not as easily shed. </a:t>
            </a:r>
          </a:p>
        </p:txBody>
      </p:sp>
      <p:sp>
        <p:nvSpPr>
          <p:cNvPr id="44034" name="Footer Placeholder 3">
            <a:extLst>
              <a:ext uri="{FF2B5EF4-FFF2-40B4-BE49-F238E27FC236}">
                <a16:creationId xmlns:a16="http://schemas.microsoft.com/office/drawing/2014/main" id="{2C781CAD-6BBC-40DD-86C0-F085AE83BA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44035" name="Slide Number Placeholder 4">
            <a:extLst>
              <a:ext uri="{FF2B5EF4-FFF2-40B4-BE49-F238E27FC236}">
                <a16:creationId xmlns:a16="http://schemas.microsoft.com/office/drawing/2014/main" id="{3DD3674F-E615-4AB8-AA54-7BF5391FB6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2CB98A5F-C621-481B-B66F-D8D692BDF884}" type="slidenum">
              <a:rPr lang="en-US" altLang="en-US" sz="2600">
                <a:solidFill>
                  <a:schemeClr val="bg1"/>
                </a:solidFill>
              </a:rPr>
              <a:pPr>
                <a:spcBef>
                  <a:spcPct val="0"/>
                </a:spcBef>
                <a:buClrTx/>
                <a:buSzTx/>
                <a:buFontTx/>
                <a:buNone/>
              </a:pPr>
              <a:t>3</a:t>
            </a:fld>
            <a:endParaRPr lang="en-US" altLang="en-US" sz="2600">
              <a:solidFill>
                <a:schemeClr val="bg1"/>
              </a:solidFill>
            </a:endParaRPr>
          </a:p>
        </p:txBody>
      </p:sp>
      <p:pic>
        <p:nvPicPr>
          <p:cNvPr id="8198" name="Picture 7" descr="Untitled2">
            <a:extLst>
              <a:ext uri="{FF2B5EF4-FFF2-40B4-BE49-F238E27FC236}">
                <a16:creationId xmlns:a16="http://schemas.microsoft.com/office/drawing/2014/main" id="{1376B638-D248-49CB-8A6A-718CDE71A9E3}"/>
              </a:ext>
            </a:extLst>
          </p:cNvPr>
          <p:cNvPicPr>
            <a:picLocks noChangeAspect="1" noChangeArrowheads="1"/>
          </p:cNvPicPr>
          <p:nvPr/>
        </p:nvPicPr>
        <p:blipFill>
          <a:blip r:embed="rId3"/>
          <a:srcRect/>
          <a:stretch>
            <a:fillRect/>
          </a:stretch>
        </p:blipFill>
        <p:spPr bwMode="auto">
          <a:xfrm>
            <a:off x="8926604" y="679037"/>
            <a:ext cx="1698645" cy="16831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fade">
                                      <p:cBhvr>
                                        <p:cTn id="17" dur="20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fade">
                                      <p:cBhvr>
                                        <p:cTn id="22" dur="2000"/>
                                        <p:tgtEl>
                                          <p:spTgt spid="706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Effect transition="in" filter="fade">
                                      <p:cBhvr>
                                        <p:cTn id="27" dur="20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AutoShape 2">
            <a:extLst>
              <a:ext uri="{FF2B5EF4-FFF2-40B4-BE49-F238E27FC236}">
                <a16:creationId xmlns:a16="http://schemas.microsoft.com/office/drawing/2014/main" id="{2D2F4F87-B9FD-49E5-BFC4-94D791FC0BCF}"/>
              </a:ext>
            </a:extLst>
          </p:cNvPr>
          <p:cNvSpPr>
            <a:spLocks noGrp="1" noChangeArrowheads="1"/>
          </p:cNvSpPr>
          <p:nvPr>
            <p:ph type="title"/>
          </p:nvPr>
        </p:nvSpPr>
        <p:spPr>
          <a:xfrm>
            <a:off x="2362200" y="914400"/>
            <a:ext cx="7848600" cy="1066800"/>
          </a:xfrm>
        </p:spPr>
        <p:txBody>
          <a:bodyPr>
            <a:normAutofit fontScale="90000"/>
          </a:bodyPr>
          <a:lstStyle/>
          <a:p>
            <a:pPr eaLnBrk="1" hangingPunct="1">
              <a:lnSpc>
                <a:spcPct val="65000"/>
              </a:lnSpc>
            </a:pPr>
            <a:r>
              <a:rPr lang="en-US" altLang="en-US" sz="4400" dirty="0">
                <a:solidFill>
                  <a:srgbClr val="3A763A"/>
                </a:solidFill>
                <a:latin typeface="Kartika" panose="02020503030404060203" pitchFamily="18" charset="0"/>
              </a:rPr>
              <a:t>Fiber Classification </a:t>
            </a:r>
            <a:br>
              <a:rPr lang="en-US" altLang="en-US" sz="4400" dirty="0">
                <a:solidFill>
                  <a:srgbClr val="3A763A"/>
                </a:solidFill>
                <a:latin typeface="Kartika" panose="02020503030404060203" pitchFamily="18" charset="0"/>
              </a:rPr>
            </a:b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Natural Fibers</a:t>
            </a:r>
          </a:p>
        </p:txBody>
      </p:sp>
      <p:sp>
        <p:nvSpPr>
          <p:cNvPr id="46085" name="Rectangle 3">
            <a:extLst>
              <a:ext uri="{FF2B5EF4-FFF2-40B4-BE49-F238E27FC236}">
                <a16:creationId xmlns:a16="http://schemas.microsoft.com/office/drawing/2014/main" id="{8F6F38A6-CC01-4979-9815-783733F1F211}"/>
              </a:ext>
            </a:extLst>
          </p:cNvPr>
          <p:cNvSpPr>
            <a:spLocks noGrp="1" noChangeArrowheads="1"/>
          </p:cNvSpPr>
          <p:nvPr>
            <p:ph idx="1"/>
          </p:nvPr>
        </p:nvSpPr>
        <p:spPr>
          <a:xfrm>
            <a:off x="1295400" y="2362200"/>
            <a:ext cx="9372600" cy="4114800"/>
          </a:xfrm>
        </p:spPr>
        <p:txBody>
          <a:bodyPr>
            <a:normAutofit/>
          </a:bodyPr>
          <a:lstStyle/>
          <a:p>
            <a:pPr eaLnBrk="1" hangingPunct="1">
              <a:spcBef>
                <a:spcPct val="0"/>
              </a:spcBef>
              <a:spcAft>
                <a:spcPct val="15000"/>
              </a:spcAft>
              <a:buSzTx/>
              <a:buFont typeface="Wingdings" panose="05000000000000000000" pitchFamily="2" charset="2"/>
              <a:buNone/>
            </a:pPr>
            <a:r>
              <a:rPr lang="en-US" altLang="en-US" sz="3200" dirty="0">
                <a:solidFill>
                  <a:srgbClr val="CC3300"/>
                </a:solidFill>
              </a:rPr>
              <a:t>Plant fibers</a:t>
            </a:r>
            <a:r>
              <a:rPr lang="en-US" altLang="en-US" sz="3200" dirty="0"/>
              <a:t> (made of the polymer cellulose): </a:t>
            </a:r>
          </a:p>
          <a:p>
            <a:pPr eaLnBrk="1" hangingPunct="1">
              <a:spcBef>
                <a:spcPct val="15000"/>
              </a:spcBef>
              <a:buSzPct val="90000"/>
            </a:pPr>
            <a:r>
              <a:rPr lang="en-US" altLang="en-US" sz="3200" dirty="0"/>
              <a:t>can absorb water. </a:t>
            </a:r>
          </a:p>
          <a:p>
            <a:pPr eaLnBrk="1" hangingPunct="1">
              <a:spcBef>
                <a:spcPct val="15000"/>
              </a:spcBef>
              <a:buSzPct val="90000"/>
            </a:pPr>
            <a:r>
              <a:rPr lang="en-US" altLang="en-US" sz="3200" dirty="0"/>
              <a:t>are very resistant to damage from harsh chemicals. </a:t>
            </a:r>
          </a:p>
          <a:p>
            <a:pPr eaLnBrk="1" hangingPunct="1">
              <a:spcBef>
                <a:spcPct val="15000"/>
              </a:spcBef>
              <a:buSzPct val="90000"/>
            </a:pPr>
            <a:r>
              <a:rPr lang="en-US" altLang="en-US" sz="3200" dirty="0"/>
              <a:t>can only be dissolved by strong acids. </a:t>
            </a:r>
          </a:p>
          <a:p>
            <a:pPr eaLnBrk="1" hangingPunct="1">
              <a:spcBef>
                <a:spcPct val="15000"/>
              </a:spcBef>
              <a:buSzPct val="90000"/>
            </a:pPr>
            <a:r>
              <a:rPr lang="en-US" altLang="en-US" sz="3200" dirty="0"/>
              <a:t>can be common at crime scenes because they become brittle over time. </a:t>
            </a:r>
          </a:p>
        </p:txBody>
      </p:sp>
      <p:sp>
        <p:nvSpPr>
          <p:cNvPr id="46082" name="Footer Placeholder 3">
            <a:extLst>
              <a:ext uri="{FF2B5EF4-FFF2-40B4-BE49-F238E27FC236}">
                <a16:creationId xmlns:a16="http://schemas.microsoft.com/office/drawing/2014/main" id="{44B39E07-98E3-4D77-926A-56F3C19676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46083" name="Slide Number Placeholder 4">
            <a:extLst>
              <a:ext uri="{FF2B5EF4-FFF2-40B4-BE49-F238E27FC236}">
                <a16:creationId xmlns:a16="http://schemas.microsoft.com/office/drawing/2014/main" id="{9F069869-E387-4391-8EEE-1D2D0B9A23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9444B0BD-C2B2-4E37-8404-0EC43A0EE98B}" type="slidenum">
              <a:rPr lang="en-US" altLang="en-US" sz="2600">
                <a:solidFill>
                  <a:schemeClr val="bg1"/>
                </a:solidFill>
              </a:rPr>
              <a:pPr>
                <a:spcBef>
                  <a:spcPct val="0"/>
                </a:spcBef>
                <a:buClrTx/>
                <a:buSzTx/>
                <a:buFontTx/>
                <a:buNone/>
              </a:pPr>
              <a:t>4</a:t>
            </a:fld>
            <a:endParaRPr lang="en-US" altLang="en-US" sz="26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185F7456-04A4-484D-8B30-DC20285D7ABC}"/>
              </a:ext>
            </a:extLst>
          </p:cNvPr>
          <p:cNvSpPr>
            <a:spLocks noGrp="1" noChangeArrowheads="1"/>
          </p:cNvSpPr>
          <p:nvPr>
            <p:ph type="title"/>
          </p:nvPr>
        </p:nvSpPr>
        <p:spPr>
          <a:xfrm>
            <a:off x="2362200" y="914400"/>
            <a:ext cx="7010400" cy="1066800"/>
          </a:xfrm>
        </p:spPr>
        <p:txBody>
          <a:bodyPr>
            <a:normAutofit fontScale="90000"/>
          </a:bodyPr>
          <a:lstStyle/>
          <a:p>
            <a:pPr eaLnBrk="1" hangingPunct="1">
              <a:lnSpc>
                <a:spcPct val="65000"/>
              </a:lnSpc>
            </a:pPr>
            <a:r>
              <a:rPr lang="en-US" altLang="en-US" sz="4400">
                <a:solidFill>
                  <a:srgbClr val="3A763A"/>
                </a:solidFill>
                <a:latin typeface="Kartika" panose="02020503030404060203" pitchFamily="18" charset="0"/>
              </a:rPr>
              <a:t>Fiber Classification </a:t>
            </a:r>
            <a:br>
              <a:rPr lang="en-US" altLang="en-US" sz="4400">
                <a:solidFill>
                  <a:srgbClr val="3A763A"/>
                </a:solidFill>
                <a:latin typeface="Kartika" panose="02020503030404060203" pitchFamily="18" charset="0"/>
              </a:rPr>
            </a:br>
            <a:r>
              <a:rPr lang="en-US" altLang="en-US" sz="4400" i="1">
                <a:solidFill>
                  <a:srgbClr val="3A763A"/>
                </a:solidFill>
                <a:latin typeface="Kartika" panose="02020503030404060203" pitchFamily="18" charset="0"/>
              </a:rPr>
              <a:t>Natural Fibers</a:t>
            </a:r>
          </a:p>
        </p:txBody>
      </p:sp>
      <p:sp>
        <p:nvSpPr>
          <p:cNvPr id="71683" name="Rectangle 3">
            <a:extLst>
              <a:ext uri="{FF2B5EF4-FFF2-40B4-BE49-F238E27FC236}">
                <a16:creationId xmlns:a16="http://schemas.microsoft.com/office/drawing/2014/main" id="{8416654D-3743-4B82-B221-9174A43C7CC3}"/>
              </a:ext>
            </a:extLst>
          </p:cNvPr>
          <p:cNvSpPr>
            <a:spLocks noGrp="1" noChangeArrowheads="1"/>
          </p:cNvSpPr>
          <p:nvPr>
            <p:ph idx="1"/>
          </p:nvPr>
        </p:nvSpPr>
        <p:spPr>
          <a:xfrm>
            <a:off x="1295400" y="2590800"/>
            <a:ext cx="10515600" cy="3733800"/>
          </a:xfrm>
        </p:spPr>
        <p:txBody>
          <a:bodyPr>
            <a:normAutofit/>
          </a:bodyPr>
          <a:lstStyle/>
          <a:p>
            <a:pPr marL="533400" indent="-533400" eaLnBrk="1" hangingPunct="1">
              <a:lnSpc>
                <a:spcPct val="85000"/>
              </a:lnSpc>
              <a:spcBef>
                <a:spcPct val="0"/>
              </a:spcBef>
              <a:spcAft>
                <a:spcPct val="20000"/>
              </a:spcAft>
              <a:buSzTx/>
              <a:buFont typeface="Wingdings" panose="05000000000000000000" pitchFamily="2" charset="2"/>
              <a:buNone/>
            </a:pPr>
            <a:r>
              <a:rPr lang="en-US" altLang="en-US" sz="2800" dirty="0">
                <a:solidFill>
                  <a:srgbClr val="CC3300"/>
                </a:solidFill>
              </a:rPr>
              <a:t>Mineral Fibers: </a:t>
            </a:r>
          </a:p>
          <a:p>
            <a:pPr marL="533400" indent="-533400" eaLnBrk="1" hangingPunct="1">
              <a:lnSpc>
                <a:spcPct val="85000"/>
              </a:lnSpc>
              <a:spcBef>
                <a:spcPct val="0"/>
              </a:spcBef>
              <a:spcAft>
                <a:spcPct val="20000"/>
              </a:spcAft>
              <a:buSzPct val="90000"/>
            </a:pPr>
            <a:r>
              <a:rPr lang="en-US" altLang="en-US" sz="2800" dirty="0"/>
              <a:t>Fiberglass is a fibrous form of glass. </a:t>
            </a:r>
          </a:p>
          <a:p>
            <a:pPr marL="533400" indent="-533400" eaLnBrk="1" hangingPunct="1">
              <a:lnSpc>
                <a:spcPct val="85000"/>
              </a:lnSpc>
              <a:spcBef>
                <a:spcPct val="0"/>
              </a:spcBef>
              <a:spcAft>
                <a:spcPct val="20000"/>
              </a:spcAft>
              <a:buSzPct val="90000"/>
            </a:pPr>
            <a:r>
              <a:rPr lang="en-US" altLang="en-US" sz="2800" dirty="0"/>
              <a:t>Asbestos is a naturally occurring mineral with a crystalline structure.  </a:t>
            </a:r>
          </a:p>
        </p:txBody>
      </p:sp>
      <p:sp>
        <p:nvSpPr>
          <p:cNvPr id="48130" name="Footer Placeholder 3">
            <a:extLst>
              <a:ext uri="{FF2B5EF4-FFF2-40B4-BE49-F238E27FC236}">
                <a16:creationId xmlns:a16="http://schemas.microsoft.com/office/drawing/2014/main" id="{36D9853D-52ED-43AD-83E4-A27F5A2B5C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48131" name="Slide Number Placeholder 4">
            <a:extLst>
              <a:ext uri="{FF2B5EF4-FFF2-40B4-BE49-F238E27FC236}">
                <a16:creationId xmlns:a16="http://schemas.microsoft.com/office/drawing/2014/main" id="{5FAC1718-5849-455E-8CA5-3BC001B3E5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FB4D8981-6CF2-4484-B4BF-4AA30C6D06A0}" type="slidenum">
              <a:rPr lang="en-US" altLang="en-US" sz="2600">
                <a:solidFill>
                  <a:schemeClr val="bg1"/>
                </a:solidFill>
              </a:rPr>
              <a:pPr>
                <a:spcBef>
                  <a:spcPct val="0"/>
                </a:spcBef>
                <a:buClrTx/>
                <a:buSzTx/>
                <a:buFontTx/>
                <a:buNone/>
              </a:pPr>
              <a:t>5</a:t>
            </a:fld>
            <a:endParaRPr lang="en-US" altLang="en-US" sz="2600">
              <a:solidFill>
                <a:schemeClr val="bg1"/>
              </a:solidFill>
            </a:endParaRPr>
          </a:p>
        </p:txBody>
      </p:sp>
      <p:pic>
        <p:nvPicPr>
          <p:cNvPr id="71694" name="Picture 14">
            <a:extLst>
              <a:ext uri="{FF2B5EF4-FFF2-40B4-BE49-F238E27FC236}">
                <a16:creationId xmlns:a16="http://schemas.microsoft.com/office/drawing/2014/main" id="{424414E2-FAFD-4D3E-ADF8-C065B776C907}"/>
              </a:ext>
            </a:extLst>
          </p:cNvPr>
          <p:cNvPicPr>
            <a:picLocks noChangeAspect="1" noChangeArrowheads="1"/>
          </p:cNvPicPr>
          <p:nvPr/>
        </p:nvPicPr>
        <p:blipFill>
          <a:blip r:embed="rId3"/>
          <a:srcRect/>
          <a:stretch>
            <a:fillRect/>
          </a:stretch>
        </p:blipFill>
        <p:spPr bwMode="auto">
          <a:xfrm>
            <a:off x="1417968" y="3914335"/>
            <a:ext cx="3373154" cy="2260731"/>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1695" name="Picture 15">
            <a:extLst>
              <a:ext uri="{FF2B5EF4-FFF2-40B4-BE49-F238E27FC236}">
                <a16:creationId xmlns:a16="http://schemas.microsoft.com/office/drawing/2014/main" id="{1198B879-45E6-4308-A1C0-E49BD46D5096}"/>
              </a:ext>
            </a:extLst>
          </p:cNvPr>
          <p:cNvPicPr>
            <a:picLocks noChangeAspect="1" noChangeArrowheads="1"/>
          </p:cNvPicPr>
          <p:nvPr/>
        </p:nvPicPr>
        <p:blipFill>
          <a:blip r:embed="rId4"/>
          <a:srcRect/>
          <a:stretch>
            <a:fillRect/>
          </a:stretch>
        </p:blipFill>
        <p:spPr bwMode="auto">
          <a:xfrm>
            <a:off x="6543722" y="3882847"/>
            <a:ext cx="3206718" cy="2323709"/>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71694"/>
                                        </p:tgtEl>
                                        <p:attrNameLst>
                                          <p:attrName>style.visibility</p:attrName>
                                        </p:attrNameLst>
                                      </p:cBhvr>
                                      <p:to>
                                        <p:strVal val="visible"/>
                                      </p:to>
                                    </p:set>
                                    <p:animEffect transition="in" filter="fade">
                                      <p:cBhvr>
                                        <p:cTn id="27" dur="1000"/>
                                        <p:tgtEl>
                                          <p:spTgt spid="71694"/>
                                        </p:tgtEl>
                                      </p:cBhvr>
                                    </p:animEffect>
                                    <p:anim calcmode="lin" valueType="num">
                                      <p:cBhvr>
                                        <p:cTn id="28" dur="1000" fill="hold"/>
                                        <p:tgtEl>
                                          <p:spTgt spid="71694"/>
                                        </p:tgtEl>
                                        <p:attrNameLst>
                                          <p:attrName>ppt_x</p:attrName>
                                        </p:attrNameLst>
                                      </p:cBhvr>
                                      <p:tavLst>
                                        <p:tav tm="0">
                                          <p:val>
                                            <p:strVal val="#ppt_x"/>
                                          </p:val>
                                        </p:tav>
                                        <p:tav tm="100000">
                                          <p:val>
                                            <p:strVal val="#ppt_x"/>
                                          </p:val>
                                        </p:tav>
                                      </p:tavLst>
                                    </p:anim>
                                    <p:anim calcmode="lin" valueType="num">
                                      <p:cBhvr>
                                        <p:cTn id="29" dur="1000" fill="hold"/>
                                        <p:tgtEl>
                                          <p:spTgt spid="7169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71695"/>
                                        </p:tgtEl>
                                        <p:attrNameLst>
                                          <p:attrName>style.visibility</p:attrName>
                                        </p:attrNameLst>
                                      </p:cBhvr>
                                      <p:to>
                                        <p:strVal val="visible"/>
                                      </p:to>
                                    </p:set>
                                    <p:animEffect transition="in" filter="fade">
                                      <p:cBhvr>
                                        <p:cTn id="34" dur="1000"/>
                                        <p:tgtEl>
                                          <p:spTgt spid="71695"/>
                                        </p:tgtEl>
                                      </p:cBhvr>
                                    </p:animEffect>
                                    <p:anim calcmode="lin" valueType="num">
                                      <p:cBhvr>
                                        <p:cTn id="35" dur="1000" fill="hold"/>
                                        <p:tgtEl>
                                          <p:spTgt spid="71695"/>
                                        </p:tgtEl>
                                        <p:attrNameLst>
                                          <p:attrName>ppt_x</p:attrName>
                                        </p:attrNameLst>
                                      </p:cBhvr>
                                      <p:tavLst>
                                        <p:tav tm="0">
                                          <p:val>
                                            <p:strVal val="#ppt_x"/>
                                          </p:val>
                                        </p:tav>
                                        <p:tav tm="100000">
                                          <p:val>
                                            <p:strVal val="#ppt_x"/>
                                          </p:val>
                                        </p:tav>
                                      </p:tavLst>
                                    </p:anim>
                                    <p:anim calcmode="lin" valueType="num">
                                      <p:cBhvr>
                                        <p:cTn id="36" dur="1000" fill="hold"/>
                                        <p:tgtEl>
                                          <p:spTgt spid="716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2">
            <a:extLst>
              <a:ext uri="{FF2B5EF4-FFF2-40B4-BE49-F238E27FC236}">
                <a16:creationId xmlns:a16="http://schemas.microsoft.com/office/drawing/2014/main" id="{F052552B-7476-4D49-8573-38BE7E94916D}"/>
              </a:ext>
            </a:extLst>
          </p:cNvPr>
          <p:cNvSpPr>
            <a:spLocks noGrp="1" noChangeArrowheads="1"/>
          </p:cNvSpPr>
          <p:nvPr>
            <p:ph type="title"/>
          </p:nvPr>
        </p:nvSpPr>
        <p:spPr>
          <a:xfrm>
            <a:off x="1219200" y="914400"/>
            <a:ext cx="9448800" cy="1143000"/>
          </a:xfrm>
        </p:spPr>
        <p:txBody>
          <a:bodyPr>
            <a:normAutofit fontScale="90000"/>
          </a:bodyPr>
          <a:lstStyle/>
          <a:p>
            <a:pPr eaLnBrk="1" hangingPunct="1">
              <a:lnSpc>
                <a:spcPct val="65000"/>
              </a:lnSpc>
            </a:pPr>
            <a:r>
              <a:rPr lang="en-US" altLang="en-US" sz="4400" dirty="0">
                <a:solidFill>
                  <a:srgbClr val="3A763A"/>
                </a:solidFill>
                <a:latin typeface="Kartika" panose="02020503030404060203" pitchFamily="18" charset="0"/>
              </a:rPr>
              <a:t>Fiber Classification</a:t>
            </a:r>
            <a:br>
              <a:rPr lang="en-US" altLang="en-US" sz="4400" dirty="0">
                <a:solidFill>
                  <a:srgbClr val="3A763A"/>
                </a:solidFill>
                <a:latin typeface="Kartika" panose="02020503030404060203" pitchFamily="18" charset="0"/>
              </a:rPr>
            </a:br>
            <a:r>
              <a:rPr lang="en-US" altLang="en-US" sz="4400" dirty="0">
                <a:solidFill>
                  <a:srgbClr val="3A763A"/>
                </a:solidFill>
                <a:latin typeface="Kartika" panose="02020503030404060203" pitchFamily="18" charset="0"/>
              </a:rPr>
              <a:t> </a:t>
            </a: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Synthetic Fibers</a:t>
            </a:r>
          </a:p>
        </p:txBody>
      </p:sp>
      <p:sp>
        <p:nvSpPr>
          <p:cNvPr id="50181" name="Rectangle 3">
            <a:extLst>
              <a:ext uri="{FF2B5EF4-FFF2-40B4-BE49-F238E27FC236}">
                <a16:creationId xmlns:a16="http://schemas.microsoft.com/office/drawing/2014/main" id="{FD73F3D8-B482-4DB4-B61C-5792BB85C063}"/>
              </a:ext>
            </a:extLst>
          </p:cNvPr>
          <p:cNvSpPr>
            <a:spLocks noGrp="1" noChangeArrowheads="1"/>
          </p:cNvSpPr>
          <p:nvPr>
            <p:ph idx="1"/>
          </p:nvPr>
        </p:nvSpPr>
        <p:spPr>
          <a:xfrm>
            <a:off x="914400" y="2514600"/>
            <a:ext cx="10370773" cy="3810000"/>
          </a:xfrm>
        </p:spPr>
        <p:txBody>
          <a:bodyPr/>
          <a:lstStyle/>
          <a:p>
            <a:pPr eaLnBrk="1" hangingPunct="1">
              <a:lnSpc>
                <a:spcPct val="85000"/>
              </a:lnSpc>
              <a:spcAft>
                <a:spcPct val="20000"/>
              </a:spcAft>
              <a:buSzTx/>
              <a:buFont typeface="Wingdings" panose="05000000000000000000" pitchFamily="2" charset="2"/>
              <a:buNone/>
            </a:pPr>
            <a:r>
              <a:rPr lang="en-US" altLang="en-US" sz="3200" dirty="0"/>
              <a:t>	Until the twentieth century only plant and animal fibers were used to make clothes and textiles. </a:t>
            </a:r>
          </a:p>
          <a:p>
            <a:pPr eaLnBrk="1" hangingPunct="1">
              <a:lnSpc>
                <a:spcPct val="85000"/>
              </a:lnSpc>
              <a:spcAft>
                <a:spcPct val="20000"/>
              </a:spcAft>
              <a:buSzTx/>
              <a:buFont typeface="Wingdings" panose="05000000000000000000" pitchFamily="2" charset="2"/>
              <a:buNone/>
            </a:pPr>
            <a:r>
              <a:rPr lang="en-US" altLang="en-US" sz="3200" dirty="0"/>
              <a:t>	Half the products produced today are artificially produced.  </a:t>
            </a:r>
          </a:p>
          <a:p>
            <a:pPr eaLnBrk="1" hangingPunct="1">
              <a:lnSpc>
                <a:spcPct val="85000"/>
              </a:lnSpc>
              <a:spcAft>
                <a:spcPct val="20000"/>
              </a:spcAft>
              <a:buSzTx/>
              <a:buFont typeface="Wingdings" panose="05000000000000000000" pitchFamily="2" charset="2"/>
              <a:buNone/>
            </a:pPr>
            <a:r>
              <a:rPr lang="en-US" altLang="en-US" sz="3000" dirty="0"/>
              <a:t>	</a:t>
            </a:r>
          </a:p>
          <a:p>
            <a:pPr eaLnBrk="1" hangingPunct="1">
              <a:lnSpc>
                <a:spcPct val="85000"/>
              </a:lnSpc>
              <a:spcAft>
                <a:spcPct val="20000"/>
              </a:spcAft>
              <a:buSzTx/>
              <a:buFont typeface="Wingdings" panose="05000000000000000000" pitchFamily="2" charset="2"/>
              <a:buNone/>
            </a:pPr>
            <a:r>
              <a:rPr lang="en-US" altLang="en-US" dirty="0"/>
              <a:t>	</a:t>
            </a:r>
          </a:p>
          <a:p>
            <a:pPr lvl="1" eaLnBrk="1" hangingPunct="1">
              <a:lnSpc>
                <a:spcPct val="85000"/>
              </a:lnSpc>
              <a:spcBef>
                <a:spcPct val="10000"/>
              </a:spcBef>
              <a:spcAft>
                <a:spcPct val="10000"/>
              </a:spcAft>
              <a:buSzTx/>
            </a:pPr>
            <a:endParaRPr lang="en-US" altLang="en-US" sz="2800" dirty="0"/>
          </a:p>
          <a:p>
            <a:pPr eaLnBrk="1" hangingPunct="1"/>
            <a:endParaRPr lang="en-US" altLang="en-US" sz="1800" dirty="0"/>
          </a:p>
        </p:txBody>
      </p:sp>
      <p:sp>
        <p:nvSpPr>
          <p:cNvPr id="50178" name="Footer Placeholder 3">
            <a:extLst>
              <a:ext uri="{FF2B5EF4-FFF2-40B4-BE49-F238E27FC236}">
                <a16:creationId xmlns:a16="http://schemas.microsoft.com/office/drawing/2014/main" id="{99F7CD12-C29C-430C-9436-06D90B7F30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50179" name="Slide Number Placeholder 4">
            <a:extLst>
              <a:ext uri="{FF2B5EF4-FFF2-40B4-BE49-F238E27FC236}">
                <a16:creationId xmlns:a16="http://schemas.microsoft.com/office/drawing/2014/main" id="{6AE04441-B260-4CEE-B2D2-B1968E0FB5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753ADB57-E90E-4DD0-AE89-6B1DD62D6043}" type="slidenum">
              <a:rPr lang="en-US" altLang="en-US" sz="2600">
                <a:solidFill>
                  <a:schemeClr val="bg1"/>
                </a:solidFill>
              </a:rPr>
              <a:pPr>
                <a:spcBef>
                  <a:spcPct val="0"/>
                </a:spcBef>
                <a:buClrTx/>
                <a:buSzTx/>
                <a:buFontTx/>
                <a:buNone/>
              </a:pPr>
              <a:t>6</a:t>
            </a:fld>
            <a:endParaRPr lang="en-US" altLang="en-US" sz="26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AutoShape 2">
            <a:extLst>
              <a:ext uri="{FF2B5EF4-FFF2-40B4-BE49-F238E27FC236}">
                <a16:creationId xmlns:a16="http://schemas.microsoft.com/office/drawing/2014/main" id="{88BFE8AF-63A3-4088-97E4-CEF639E281D3}"/>
              </a:ext>
            </a:extLst>
          </p:cNvPr>
          <p:cNvSpPr>
            <a:spLocks noGrp="1" noChangeArrowheads="1"/>
          </p:cNvSpPr>
          <p:nvPr>
            <p:ph type="title"/>
          </p:nvPr>
        </p:nvSpPr>
        <p:spPr/>
        <p:txBody>
          <a:bodyPr/>
          <a:lstStyle/>
          <a:p>
            <a:pPr eaLnBrk="1" hangingPunct="1"/>
            <a:r>
              <a:rPr lang="en-US" altLang="en-US" b="0">
                <a:latin typeface="Arial Black" panose="020B0A04020102020204" pitchFamily="34" charset="0"/>
              </a:rPr>
              <a:t>Filament Cross-Sections</a:t>
            </a:r>
          </a:p>
        </p:txBody>
      </p:sp>
      <p:pic>
        <p:nvPicPr>
          <p:cNvPr id="52230" name="Picture 4">
            <a:extLst>
              <a:ext uri="{FF2B5EF4-FFF2-40B4-BE49-F238E27FC236}">
                <a16:creationId xmlns:a16="http://schemas.microsoft.com/office/drawing/2014/main" id="{B6225D6C-1494-4AF5-AF74-C7DDE1704FB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59092" y="1994531"/>
            <a:ext cx="9372600" cy="1968421"/>
          </a:xfrm>
        </p:spPr>
      </p:pic>
      <p:sp>
        <p:nvSpPr>
          <p:cNvPr id="52229" name="Rectangle 3">
            <a:extLst>
              <a:ext uri="{FF2B5EF4-FFF2-40B4-BE49-F238E27FC236}">
                <a16:creationId xmlns:a16="http://schemas.microsoft.com/office/drawing/2014/main" id="{66DB4E7A-FD74-41E7-B02F-660A2D89C0EC}"/>
              </a:ext>
            </a:extLst>
          </p:cNvPr>
          <p:cNvSpPr>
            <a:spLocks noGrp="1" noChangeArrowheads="1"/>
          </p:cNvSpPr>
          <p:nvPr>
            <p:ph type="body" sz="half" idx="2"/>
          </p:nvPr>
        </p:nvSpPr>
        <p:spPr>
          <a:xfrm>
            <a:off x="736600" y="4280531"/>
            <a:ext cx="10845800" cy="2660917"/>
          </a:xfrm>
        </p:spPr>
        <p:txBody>
          <a:bodyPr/>
          <a:lstStyle/>
          <a:p>
            <a:pPr eaLnBrk="1" hangingPunct="1">
              <a:buFont typeface="Wingdings" panose="05000000000000000000" pitchFamily="2" charset="2"/>
              <a:buNone/>
            </a:pPr>
            <a:r>
              <a:rPr lang="en-US" altLang="en-US" b="1" dirty="0"/>
              <a:t>	</a:t>
            </a:r>
            <a:r>
              <a:rPr lang="en-US" altLang="en-US" sz="2800" b="1" dirty="0"/>
              <a:t>Synthetic fibers are forced out of a nozzle when they are hot, and then they are woven.  The holes of the nozzle are not necessarily round; therefore, the fiber filament may have a unique shape in cross-section.</a:t>
            </a:r>
            <a:endParaRPr lang="en-US" altLang="en-US" b="1" dirty="0"/>
          </a:p>
        </p:txBody>
      </p:sp>
      <p:sp>
        <p:nvSpPr>
          <p:cNvPr id="52226" name="Footer Placeholder 4">
            <a:extLst>
              <a:ext uri="{FF2B5EF4-FFF2-40B4-BE49-F238E27FC236}">
                <a16:creationId xmlns:a16="http://schemas.microsoft.com/office/drawing/2014/main" id="{7DCE51FB-3B9C-4A89-9AF4-B79E912BCB4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52227" name="Slide Number Placeholder 5">
            <a:extLst>
              <a:ext uri="{FF2B5EF4-FFF2-40B4-BE49-F238E27FC236}">
                <a16:creationId xmlns:a16="http://schemas.microsoft.com/office/drawing/2014/main" id="{05813692-BD80-4EC3-943B-3911F68564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DBEB752A-7CEE-4E55-A5C1-15C08529F995}" type="slidenum">
              <a:rPr lang="en-US" altLang="en-US" sz="2600">
                <a:solidFill>
                  <a:schemeClr val="bg1"/>
                </a:solidFill>
              </a:rPr>
              <a:pPr>
                <a:spcBef>
                  <a:spcPct val="0"/>
                </a:spcBef>
                <a:buClrTx/>
                <a:buSzTx/>
                <a:buFontTx/>
                <a:buNone/>
              </a:pPr>
              <a:t>7</a:t>
            </a:fld>
            <a:endParaRPr lang="en-US" altLang="en-US" sz="2600">
              <a:solidFill>
                <a:schemeClr val="bg1"/>
              </a:solidFill>
            </a:endParaRPr>
          </a:p>
        </p:txBody>
      </p:sp>
      <p:pic>
        <p:nvPicPr>
          <p:cNvPr id="52231" name="Picture 5" descr="fiberxs">
            <a:extLst>
              <a:ext uri="{FF2B5EF4-FFF2-40B4-BE49-F238E27FC236}">
                <a16:creationId xmlns:a16="http://schemas.microsoft.com/office/drawing/2014/main" id="{3A94AA04-E3D5-46DC-B692-2A4296A2E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486900" y="1441450"/>
            <a:ext cx="4191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EF68D99C-B456-4CC8-AC45-28A40F9FF9E9}"/>
              </a:ext>
            </a:extLst>
          </p:cNvPr>
          <p:cNvSpPr>
            <a:spLocks noGrp="1" noChangeArrowheads="1"/>
          </p:cNvSpPr>
          <p:nvPr>
            <p:ph type="title"/>
          </p:nvPr>
        </p:nvSpPr>
        <p:spPr>
          <a:xfrm>
            <a:off x="2362200" y="914400"/>
            <a:ext cx="7848600" cy="1143000"/>
          </a:xfrm>
        </p:spPr>
        <p:txBody>
          <a:bodyPr>
            <a:normAutofit fontScale="90000"/>
          </a:bodyPr>
          <a:lstStyle/>
          <a:p>
            <a:pPr eaLnBrk="1" hangingPunct="1">
              <a:lnSpc>
                <a:spcPct val="65000"/>
              </a:lnSpc>
            </a:pPr>
            <a:r>
              <a:rPr lang="en-US" altLang="en-US" sz="4400" dirty="0">
                <a:solidFill>
                  <a:srgbClr val="3A763A"/>
                </a:solidFill>
                <a:latin typeface="Kartika" panose="02020503030404060203" pitchFamily="18" charset="0"/>
              </a:rPr>
              <a:t>Fiber Classification</a:t>
            </a:r>
            <a:br>
              <a:rPr lang="en-US" altLang="en-US" sz="4400" dirty="0">
                <a:solidFill>
                  <a:srgbClr val="3A763A"/>
                </a:solidFill>
                <a:latin typeface="Kartika" panose="02020503030404060203" pitchFamily="18" charset="0"/>
              </a:rPr>
            </a:br>
            <a:r>
              <a:rPr lang="en-US" altLang="en-US" sz="4400" dirty="0">
                <a:solidFill>
                  <a:srgbClr val="3A763A"/>
                </a:solidFill>
                <a:latin typeface="Kartika" panose="02020503030404060203" pitchFamily="18" charset="0"/>
              </a:rPr>
              <a:t> </a:t>
            </a: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Synthetic Fibers </a:t>
            </a:r>
          </a:p>
        </p:txBody>
      </p:sp>
      <p:sp>
        <p:nvSpPr>
          <p:cNvPr id="72707" name="Rectangle 3">
            <a:extLst>
              <a:ext uri="{FF2B5EF4-FFF2-40B4-BE49-F238E27FC236}">
                <a16:creationId xmlns:a16="http://schemas.microsoft.com/office/drawing/2014/main" id="{93A634D1-5739-4B31-9759-B06A26C8B8ED}"/>
              </a:ext>
            </a:extLst>
          </p:cNvPr>
          <p:cNvSpPr>
            <a:spLocks noGrp="1" noChangeArrowheads="1"/>
          </p:cNvSpPr>
          <p:nvPr>
            <p:ph idx="1"/>
          </p:nvPr>
        </p:nvSpPr>
        <p:spPr>
          <a:xfrm>
            <a:off x="1117600" y="2590800"/>
            <a:ext cx="10076701" cy="3657600"/>
          </a:xfrm>
        </p:spPr>
        <p:txBody>
          <a:bodyPr/>
          <a:lstStyle/>
          <a:p>
            <a:pPr marL="533400" indent="-533400" eaLnBrk="1" hangingPunct="1">
              <a:lnSpc>
                <a:spcPct val="85000"/>
              </a:lnSpc>
              <a:spcBef>
                <a:spcPct val="10000"/>
              </a:spcBef>
              <a:spcAft>
                <a:spcPct val="35000"/>
              </a:spcAft>
              <a:buSzTx/>
              <a:buFont typeface="Wingdings" panose="05000000000000000000" pitchFamily="2" charset="2"/>
              <a:buNone/>
            </a:pPr>
            <a:r>
              <a:rPr lang="en-US" altLang="en-US" sz="2600" dirty="0">
                <a:solidFill>
                  <a:srgbClr val="CC3300"/>
                </a:solidFill>
              </a:rPr>
              <a:t>Regenerated</a:t>
            </a:r>
            <a:r>
              <a:rPr lang="en-US" altLang="en-US" sz="2600" dirty="0"/>
              <a:t> </a:t>
            </a:r>
            <a:r>
              <a:rPr lang="en-US" altLang="en-US" sz="2600" dirty="0">
                <a:solidFill>
                  <a:srgbClr val="CC3300"/>
                </a:solidFill>
              </a:rPr>
              <a:t>Fibers </a:t>
            </a:r>
            <a:r>
              <a:rPr lang="en-US" altLang="en-US" sz="2600" dirty="0"/>
              <a:t>(derived from cellulose): </a:t>
            </a:r>
          </a:p>
          <a:p>
            <a:pPr marL="533400" indent="-533400" eaLnBrk="1" hangingPunct="1">
              <a:lnSpc>
                <a:spcPct val="85000"/>
              </a:lnSpc>
              <a:spcBef>
                <a:spcPct val="10000"/>
              </a:spcBef>
              <a:spcAft>
                <a:spcPct val="15000"/>
              </a:spcAft>
              <a:buSzPct val="90000"/>
            </a:pPr>
            <a:r>
              <a:rPr lang="en-US" altLang="en-US" sz="2600" b="1" dirty="0"/>
              <a:t>Rayon </a:t>
            </a:r>
            <a:r>
              <a:rPr lang="en-US" altLang="en-US" sz="2600" dirty="0"/>
              <a:t>is the most common of this type of fiber.  It can imitate natural fibers, but it is stronger. </a:t>
            </a:r>
          </a:p>
          <a:p>
            <a:pPr marL="533400" indent="-533400" eaLnBrk="1" hangingPunct="1">
              <a:lnSpc>
                <a:spcPct val="85000"/>
              </a:lnSpc>
              <a:spcBef>
                <a:spcPct val="10000"/>
              </a:spcBef>
              <a:spcAft>
                <a:spcPct val="15000"/>
              </a:spcAft>
              <a:buSzPct val="90000"/>
            </a:pPr>
            <a:r>
              <a:rPr lang="en-US" altLang="en-US" sz="2600" dirty="0" err="1"/>
              <a:t>Celenese</a:t>
            </a:r>
            <a:r>
              <a:rPr lang="en-US" altLang="en-US" sz="2600" baseline="30000" dirty="0"/>
              <a:t>®</a:t>
            </a:r>
            <a:r>
              <a:rPr lang="en-US" altLang="en-US" sz="2600" dirty="0"/>
              <a:t> is cellulose chemically combined with acetate and is often found in carpets. </a:t>
            </a:r>
          </a:p>
          <a:p>
            <a:pPr marL="533400" indent="-533400" eaLnBrk="1" hangingPunct="1">
              <a:lnSpc>
                <a:spcPct val="85000"/>
              </a:lnSpc>
              <a:spcBef>
                <a:spcPct val="10000"/>
              </a:spcBef>
              <a:spcAft>
                <a:spcPct val="10000"/>
              </a:spcAft>
              <a:buSzPct val="90000"/>
            </a:pPr>
            <a:r>
              <a:rPr lang="en-US" altLang="en-US" sz="2600" dirty="0"/>
              <a:t>Polyamide nylon is cellulose combined with three acetate units, is breathable, lightweight, and used in performance clothing. </a:t>
            </a:r>
          </a:p>
          <a:p>
            <a:pPr marL="533400" indent="-533400" eaLnBrk="1" hangingPunct="1">
              <a:lnSpc>
                <a:spcPct val="85000"/>
              </a:lnSpc>
              <a:spcBef>
                <a:spcPct val="10000"/>
              </a:spcBef>
              <a:spcAft>
                <a:spcPct val="10000"/>
              </a:spcAft>
              <a:buSzTx/>
            </a:pPr>
            <a:endParaRPr lang="en-US" altLang="en-US" sz="2600" dirty="0"/>
          </a:p>
          <a:p>
            <a:pPr marL="914400" lvl="1" indent="-457200" eaLnBrk="1" hangingPunct="1">
              <a:lnSpc>
                <a:spcPct val="85000"/>
              </a:lnSpc>
              <a:spcBef>
                <a:spcPct val="10000"/>
              </a:spcBef>
              <a:spcAft>
                <a:spcPct val="10000"/>
              </a:spcAft>
              <a:buSzTx/>
            </a:pPr>
            <a:endParaRPr lang="en-US" altLang="en-US" sz="2600" dirty="0"/>
          </a:p>
          <a:p>
            <a:pPr marL="914400" lvl="1" indent="-457200" eaLnBrk="1" hangingPunct="1">
              <a:lnSpc>
                <a:spcPct val="85000"/>
              </a:lnSpc>
              <a:spcBef>
                <a:spcPct val="10000"/>
              </a:spcBef>
              <a:spcAft>
                <a:spcPct val="10000"/>
              </a:spcAft>
              <a:buSzTx/>
            </a:pPr>
            <a:endParaRPr lang="en-US" altLang="en-US" sz="1800" dirty="0"/>
          </a:p>
          <a:p>
            <a:pPr marL="914400" lvl="1" indent="-457200" eaLnBrk="1" hangingPunct="1">
              <a:lnSpc>
                <a:spcPct val="85000"/>
              </a:lnSpc>
              <a:spcBef>
                <a:spcPct val="10000"/>
              </a:spcBef>
              <a:spcAft>
                <a:spcPct val="10000"/>
              </a:spcAft>
              <a:buSzTx/>
            </a:pPr>
            <a:endParaRPr lang="en-US" altLang="en-US" sz="1800" dirty="0"/>
          </a:p>
          <a:p>
            <a:pPr marL="914400" lvl="1" indent="-457200" eaLnBrk="1" hangingPunct="1">
              <a:lnSpc>
                <a:spcPct val="85000"/>
              </a:lnSpc>
              <a:spcBef>
                <a:spcPct val="10000"/>
              </a:spcBef>
              <a:spcAft>
                <a:spcPct val="10000"/>
              </a:spcAft>
              <a:buSzTx/>
            </a:pPr>
            <a:endParaRPr lang="en-US" altLang="en-US" sz="1800" dirty="0"/>
          </a:p>
          <a:p>
            <a:pPr marL="914400" lvl="1" indent="-457200" eaLnBrk="1" hangingPunct="1">
              <a:lnSpc>
                <a:spcPct val="85000"/>
              </a:lnSpc>
              <a:spcBef>
                <a:spcPct val="10000"/>
              </a:spcBef>
              <a:spcAft>
                <a:spcPct val="10000"/>
              </a:spcAft>
              <a:buSzTx/>
            </a:pPr>
            <a:endParaRPr lang="en-US" altLang="en-US" sz="1600" dirty="0"/>
          </a:p>
        </p:txBody>
      </p:sp>
      <p:sp>
        <p:nvSpPr>
          <p:cNvPr id="54274" name="Footer Placeholder 3">
            <a:extLst>
              <a:ext uri="{FF2B5EF4-FFF2-40B4-BE49-F238E27FC236}">
                <a16:creationId xmlns:a16="http://schemas.microsoft.com/office/drawing/2014/main" id="{920AA5AE-118D-4295-B7A5-8A46AD6B688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54275" name="Slide Number Placeholder 4">
            <a:extLst>
              <a:ext uri="{FF2B5EF4-FFF2-40B4-BE49-F238E27FC236}">
                <a16:creationId xmlns:a16="http://schemas.microsoft.com/office/drawing/2014/main" id="{E57C65E3-A80A-42F5-9A26-EC020AA369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8CD480D1-324C-4D23-87F4-5BFE92AB2C05}" type="slidenum">
              <a:rPr lang="en-US" altLang="en-US" sz="2600">
                <a:solidFill>
                  <a:schemeClr val="bg1"/>
                </a:solidFill>
              </a:rPr>
              <a:pPr>
                <a:spcBef>
                  <a:spcPct val="0"/>
                </a:spcBef>
                <a:buClrTx/>
                <a:buSzTx/>
                <a:buFontTx/>
                <a:buNone/>
              </a:pPr>
              <a:t>8</a:t>
            </a:fld>
            <a:endParaRPr lang="en-U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fade">
                                      <p:cBhvr>
                                        <p:cTn id="12" dur="2000"/>
                                        <p:tgtEl>
                                          <p:spTgt spid="72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7">
                                            <p:txEl>
                                              <p:pRg st="1" end="1"/>
                                            </p:txEl>
                                          </p:spTgt>
                                        </p:tgtEl>
                                        <p:attrNameLst>
                                          <p:attrName>style.visibility</p:attrName>
                                        </p:attrNameLst>
                                      </p:cBhvr>
                                      <p:to>
                                        <p:strVal val="visible"/>
                                      </p:to>
                                    </p:set>
                                    <p:animEffect transition="in" filter="fade">
                                      <p:cBhvr>
                                        <p:cTn id="17" dur="2000"/>
                                        <p:tgtEl>
                                          <p:spTgt spid="727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7">
                                            <p:txEl>
                                              <p:pRg st="2" end="2"/>
                                            </p:txEl>
                                          </p:spTgt>
                                        </p:tgtEl>
                                        <p:attrNameLst>
                                          <p:attrName>style.visibility</p:attrName>
                                        </p:attrNameLst>
                                      </p:cBhvr>
                                      <p:to>
                                        <p:strVal val="visible"/>
                                      </p:to>
                                    </p:set>
                                    <p:animEffect transition="in" filter="fade">
                                      <p:cBhvr>
                                        <p:cTn id="22" dur="2000"/>
                                        <p:tgtEl>
                                          <p:spTgt spid="727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7">
                                            <p:txEl>
                                              <p:pRg st="3" end="3"/>
                                            </p:txEl>
                                          </p:spTgt>
                                        </p:tgtEl>
                                        <p:attrNameLst>
                                          <p:attrName>style.visibility</p:attrName>
                                        </p:attrNameLst>
                                      </p:cBhvr>
                                      <p:to>
                                        <p:strVal val="visible"/>
                                      </p:to>
                                    </p:set>
                                    <p:animEffect transition="in" filter="fade">
                                      <p:cBhvr>
                                        <p:cTn id="27"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AutoShape 2">
            <a:extLst>
              <a:ext uri="{FF2B5EF4-FFF2-40B4-BE49-F238E27FC236}">
                <a16:creationId xmlns:a16="http://schemas.microsoft.com/office/drawing/2014/main" id="{C744CBC2-B8F1-4D80-A507-F2AB21DB8E30}"/>
              </a:ext>
            </a:extLst>
          </p:cNvPr>
          <p:cNvSpPr>
            <a:spLocks noGrp="1" noChangeArrowheads="1"/>
          </p:cNvSpPr>
          <p:nvPr>
            <p:ph type="title"/>
          </p:nvPr>
        </p:nvSpPr>
        <p:spPr>
          <a:xfrm>
            <a:off x="2362200" y="914400"/>
            <a:ext cx="7848600" cy="1143000"/>
          </a:xfrm>
        </p:spPr>
        <p:txBody>
          <a:bodyPr>
            <a:normAutofit fontScale="90000"/>
          </a:bodyPr>
          <a:lstStyle/>
          <a:p>
            <a:pPr eaLnBrk="1" hangingPunct="1">
              <a:lnSpc>
                <a:spcPct val="65000"/>
              </a:lnSpc>
            </a:pPr>
            <a:r>
              <a:rPr lang="en-US" altLang="en-US" sz="4400" dirty="0">
                <a:solidFill>
                  <a:srgbClr val="3A763A"/>
                </a:solidFill>
                <a:latin typeface="Kartika" panose="02020503030404060203" pitchFamily="18" charset="0"/>
              </a:rPr>
              <a:t>Fiber Classification</a:t>
            </a:r>
            <a:br>
              <a:rPr lang="en-US" altLang="en-US" sz="4400" dirty="0">
                <a:solidFill>
                  <a:srgbClr val="3A763A"/>
                </a:solidFill>
                <a:latin typeface="Kartika" panose="02020503030404060203" pitchFamily="18" charset="0"/>
              </a:rPr>
            </a:br>
            <a:r>
              <a:rPr lang="en-US" altLang="en-US" sz="4400" dirty="0">
                <a:solidFill>
                  <a:srgbClr val="3A763A"/>
                </a:solidFill>
                <a:latin typeface="Kartika" panose="02020503030404060203" pitchFamily="18" charset="0"/>
              </a:rPr>
              <a:t>  </a:t>
            </a:r>
            <a:br>
              <a:rPr lang="en-US" altLang="en-US" sz="4400" dirty="0">
                <a:solidFill>
                  <a:srgbClr val="3A763A"/>
                </a:solidFill>
                <a:latin typeface="Kartika" panose="02020503030404060203" pitchFamily="18" charset="0"/>
              </a:rPr>
            </a:br>
            <a:r>
              <a:rPr lang="en-US" altLang="en-US" sz="4400" i="1" dirty="0">
                <a:solidFill>
                  <a:srgbClr val="3A763A"/>
                </a:solidFill>
                <a:latin typeface="Kartika" panose="02020503030404060203" pitchFamily="18" charset="0"/>
              </a:rPr>
              <a:t>Synthetic Fibers </a:t>
            </a:r>
          </a:p>
        </p:txBody>
      </p:sp>
      <p:sp>
        <p:nvSpPr>
          <p:cNvPr id="56325" name="Rectangle 3">
            <a:extLst>
              <a:ext uri="{FF2B5EF4-FFF2-40B4-BE49-F238E27FC236}">
                <a16:creationId xmlns:a16="http://schemas.microsoft.com/office/drawing/2014/main" id="{CFF8AD97-6135-4245-B188-87A000CC7CD1}"/>
              </a:ext>
            </a:extLst>
          </p:cNvPr>
          <p:cNvSpPr>
            <a:spLocks noGrp="1" noChangeArrowheads="1"/>
          </p:cNvSpPr>
          <p:nvPr>
            <p:ph idx="1"/>
          </p:nvPr>
        </p:nvSpPr>
        <p:spPr>
          <a:xfrm>
            <a:off x="895350" y="2514600"/>
            <a:ext cx="10298951" cy="3810000"/>
          </a:xfrm>
        </p:spPr>
        <p:txBody>
          <a:bodyPr/>
          <a:lstStyle/>
          <a:p>
            <a:pPr marL="914400" lvl="1" indent="-457200" eaLnBrk="1" hangingPunct="1">
              <a:lnSpc>
                <a:spcPct val="85000"/>
              </a:lnSpc>
              <a:spcBef>
                <a:spcPct val="10000"/>
              </a:spcBef>
              <a:spcAft>
                <a:spcPct val="20000"/>
              </a:spcAft>
              <a:buSzTx/>
              <a:buFontTx/>
              <a:buNone/>
            </a:pPr>
            <a:r>
              <a:rPr lang="en-US" altLang="en-US" sz="3600" dirty="0">
                <a:solidFill>
                  <a:srgbClr val="CC3300"/>
                </a:solidFill>
              </a:rPr>
              <a:t>Polymer Fibers</a:t>
            </a:r>
            <a:r>
              <a:rPr lang="en-US" altLang="en-US" sz="3600" dirty="0"/>
              <a:t>: </a:t>
            </a:r>
          </a:p>
          <a:p>
            <a:pPr marL="533400" indent="-533400" eaLnBrk="1" hangingPunct="1">
              <a:lnSpc>
                <a:spcPct val="85000"/>
              </a:lnSpc>
              <a:spcBef>
                <a:spcPct val="10000"/>
              </a:spcBef>
              <a:spcAft>
                <a:spcPct val="20000"/>
              </a:spcAft>
              <a:buSzTx/>
              <a:buFont typeface="Wingdings" panose="05000000000000000000" pitchFamily="2" charset="2"/>
              <a:buNone/>
            </a:pPr>
            <a:r>
              <a:rPr lang="en-US" altLang="en-US" sz="3200" dirty="0"/>
              <a:t>	Petroleum is the basis for these fibers, and they have very different characteristics from other fibers. </a:t>
            </a:r>
          </a:p>
          <a:p>
            <a:pPr marL="533400" indent="-533400" eaLnBrk="1" hangingPunct="1">
              <a:lnSpc>
                <a:spcPct val="85000"/>
              </a:lnSpc>
              <a:spcAft>
                <a:spcPct val="20000"/>
              </a:spcAft>
              <a:buSzTx/>
              <a:buFont typeface="Wingdings" panose="05000000000000000000" pitchFamily="2" charset="2"/>
              <a:buNone/>
            </a:pPr>
            <a:r>
              <a:rPr lang="en-US" altLang="en-US" sz="3200" dirty="0"/>
              <a:t>	They have no internal structures, and under magnification they show regular diameters.</a:t>
            </a:r>
          </a:p>
          <a:p>
            <a:pPr marL="533400" indent="-533400" eaLnBrk="1" hangingPunct="1">
              <a:lnSpc>
                <a:spcPct val="85000"/>
              </a:lnSpc>
              <a:spcAft>
                <a:spcPct val="20000"/>
              </a:spcAft>
              <a:buSzTx/>
              <a:buFont typeface="Wingdings" panose="05000000000000000000" pitchFamily="2" charset="2"/>
              <a:buNone/>
            </a:pPr>
            <a:r>
              <a:rPr lang="en-US" altLang="en-US" sz="3200" dirty="0"/>
              <a:t>	</a:t>
            </a:r>
            <a:endParaRPr lang="en-US" altLang="en-US" dirty="0"/>
          </a:p>
        </p:txBody>
      </p:sp>
      <p:sp>
        <p:nvSpPr>
          <p:cNvPr id="56322" name="Footer Placeholder 3">
            <a:extLst>
              <a:ext uri="{FF2B5EF4-FFF2-40B4-BE49-F238E27FC236}">
                <a16:creationId xmlns:a16="http://schemas.microsoft.com/office/drawing/2014/main" id="{098B8ABD-4083-4A15-8A44-F52FC92557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000">
                <a:solidFill>
                  <a:srgbClr val="CC3300"/>
                </a:solidFill>
              </a:rPr>
              <a:t>Forensic Science: Fundamentals &amp; Investigations, Chapter 4 </a:t>
            </a:r>
          </a:p>
        </p:txBody>
      </p:sp>
      <p:sp>
        <p:nvSpPr>
          <p:cNvPr id="56323" name="Slide Number Placeholder 4">
            <a:extLst>
              <a:ext uri="{FF2B5EF4-FFF2-40B4-BE49-F238E27FC236}">
                <a16:creationId xmlns:a16="http://schemas.microsoft.com/office/drawing/2014/main" id="{F332C730-0C9E-4448-85D1-E9089D77B9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40A9BFB1-6073-40D4-91AB-3488C3332F96}" type="slidenum">
              <a:rPr lang="en-US" altLang="en-US" sz="2600">
                <a:solidFill>
                  <a:schemeClr val="bg1"/>
                </a:solidFill>
              </a:rPr>
              <a:pPr>
                <a:spcBef>
                  <a:spcPct val="0"/>
                </a:spcBef>
                <a:buClrTx/>
                <a:buSzTx/>
                <a:buFontTx/>
                <a:buNone/>
              </a:pPr>
              <a:t>9</a:t>
            </a:fld>
            <a:endParaRPr lang="en-US" altLang="en-US" sz="260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1139</Words>
  <Application>Microsoft Office PowerPoint</Application>
  <PresentationFormat>Widescreen</PresentationFormat>
  <Paragraphs>143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Garamond</vt:lpstr>
      <vt:lpstr>Kartika</vt:lpstr>
      <vt:lpstr>Verdana</vt:lpstr>
      <vt:lpstr>Wingdings</vt:lpstr>
      <vt:lpstr>Organic</vt:lpstr>
      <vt:lpstr> A Study of Fibers and Textiles  </vt:lpstr>
      <vt:lpstr>Introduction and How Forensic Scientists Use Fibers</vt:lpstr>
      <vt:lpstr>Fiber Classification   Natural Fibers  </vt:lpstr>
      <vt:lpstr>Fiber Classification   Natural Fibers</vt:lpstr>
      <vt:lpstr>Fiber Classification  Natural Fibers</vt:lpstr>
      <vt:lpstr>Fiber Classification   Synthetic Fibers</vt:lpstr>
      <vt:lpstr>Filament Cross-Sections</vt:lpstr>
      <vt:lpstr>Fiber Classification   Synthetic Fibers </vt:lpstr>
      <vt:lpstr>Fiber Classification    Synthetic Fibers </vt:lpstr>
      <vt:lpstr>Fiber Classification  Synthetic Fibers </vt:lpstr>
      <vt:lpstr>Fiber Comparison</vt:lpstr>
      <vt:lpstr>PowerPoint Presentation</vt:lpstr>
      <vt:lpstr>Fabric Production</vt:lpstr>
      <vt:lpstr>Weave Terminology</vt:lpstr>
      <vt:lpstr>PowerPoint Presentation</vt:lpstr>
      <vt:lpstr>Sampling and Testing</vt:lpstr>
      <vt:lpstr>Testing for Identification</vt:lpstr>
      <vt:lpstr>Dyes</vt:lpstr>
      <vt:lpstr>Collection of Fiber Evidence</vt:lpstr>
      <vt:lpstr>Fiber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Bisesi</dc:creator>
  <cp:lastModifiedBy>Nikki Bisesi</cp:lastModifiedBy>
  <cp:revision>2</cp:revision>
  <dcterms:created xsi:type="dcterms:W3CDTF">2021-02-08T02:59:05Z</dcterms:created>
  <dcterms:modified xsi:type="dcterms:W3CDTF">2021-02-08T03:16:49Z</dcterms:modified>
</cp:coreProperties>
</file>