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8" r:id="rId3"/>
    <p:sldId id="257" r:id="rId4"/>
    <p:sldId id="261" r:id="rId5"/>
    <p:sldId id="262" r:id="rId6"/>
    <p:sldId id="263" r:id="rId7"/>
    <p:sldId id="315" r:id="rId8"/>
    <p:sldId id="284" r:id="rId9"/>
    <p:sldId id="264" r:id="rId10"/>
    <p:sldId id="298" r:id="rId11"/>
    <p:sldId id="265" r:id="rId12"/>
    <p:sldId id="299" r:id="rId13"/>
    <p:sldId id="300" r:id="rId14"/>
    <p:sldId id="302" r:id="rId15"/>
    <p:sldId id="310" r:id="rId16"/>
    <p:sldId id="316" r:id="rId17"/>
    <p:sldId id="266" r:id="rId18"/>
    <p:sldId id="267" r:id="rId19"/>
    <p:sldId id="268" r:id="rId20"/>
    <p:sldId id="287" r:id="rId21"/>
    <p:sldId id="290" r:id="rId22"/>
    <p:sldId id="291" r:id="rId23"/>
    <p:sldId id="292" r:id="rId24"/>
    <p:sldId id="269" r:id="rId25"/>
    <p:sldId id="293" r:id="rId26"/>
    <p:sldId id="296" r:id="rId27"/>
    <p:sldId id="317" r:id="rId28"/>
    <p:sldId id="271" r:id="rId29"/>
    <p:sldId id="272" r:id="rId30"/>
    <p:sldId id="312" r:id="rId31"/>
    <p:sldId id="313" r:id="rId32"/>
    <p:sldId id="314" r:id="rId33"/>
    <p:sldId id="275" r:id="rId34"/>
    <p:sldId id="311" r:id="rId35"/>
    <p:sldId id="318" r:id="rId36"/>
    <p:sldId id="276" r:id="rId37"/>
    <p:sldId id="277" r:id="rId38"/>
    <p:sldId id="278" r:id="rId39"/>
    <p:sldId id="295" r:id="rId40"/>
    <p:sldId id="285" r:id="rId41"/>
    <p:sldId id="279" r:id="rId42"/>
    <p:sldId id="281" r:id="rId43"/>
    <p:sldId id="304" r:id="rId44"/>
    <p:sldId id="305" r:id="rId45"/>
    <p:sldId id="283" r:id="rId46"/>
    <p:sldId id="282" r:id="rId47"/>
    <p:sldId id="303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00" autoAdjust="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4F826-EB0E-4A36-B06F-27DDF506B01E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5F36F-BA56-4B73-A5A1-CBB71DDAC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6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D0ADA36-CF77-4EB8-A928-47C366226C03}" type="slidenum">
              <a:rPr lang="en-US" altLang="en-US" sz="1200" b="0"/>
              <a:pPr eaLnBrk="1" hangingPunct="1"/>
              <a:t>26</a:t>
            </a:fld>
            <a:endParaRPr lang="en-US" altLang="en-US" sz="1200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</a:t>
            </a:r>
            <a:r>
              <a:rPr lang="en-US" baseline="0" dirty="0" smtClean="0"/>
              <a:t> high numbers of males that have been sterilized with radiation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5F36F-BA56-4B73-A5A1-CBB71DDAC5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3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BD6699-F173-4C8A-838F-F71F1304C4A8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77BC3-AC38-448E-9E9E-1BA074A7C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6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25FFD-6E45-4ACD-8CB9-DA4F5181EDAC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BD29E-FC99-45B2-8539-380F375E1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39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D194DA-5DAA-46F7-B777-94E49E27E74E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A52A8-15E5-4577-A714-F60CC56AE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9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A7355-286F-4A0C-93EC-7A450EC0D140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5723E-ED05-428E-A17B-489DF6074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41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1EDB83-5AFA-450E-BD0B-0DB36FD1B619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90967-C054-403D-91E0-FC4F9ADC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376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7216DA-F5C6-4A13-8060-C927AE9D30A4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394DE-9FBD-4001-B6F0-3742C1925F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31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CFE255-9DBD-4FE3-9186-05376D198CDF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C3331-C71E-41B3-B5F2-0D091A8AF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13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77CDC8-0E19-4361-9BF0-204DF08248FD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39B3E-93AE-465D-AD30-E66E53CE0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05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872CB7-4A5D-496E-B0FE-D3234DB1B6D6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84B81-DF45-4AEE-9490-ABF6AF15C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75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E71D3C-8DD7-4144-8910-11FD6EB3676F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662CB-17B5-40FC-BEA8-6D1346CD5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52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3875E-E39D-4982-A99A-C2E70A9EE196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1991C-F5BE-4C7B-B79C-FEDBB6093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45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BCBCBC"/>
                </a:solidFill>
                <a:latin typeface="Book Antiqua" pitchFamily="18" charset="0"/>
              </a:defRPr>
            </a:lvl1pPr>
          </a:lstStyle>
          <a:p>
            <a:fld id="{AFBFEF34-8CCF-4D50-B119-A6AFAAD7862F}" type="datetimeFigureOut">
              <a:rPr lang="en-US" altLang="en-US"/>
              <a:pPr/>
              <a:t>2/26/2016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CBCBC"/>
                </a:solidFill>
                <a:latin typeface="Book Antiqua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Book Antiqua" pitchFamily="18" charset="0"/>
              </a:defRPr>
            </a:lvl1pPr>
          </a:lstStyle>
          <a:p>
            <a:fld id="{A95DBB3F-F56F-4A9E-9C54-5D4815E690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aTm7i84mcMI&amp;list=PL3582F000DF06A99A&amp;index=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highered.mcgraw-hill.com/sites/0073031216/student_view0/exercise22/bioaccumulation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gmoanswers.com/explore?carouselid=0&amp;slideindex=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ted.com/talks/graham_hill_weekday_vegetarian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youtube.com/watch?v=GqjJg6KGOe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Subtitle 2"/>
          <p:cNvSpPr>
            <a:spLocks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400" b="1" smtClean="0"/>
              <a:t>Feeding </a:t>
            </a:r>
            <a:r>
              <a:rPr lang="en-US" altLang="en-US" sz="4400" b="1" dirty="0"/>
              <a:t>the World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105400"/>
          </a:xfrm>
        </p:spPr>
        <p:txBody>
          <a:bodyPr/>
          <a:lstStyle/>
          <a:p>
            <a:pPr marL="650875" indent="-514350" eaLnBrk="1" hangingPunct="1">
              <a:buClrTx/>
              <a:buSzPct val="100000"/>
              <a:buFont typeface="+mj-lt"/>
              <a:buAutoNum type="arabicPeriod"/>
            </a:pPr>
            <a:r>
              <a:rPr lang="en-US" altLang="en-US" sz="3200" b="1" dirty="0" smtClean="0">
                <a:solidFill>
                  <a:schemeClr val="bg1"/>
                </a:solidFill>
              </a:rPr>
              <a:t>Conventional agriculture </a:t>
            </a:r>
          </a:p>
          <a:p>
            <a:pPr marL="650875" indent="-514350" eaLnBrk="1" hangingPunct="1">
              <a:buClrTx/>
              <a:buSzPct val="100000"/>
              <a:buFont typeface="+mj-lt"/>
              <a:buAutoNum type="arabicPeriod"/>
            </a:pPr>
            <a:r>
              <a:rPr lang="en-US" altLang="en-US" sz="3200" b="1" dirty="0" smtClean="0">
                <a:solidFill>
                  <a:schemeClr val="bg1"/>
                </a:solidFill>
              </a:rPr>
              <a:t>Traditional farming</a:t>
            </a:r>
          </a:p>
          <a:p>
            <a:pPr marL="650875" indent="-514350" eaLnBrk="1" hangingPunct="1">
              <a:buClrTx/>
              <a:buSzPct val="100000"/>
              <a:buFont typeface="+mj-lt"/>
              <a:buAutoNum type="arabicPeriod"/>
            </a:pPr>
            <a:r>
              <a:rPr lang="en-US" altLang="en-US" sz="3200" b="1" dirty="0" smtClean="0">
                <a:solidFill>
                  <a:schemeClr val="bg1"/>
                </a:solidFill>
              </a:rPr>
              <a:t>Shifting agriculture</a:t>
            </a:r>
          </a:p>
          <a:p>
            <a:pPr marL="650875" indent="-514350" eaLnBrk="1" hangingPunct="1">
              <a:buClrTx/>
              <a:buSzPct val="100000"/>
              <a:buFont typeface="+mj-lt"/>
              <a:buAutoNum type="arabicPeriod"/>
            </a:pPr>
            <a:r>
              <a:rPr lang="en-US" altLang="en-US" sz="3200" b="1" dirty="0" smtClean="0">
                <a:solidFill>
                  <a:schemeClr val="bg1"/>
                </a:solidFill>
              </a:rPr>
              <a:t>Nomadic grazing</a:t>
            </a:r>
            <a:endParaRPr lang="en-US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048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Farming Methods</a:t>
            </a:r>
          </a:p>
        </p:txBody>
      </p:sp>
      <p:pic>
        <p:nvPicPr>
          <p:cNvPr id="8194" name="Picture 2" descr="https://encrypted-tbn2.gstatic.com/images?q=tbn:ANd9GcR-vofxoab_uc6aJ_p6KHnDYq3LfGG5W1k158jnIJwvIaPGV3OA__p4sG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88" y="4333874"/>
            <a:ext cx="4450823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28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1219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Conventional/Industrial </a:t>
            </a:r>
            <a:r>
              <a:rPr lang="en-US" altLang="en-US" b="1" dirty="0">
                <a:solidFill>
                  <a:schemeClr val="bg1"/>
                </a:solidFill>
              </a:rPr>
              <a:t>agriculture- </a:t>
            </a:r>
            <a:r>
              <a:rPr lang="en-US" altLang="en-US" dirty="0">
                <a:solidFill>
                  <a:schemeClr val="bg1"/>
                </a:solidFill>
              </a:rPr>
              <a:t>industrial agriculture where labor is reduced and machinery is used.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err="1" smtClean="0">
                <a:solidFill>
                  <a:schemeClr val="bg1"/>
                </a:solidFill>
              </a:rPr>
              <a:t>Monocropping</a:t>
            </a:r>
            <a:r>
              <a:rPr lang="en-US" altLang="en-US" b="1" dirty="0" smtClean="0">
                <a:solidFill>
                  <a:schemeClr val="bg1"/>
                </a:solidFill>
              </a:rPr>
              <a:t>/Monoculture- </a:t>
            </a:r>
            <a:r>
              <a:rPr lang="en-US" altLang="en-US" dirty="0" smtClean="0">
                <a:solidFill>
                  <a:schemeClr val="bg1"/>
                </a:solidFill>
              </a:rPr>
              <a:t>Growing a large amount of a single species of plant.  </a:t>
            </a:r>
          </a:p>
          <a:p>
            <a:pPr eaLnBrk="1" hangingPunct="1">
              <a:buClr>
                <a:srgbClr val="CC6600"/>
              </a:buClr>
              <a:buFont typeface="Wingdings 2" pitchFamily="18" charset="2"/>
              <a:buNone/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229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marL="742950" indent="-742950" eaLnBrk="1" hangingPunct="1">
              <a:buFont typeface="+mj-lt"/>
              <a:buAutoNum type="arabicPeriod"/>
            </a:pPr>
            <a:r>
              <a:rPr lang="en-US" altLang="en-US" sz="4000" b="1" dirty="0" smtClean="0"/>
              <a:t>Conventional Agriculture</a:t>
            </a:r>
            <a:endParaRPr lang="en-US" altLang="en-US" sz="4000" b="1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79960"/>
            <a:ext cx="3962400" cy="28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219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Traditional farming- </a:t>
            </a:r>
            <a:r>
              <a:rPr lang="en-US" altLang="en-US" dirty="0">
                <a:solidFill>
                  <a:schemeClr val="bg1"/>
                </a:solidFill>
              </a:rPr>
              <a:t>still used in the developing world where human labor is used and not machinery.</a:t>
            </a:r>
          </a:p>
        </p:txBody>
      </p:sp>
      <p:sp>
        <p:nvSpPr>
          <p:cNvPr id="1229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marL="742950" indent="-742950" eaLnBrk="1" hangingPunct="1">
              <a:buFont typeface="+mj-lt"/>
              <a:buAutoNum type="arabicPeriod" startAt="2"/>
            </a:pPr>
            <a:r>
              <a:rPr lang="en-US" altLang="en-US" sz="4000" b="1" dirty="0" smtClean="0"/>
              <a:t>Traditional Subsistence Farming</a:t>
            </a:r>
            <a:endParaRPr lang="en-US" altLang="en-US" sz="4000" b="1" dirty="0"/>
          </a:p>
        </p:txBody>
      </p:sp>
      <p:pic>
        <p:nvPicPr>
          <p:cNvPr id="5" name="Picture 3" descr="map_of_ancient_civiliz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0800"/>
            <a:ext cx="6126162" cy="334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36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219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Shifting agriculture- </a:t>
            </a:r>
            <a:r>
              <a:rPr lang="en-US" altLang="en-US" dirty="0">
                <a:solidFill>
                  <a:schemeClr val="bg1"/>
                </a:solidFill>
              </a:rPr>
              <a:t>used in areas with nutrient poor soils.  It involves planting an area for a few years until the land is depleted of nutrients and then moving to another area and repeating the process.</a:t>
            </a:r>
          </a:p>
        </p:txBody>
      </p:sp>
      <p:sp>
        <p:nvSpPr>
          <p:cNvPr id="1229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marL="742950" indent="-742950" eaLnBrk="1" hangingPunct="1">
              <a:buFont typeface="+mj-lt"/>
              <a:buAutoNum type="arabicPeriod" startAt="3"/>
            </a:pPr>
            <a:r>
              <a:rPr lang="en-US" altLang="en-US" sz="4000" b="1" dirty="0" smtClean="0"/>
              <a:t>Shifting Agriculture</a:t>
            </a:r>
            <a:endParaRPr lang="en-US" altLang="en-US" sz="4000" b="1" dirty="0"/>
          </a:p>
        </p:txBody>
      </p:sp>
      <p:pic>
        <p:nvPicPr>
          <p:cNvPr id="7" name="Picture 3" descr="SlashBur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8" y="3657600"/>
            <a:ext cx="4576763" cy="29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714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1219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Nomadic </a:t>
            </a:r>
            <a:r>
              <a:rPr lang="en-US" altLang="en-US" b="1" dirty="0">
                <a:solidFill>
                  <a:schemeClr val="bg1"/>
                </a:solidFill>
              </a:rPr>
              <a:t>grazing- </a:t>
            </a:r>
            <a:r>
              <a:rPr lang="en-US" altLang="en-US" dirty="0">
                <a:solidFill>
                  <a:schemeClr val="bg1"/>
                </a:solidFill>
              </a:rPr>
              <a:t>moving herds of animals to find productive feeding grounds.</a:t>
            </a:r>
          </a:p>
        </p:txBody>
      </p:sp>
      <p:sp>
        <p:nvSpPr>
          <p:cNvPr id="1229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marL="742950" indent="-742950" eaLnBrk="1" hangingPunct="1">
              <a:buFont typeface="+mj-lt"/>
              <a:buAutoNum type="arabicPeriod" startAt="4"/>
            </a:pPr>
            <a:r>
              <a:rPr lang="en-US" altLang="en-US" sz="4000" b="1" dirty="0" smtClean="0"/>
              <a:t>Nomadic Grazing/Herding</a:t>
            </a:r>
            <a:endParaRPr lang="en-US" altLang="en-US" sz="4000" b="1" dirty="0"/>
          </a:p>
        </p:txBody>
      </p:sp>
      <p:pic>
        <p:nvPicPr>
          <p:cNvPr id="5" name="Picture 3" descr="reindeerhe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29" y="2743200"/>
            <a:ext cx="527074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986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620000" cy="1219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Soil Erosion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Pollution – water &amp; air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Lack of Water due to irrigation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Overgrazing by Livestock - desertification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Overfishing – stock reductions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Loss of Ecological Services</a:t>
            </a:r>
          </a:p>
        </p:txBody>
      </p:sp>
      <p:sp>
        <p:nvSpPr>
          <p:cNvPr id="1229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 smtClean="0"/>
              <a:t>Farming Environmental Concerns</a:t>
            </a: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7306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1600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Desertification</a:t>
            </a:r>
            <a:r>
              <a:rPr lang="en-US" altLang="en-US" dirty="0" smtClean="0">
                <a:solidFill>
                  <a:schemeClr val="bg1"/>
                </a:solidFill>
              </a:rPr>
              <a:t>- When soil is degraded by agriculture to the point at which they are not longer productive.</a:t>
            </a:r>
          </a:p>
        </p:txBody>
      </p:sp>
      <p:sp>
        <p:nvSpPr>
          <p:cNvPr id="21511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Desertification</a:t>
            </a: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6248400" cy="43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9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05800" cy="2362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Pesticide</a:t>
            </a:r>
            <a:r>
              <a:rPr lang="en-US" altLang="en-US" dirty="0" smtClean="0">
                <a:solidFill>
                  <a:schemeClr val="bg1"/>
                </a:solidFill>
              </a:rPr>
              <a:t>- a substance that kills or controls organisms that people consider pests.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Insecticide</a:t>
            </a:r>
            <a:r>
              <a:rPr lang="en-US" altLang="en-US" dirty="0" smtClean="0">
                <a:solidFill>
                  <a:schemeClr val="bg1"/>
                </a:solidFill>
              </a:rPr>
              <a:t>- target insects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Herbicides</a:t>
            </a:r>
            <a:r>
              <a:rPr lang="en-US" altLang="en-US" dirty="0" smtClean="0">
                <a:solidFill>
                  <a:schemeClr val="bg1"/>
                </a:solidFill>
              </a:rPr>
              <a:t>- target plants</a:t>
            </a:r>
          </a:p>
          <a:p>
            <a:pPr eaLnBrk="1" hangingPunct="1">
              <a:buClr>
                <a:srgbClr val="CC6600"/>
              </a:buClr>
            </a:pPr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  <a:buFont typeface="Wingdings 2" pitchFamily="18" charset="2"/>
              <a:buNone/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3317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hlinkClick r:id="rId2"/>
              </a:rPr>
              <a:t>Pesticides</a:t>
            </a:r>
            <a:endParaRPr lang="en-US" altLang="en-US" sz="4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20574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Broad-spectrum pesticides- </a:t>
            </a:r>
            <a:r>
              <a:rPr lang="en-US" altLang="en-US" dirty="0" smtClean="0">
                <a:solidFill>
                  <a:schemeClr val="bg1"/>
                </a:solidFill>
              </a:rPr>
              <a:t>designed to kill many different types of pests.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Selective pesticides- </a:t>
            </a:r>
            <a:r>
              <a:rPr lang="en-US" altLang="en-US" dirty="0" smtClean="0">
                <a:solidFill>
                  <a:schemeClr val="bg1"/>
                </a:solidFill>
              </a:rPr>
              <a:t>designed to kill a narrower range of organisms.</a:t>
            </a:r>
          </a:p>
        </p:txBody>
      </p:sp>
      <p:sp>
        <p:nvSpPr>
          <p:cNvPr id="14341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Pesticides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22098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Persistent</a:t>
            </a:r>
            <a:r>
              <a:rPr lang="en-US" altLang="en-US" dirty="0" smtClean="0">
                <a:solidFill>
                  <a:schemeClr val="bg1"/>
                </a:solidFill>
              </a:rPr>
              <a:t>- pesticides that remain in the environment a long time.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err="1" smtClean="0">
                <a:solidFill>
                  <a:schemeClr val="bg1"/>
                </a:solidFill>
              </a:rPr>
              <a:t>Nonpersistent</a:t>
            </a:r>
            <a:r>
              <a:rPr lang="en-US" altLang="en-US" dirty="0" smtClean="0">
                <a:solidFill>
                  <a:schemeClr val="bg1"/>
                </a:solidFill>
              </a:rPr>
              <a:t>- pesticide that breaks down relatively rapidly, usually in weeks to months.</a:t>
            </a:r>
          </a:p>
        </p:txBody>
      </p:sp>
      <p:sp>
        <p:nvSpPr>
          <p:cNvPr id="1536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Pesticides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839200" cy="33528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err="1" smtClean="0">
                <a:solidFill>
                  <a:schemeClr val="bg1"/>
                </a:solidFill>
              </a:rPr>
              <a:t>Undernutrition</a:t>
            </a:r>
            <a:r>
              <a:rPr lang="en-US" altLang="en-US" dirty="0" smtClean="0">
                <a:solidFill>
                  <a:schemeClr val="bg1"/>
                </a:solidFill>
              </a:rPr>
              <a:t>- not consuming enough calories to be healthy.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Malnourished</a:t>
            </a:r>
            <a:r>
              <a:rPr lang="en-US" altLang="en-US" dirty="0" smtClean="0">
                <a:solidFill>
                  <a:schemeClr val="bg1"/>
                </a:solidFill>
              </a:rPr>
              <a:t>- a persons diet lacks the correct balance of proteins, carbohydrates, vitamins, and minerals even though they get enough calories.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err="1" smtClean="0">
                <a:solidFill>
                  <a:schemeClr val="bg1"/>
                </a:solidFill>
              </a:rPr>
              <a:t>Overnutrition</a:t>
            </a:r>
            <a:r>
              <a:rPr lang="en-US" altLang="en-US" dirty="0" smtClean="0">
                <a:solidFill>
                  <a:schemeClr val="bg1"/>
                </a:solidFill>
              </a:rPr>
              <a:t>- too many calories and improper foods that causes a person to become overweight.</a:t>
            </a:r>
          </a:p>
        </p:txBody>
      </p:sp>
      <p:sp>
        <p:nvSpPr>
          <p:cNvPr id="5125" name="Subtitle 2"/>
          <p:cNvSpPr>
            <a:spLocks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400" b="1"/>
              <a:t>Nutritional Requirements</a:t>
            </a:r>
          </a:p>
        </p:txBody>
      </p:sp>
      <p:sp>
        <p:nvSpPr>
          <p:cNvPr id="2" name="AutoShape 2" descr="data:image/jpeg;base64,/9j/4AAQSkZJRgABAQAAAQABAAD/2wCEAAkGBxQSEhUUEhQUFRUXGRgYGBUXGBcUFRYYFhgXGBgXGBgYHSghHRolGxgVITEhJSkrLi4uGB8zODMsNygtLisBCgoKDg0OGxAQGywmICQsLDQxNC8sLCwsLCwsLCwsLCwsNCw0LCwsLDQ0LCwsLCwsLCwsLCwsLCwsLCwsLCwsLP/AABEIAL8BCAMBIgACEQEDEQH/xAAcAAABBQEBAQAAAAAAAAAAAAAFAAMEBgcCAQj/xABKEAACAQIDBQQGBwUGBAUFAAABAgMAEQQSIQUGIjFBE1FhcQcyQoGRoRQjUmJysbJzgpPB0TNDU5LS8BWDouEWJGOUwjREs8Px/8QAGwEAAgMBAQEAAAAAAAAAAAAAAgMABAUBBgf/xAA2EQACAgIBAgMFBgUEAwAAAAABAgADBBESITEFQVETImFxoTKBkbHR8BQjQlLBBmLh8RUkM//aAAwDAQACEQMRAD8Av84jhw8bdjEQEgHqR3LSAKOakkk20FRZdpQqSDh+QJ/ssPfS2mWxNyTYDwNHdn4dZI0VxcdlCbfuMP51JXZcPWNWOl2IuSQLXPjaq5uAYid1BmDw8TkhhHGeVmjguTci2q94NPjZQsPq0F2y6xQ8rni0TuF6kYbY8aMWJL3FsrLHl535Bb/OiSuBpyFEb6x0Jk0YGXZAz5ezTLrxdlB4W0y+JHurt9ip0yD/AJMP+iijyCuM1Ur80b4oYYWDjshO6P8Agxf0rkbITuj/AIMX+milcGqlmVao3ynQog4bKXuiP/Ij/pS/4Yn2Yf4MdEK8Iqoc3I/uMLiIOGzF7oT/AMiOkdlr3RfwYv6UQApUBzMg/wBZk4j0kBdlL9mH+BH/ACrv/hi/Yg/gJUzNXt6Jc+7+8ycRIQ2Wn2If4KV62y0+zEP+TH/SpwpVYXMtP9Rg8RBEeDDgGOCJgfaaOJBbwFiflXZ2U/8Ag4Y+ARL/ADSpWxHIMkR/uzwn7jcS/AG37tFa3qztAdxUr64NOTRxI3QGCPXvsQSD8acXZQ+zB/7dP60+4zyliTZeFR0uPWbzuSPdUpTWNdnN7coh6D840L06yB/wlfsw/wACOuf+Cr/6X8CL+lFKVMGRZ/dOcRBg2Mv/AKZ/5EP+mvG2On3P4MP+mpWKxZUhEXPI2oXkAPtM3sr4/AGvBslpNZ5Cw/w0vHH77HM3vNvCm1/xFg2G1IdCDJ8LBGbPJCp7mjw4Pwy3p2LZsb+qPf8ARo1B97R2NHcJgY4tI40T8KgflUirSUOPtOYJMr52EPsr/Bw3+mmn2YF5xj/20Tfoqy0qaK/9xnNytHCw9exT8WHVP1CnxsdTqBCR4Qxf0o6RfnQ+bZYGsJ7JufCOE/iTkR8D41w1t5MZNwNtDBpEL5UYnQKIYQPHUqe8VETCtpdcOe/6iO3u0ozLF2/1cn1cqcV11FuQdCea/MHn4rDYJ00dgwF/rGsNPIC16rD2wPvGF0gaTBnK11g5H/7ePuNKieMfRwGDAoWDC3iLG2lKiW09RuTUe2QeBP2MP6TRGhuyPVT9jB+k0Uqs4Jtb5zvkI2Wrmu8leFapWVudkwgY21eoa5anIxVGoFrekIxwV4Y66vXpatz2dZXTRfWMsteWp0muGqhdSo6iEDGzXDmnCKbK1nXbHSGJ4tczz5Be1ySAB3kmwFdg1D2tGzJdPWRlcAdchuR8L0uniXUHtudPaSXkdNXUZe9SSR426j5+FSEYEXBuDyPQ1Bw2343Uk+dupB8KhtteBCTHMi3FzG97A+7l7q9Pb4eveuVw+4H3i3yGDxTKkXauUjBGbIL3Y2vY3PEKI4Pe2VmCvhgLi+kmo+K/70qg7cw+JxATjwsrKfWjlC31LXyPYgm5vVtwzOY40aMZUJNwhLX1tcga9PgOdbVFNSVKvc+fWULLLuZ768uksOyZM0QPW737wc7aUQWgGxZBG0i2YITnU5W5nQi1tOh+NT5tqogJsxt4ZR868lbh2JksFUkbmjW/JATCYpvEzhEZ25KCdOZ8B4mgsW0nxLZY7qinicH5efgPfU3HHNJBH0aTMR4Rqzj/AKglOA42rWe5+k75bk7ZeFKrmf8AtH4n627kB7lGnxPWiFcpXVbwGhoRUYxwfs37IqJMrZCwuoexy5hcXF7XFxVUO9cr3aNVCSRqsBZT/wDUuISofUXUnEAZdCOwkuddLJj9prEypld3YFgka5jlW2ZjyAGoGp1vpehmz8TgZDFFGIwQfpESMMh7SRpwzKrWbtARPmW11ubgV2SMYHepuyVpYiGKRspzRqr53KXF2JWxF7akgiwJuBL2Ht1sTKQI8sXYRSgtpIHkeZGRl8Oz/Pv09mTA5GzNAEhtGzdoqiIqbqpbNwMCe8HWuYJ8FhpEReyhY/URjMqhlCibIoB5DtBYHlm00Oskh6lXKODexBsbGxvY9x8a6qSQbtlcqiUc4zc/gNhIP8uvmoqLtqU8K2uPWI77dNdOZv7qJbUt2Mt+WR7/AOU0B2zIQsROgtcn71hYX7tT8KoZrcQIaRqY8DAADQ93ce6lXkLBontY8JJ7xoaVVaASu4ZhLYvqr+xg/QaJ0N2H6q/sYP0GiLGn3e6xMAToGm5Gr0GvDVd7OS6Bhajdq7FeWr2qaJxM6TFevaVeE00nj3kntI15eugaisGGpJxauSK6aozTDOATYG4/e0sD7rmkmrmeIk3qLtOMJ1sT5AG3517FNdmAB4dC2lr87c791RY1LFbDJkBVmvcMDYmxseuvvoLtXHiFjGAru5+rBIL8/sA6253Nqs1+FEddwTZONv7BTEMRh3dJTYsENo7X1LG3D15UQ2NupDhi8jZZJGtdmVVVAABaNeSg8/GiuyoBEqqxvIwzMTzJ6+4crVxjjLmGQC3jV4EovHZMJF5GVzGbWhgdu0CCMsACVstz4nh6HmRUGTG4UM0ypJFdSyatArADiIsQCb2AXqas+24/q7RxLLJYsVIB5Dp3Etb51VIN52LCFsLJmFgy2Nlbuty17z39aPloCMC8t6krauzp3hWRJ8SozWdDLmXK1srAqb+4nrRHZWw1dAWkDp3K2a/4m/kPjU7HZHiycTRyaG2lrWuOVx/vlUfdrBR4SNou05OWGYgHKVXJp+EAX6kGkZWRYtZCd4Hsx3MMRRKgCoAqjkALAVEmNsVhieR7ZfeUBHyVqfONjuBnUE8gTa/lfnTe0ozlV1F2iYSKOpy3DL5lCw99YWM7V5Cu++86RsdIdQ11UfCYhXVXQ3VgCD3g0H34gEmFylO0XtISy9i2KBUSoWvCgJcWB0FexleTNobPlMqzQSIjhDGwkQyIyk5lPC6kMrdb2IZgRyKh4t0GWQMJUKsYGkvF9Y0kOJmxbMjZ7IGlmPDY2ANjc3oRLipIkjjwIkivHiGSKLAthkknV4OyWWKWMtHEc7BpOEcznUgU7jPpRcRlZ1j+kIyLHApSS20nMrSsE4AsIhcNdc2Zm+sN7SSS8PuSyRKnaqTGIljktiFkyxdoBmdcQCGKyHVMguXuCrlQ7/4WeONrv29yS6qixvIv0KPCsqXdVRyYwwJNhe3TNUaHFY51cFplftIFYdiCI82JjEnYs0IVk7EyXa8tgAcwIN+ozjQUzGWa7SaSRRhV7DEhInusYsXiOYty0zLlGlcklm2FhGigRZCGksWlYaBpXJeQgdBnZrDoLVPqmHCticKe2WWdw6KoxcBRUeTs0d+xjVc6xkswYgDnZwOMW7Cw9miJmZsqhczG7NlAF2PUnmTXZJG20fqivVyEH75APyufdUXG4xEvcgnov5f78K7xU4aQk+pCLk98jCwUeIUn/MKHQ6sxI0LZtbZte+3wHhWbmLzdVhqdCLEQtxyM1/q8qqBZRzJ8z/Sva72hIBG3Xh/MV5T0QAaEE9Y/sQ8K/soP0GiDUP2IeBf2UH6KIVUyz7xENe08ArqkK9pSV6E7uc14K6NeUph70kVctXVcmlWCdnNqdVbV5cKCSQANSToB4k1X9o72oLrAvaH7Z4Y/cebe7Txq9h+HO/VRsxNt6VjbHUsBqk72bz4eA8BM0h0yRk8+5nBt8iaG7Xxk+IXK0h19kcC/AdB3sTQpNidoURPWfgQ37zxOOtrXPkL9dNijws1nnYespNnh+lYjWC25tHaUpVCuFgT1zGodlA5qrN60nla3M1bt2jghM0MCszgESu9zMzEA3kdtSLWItoL6Uewm7qwRiLDkRqECFjqSLkkgd7E3J8u6qzt7YL4KVcbEzOvCuI0uygHhmUDmoBKuPsm/s1y3qCFlqsEfal1wpDFm9oMyeICnl79D7xT7sLGgOE2jFJL2iNrlGdAddPVe3tC3UU/tAuVLwyhQdGDWbLbnl7j51QPSWQu5Rt6NqYto2XZ7R4cOxzzSyAykagCMC+UaeYvyHOqxsjd/aeGkGJGIaVQQXWQsO1TmygsSToSbm3Q8hWiYbasCJGJIg2S9zlBOUcm1qFt7exY2Aw8sTI12PaKWyk8yLHlY9aNLBrUIod9pY9n7xRyBdNG7xoOlieV6lbTQBZJUHGi3Fuote3yqrpiWmACqXsdZCwSEKbG/Z/HpRfaWMRIwqnPKQx001dSii3vGh6Kai9D0gsDHNqxQBfrHHaldG1LsSPsjmL9ANOles8sgGZQiaC8mmYnS5UG5ueSmw778qrWB2xisAVgxADxjRJDf/L2g7tRYi4tVihxpxSsVUqY7EC4YM51XUdLX+NV3wbwwYjfx7xK3oTx84STFvAT2uZ4zazhR9XpYhlUer1zC9uvK9FcNiFdQyMrKeRUhgfeKgYOftFuNDyZeqt1U+Irl9kRFs4Uo55vGTGx8yvre+9TFy7D7tg++GyjuIVsL3sLgEXtrY2uL92g+Fd0KGFlX1cQx/aIj/pymur4gc2hbxyun/wAjWgbVA2YOoTpUJLzH2418kY/Mt/Kuexc+tLIfAZU+ai/zqo3iVAOgdwuBhHE4xIxd2Ve65sT5Dr7qhSYuSQWiXJf+8kW1vFY+ZPnYede4fAohzKozHm3Nj5sdagbcxrRlbZgtr3UHVrgWuOWnTrU/ii3YanNSFNKQpRS1gToRcsQxuzHmSTc++oWHlZwzcRFwFysVNhox+OmvdUfae1BHHJM54gDzspNrkLbqT386yrY+/wDisIjK6Ce7tIhZypjBuWVSB6t9deVFVottpNE9psMshXOpYtwluIWZOYswHPqenKlQjZ5xOJiE7wtG86GQBSSEBsEVi3QKA3LmSAKVN31OpzUuOxTwj9lB/wDjqeGobsg8K/soP0UQFYmZafblR6xq9o6ppM1IVyaNrGC6nIs1ehqbNJKpi1uYELUdqDtXaseHXNIdT6qDVmPgP5nQU3t7bC4aPMdWOiJ1dv6DqazLHbTLyM8haWXQEIpbKOeVQNFUd1/ia9F4b4acg+0foo+vymdmZopHFerfl84Y2ptWXENeQ2X2Yh6g8/tHxPutUSJyxIUE21NgTlHebchQ/BbTSUXBynkVYjN7xXew8c+D2jC4J7GduycHkC/qkfvZfnXrSFpp3WO0wUDX3AWnvJk2KUnJcaDMRfVgPZHh3nuNWTdDBl51mdfVjbKT0LsAbDwXT5Uc2tunhcQwkeMLKDcSpwSA+JHMeBvUuCEJMqqLL2RAA8HX+tZN2X7Rdamxj4XsnB30EIV4RXtKqU0JUNtbqSA9pgWjUjXsJQTCT9xl4oj5XU93Wq/ipsVE1sRs+cLbVon+lReYK8dvBlNafSoGQN3hK5HaZad7MIOE2UjmkmZCPNTlP51X9pbVwTOrxmMdCAVC/M861DfjddNoYcxto41RrA2PUEHmD/3rL9k+jWCJ4kmUSMXKSA9/YNKQLciLrr4Uv2A9Y0XkeUK7PxwewjVZXtoqsrW6XKpmIHibCrbu3strq8oBYnQAcKjqR0Oml/HTvqTuhuVBs4OIbkNf1tWsTot+4Ufim4ymQgAAhvZbvA8R3Ua0qsBrWaNYjAq1tOpzdb356Hy+dM4fYyQljhrRZrEqBeM2+50/dtROlTdntFcRvcEYiZkuzoY2/wAWMdoh7s4ADW8xp31zs/baSP2ZZMx9UqwZHt9k9D90/OjNCtpbvQTEsyZXP94nA9+huOfvpbVhp2EqadqgjEvh0tiCXRf78LyA5doo5H7w077VzBtvDyNlSVS1r25ae/41Qza2C9O0JSPOS7V2oqNJi0Xmy37r3PwGtdiY9Ec/u2/VasmmluQIUxmxJVcywqwswuP6VBw21VfNlSQhTbMFupI0OUjnY6V7DtdGQNaQAmwuh1JNhYi4N/OtQqwHUQJRvS1LFDAiBQGka5Pci91+V2K+dqzjdHZX0zFRxC1i3GDyEYsX+Wg860LfjczE7TxeYSpBEiBQHGZzYklrBrakm3lU/wBGu68eEEkiSdszcHaWyqMjEMqjzAvqdRzobBwTkTGK3TUtZgUNIQPYN730yqMoS+gUeHWlTgSwcXYnKxueVmzWAPLT+lKmYtm03Ft3kfZPqr+yg/QaJIKHbKGi/sYP0miais25N5Tn4wx2ntc2ruvKbYuzOTm1cSyBFLMbKoJJ7gOZpw1TvSRtkQxJDezSm9u9UIut7i1zYX7r13GxPbWhR6wLbBWhY+Uqu820mnmuP7R7hFv/AGSd5tysNfEmlhYsihV0A9/vPj40N2IA2aSxLOfOw6DN8/fRV2r6Nj0qiBQO08dfYzOSZ0wikOWaNW19bRWXxBAv86Cbx4b6MgeJzJGXUgHXs2Q5lsemoopl0r1LFGRxmV9GW2lu/wA/Gisp2DxnKsggjlNgwk4eNHHJlVv8wvTM9hNGe9ZF/Q3/AMTQXcTGZsKsbNdofqyTzKjWM+ZS3wNEdv4xYESZ/VSRbnnYPeMnyGavLupVipnrUcMoYdoUpVzG4YAgggi4I1BB6iuqGHFSpUqkkVV3bESpi8FYevNMW8T9Gcfko+FWKoWM2eJJYZCSOxZmA7yyFNT3WJqSSbSpUqkkVKlUaCR87q6gKLFGHJgeYPcQfzFSSSaVKlUkiqpbwbqambCKgk1JiOkch716I3yPXvFtpUSsQdiCyBhozO/R+kjzSNLcdlwiMjKVkbmSO8AH/NV32xMUhkKmzAaeBOl6bxuFyEzRjjtxgDWRV5ebDp8Kh47EB4r3BBaE3vpbtEJ/Ou2OXO4FVYrXiI/tSPLHHBHwh2EemmVFBLW8wLfvVztvHx4aJM1gCyqoNraa6DwApremYx9nIOa5/wAgfyBqs7T3lw2M/wDLg3e4ZNMxQ2IzMfVGpta9yH8qqWH3jLQHQGUzezeTEbTmSLCiWOEXS6nLLPcgZdDcJcDTzvWp7qbNfDwRwkWSNABwhSD3c9eutVjdDc9I5ExcEYV2zi5csqnNZjkYdQD6ut/CtHtSmq5jRkY9ekiTaq/Pkw+ANKn8WOBvwn8jXlAlXHoIO4N2SOFP2MH6TRMUP2R6qfsYP0miNItr/nMZ0HpFXle17apw2ZNxnE4hY1LubKOZ+XxvpasM34xry4p5cRZQSUgS4zZNQtgLkXJu3jpV52lPJtDGNBFJkhi1ZxqFscubXQyFswW+gCk1Sd5tnRLtIQxjgiAuzEszsAGLMx1Juy6cuGtvCpWllHdm190o28rUduyqCT8den39I9s0MoHDlAGl73t4AcvfqanyPf4Uw+leoSRyr1qpxE8g1hYzybGRpws+U9ORPwtTMu0CBewdejFGjYe5tD5imHnnZrRoI1/xXtm8bKKiQxZmNiwUf3r2Msh+5fRF8bUhiSekt1ooXrLFuDtcy4zsGVss0bC55Z4uJSGHXKSPdV33ygts2dDmOVb8VjyYHQgDSssxERVl7HOJB7S3MjE/+o1yF8qvOzN5xOj4XFFQzoYywvldipB8m+RrIycZw/ObOLk1lOHaDdzd8xh0VJS8kJ6jiaI9bDmV8OdajgsYkyB4mV1PJhqP/wC18+bPTLdHBUqxUta9mXQ3tr8b0e2bjZcM+aOTsySLa2hk8ybgN+L3WrtuGGHJIFOcUPF+31m2UqqGyd9VPDiEyN3qDc+OTnbxUsPKrRhMYkq5o2Vx3g3t5joaznrZPtCaldqP9kx+lSpUEZFSpUqkkVKlSqSRUqVKpJFSpUqkkVVba0XYuyexKCUPRHYi48FzAH9891WmqPvLttDjY4BxBUlzBeecgMF87qvxolUmCzBe8W9uP7aNADluyWubWJDq418DRbdnd6OGIgoCWGtxqRfNc9eevuFRdj7EmeTPi0VVVleNAyvZwWuWsPH/AHrVspZUcuUMMePGMYPCrGoRBYC/zNzTzGuWkptnqrdlInSdAJnOLbgb8LfkaVN4k8DfhP5GvKr13F9mERIuxjwp+wg/S1EqGbIYBUv1hg/S1QMRvdGrlQjsq83FrHWxKjmw/PpTmoeyw8RuLaxUHvGWOq/vvt0YPCswP1jns4x95va8lFz8KLnHpkMhYCMDMXOiBbXzXPS1Y/j8U229oxqlxh1uE5g9mDd5D3Fhy7uHxrtKjltuw/eoQVn91f8AoeZlu9FWAIwzTk2Mrs1yOSpwKfgCb/erP0xna4+eUG4Ysyk9QzMR8gK13fKb6Ps+RYcqHKIoxcKBmsuh6WW9YnBgmgAxLDgEnYtbiUArmVgw0OtxbyrRxrR/Fpy+MPIxt+GXMnwA+QOz/iWJzTYOhqQjggEWsbfOuCgvrXsARPnxUxgoe8jxrqFQCSdSep512VArknTl5V0zg2I/GbXIOvf3VB2Zsx8VixBHyJzO3RFHNj435d5r3HYrKp53OlhzPcPOtR3C3f8AoeGGYWlk45DzIJ5Jf7o0871m594pTQ7mavh2Obm23YSq7a3DfDlpMOzyodSrWLjv7g4+fnQXBRnLpYq3NSLoQfunUCtW2wxfJCp1kPFbmIl9c+F9Fv8Aeqpbf3aYT2wiArlzumYLluSAEuOuU6dLVm42aFHGw9Jp5eDyPKodZXZcEFHBbL1hkJK+cb808tRTuCzK10eRWHuceGYaMPeR4U4zZlySLlddGVtCD18QaMbBwEec9pbJbiJNsuvDxX0vci3X3VeZ1Wst3HpM5Ud7Qg6H1hfA7wyBRnAkHeLI/wAOR+VG8DtmGU5Vaz/Ybhf4Hn5i9VfeyFFm4GbObFhYZAOWnW5AoTKt18tdeID3c/hVIYqWrzXpL5zLKXKN11NNpVmuz94sRForh1HQ3kA+Jzr8TVkwO+CGwmRoz3rxp8uIfCq9mHanlsfCW686p+m9H4yzUqYwuLSUZo3Vx3qQfyp+qvaXAd9pFxmHZihRyuVwSOjryKn438xUqlSqSRUqYxmLSJS0jKi97Gw8h3nwqr7Z3kkZCMOCgt/aMLN7lPL3i/hRpWz9ouy1U7x7fHeoYZGSPilt01CX5ebHoPedKoPo1jaXaAdhfKskjE62PqjU8zd+fnRHa2ypIwxlUki/rHKrHq1zqRfr49TRP0S7Myxy4htTI2RSOWWMm9h0GYke6rV3Cmg6OyZRrZ7rxyGgJoWauGevGNNk15+/KI6TVCz1jXNeE15WU1vIxmpzifUb8J/I0q8n9Rvwt+RpVcxTtYJlS3lxUkOCMsTEMuHgGn3ri48darmD2biY8JmePMQhNl1e3Pl1t8asu1sSAiRFQQ+Hw515cNzy8xTOz8TJjZHiB+rQWkK6XZtQlxry1Nulh1qymZk15DV0gdW6k+mhEW49dg2/3fOZphvpWMj7OSaUYRMxyE2Q5buRyuwAB5kjlV09DGHBlnk6qiKPDOST+kVL23hxHFiUuothp8oFgNAtyPy8zTnoRw1sNPIfWeW3uVFIHxY1et965fvmjhgV4Np8yQPu7yT6YcWVghQEjPISbaXCqf5kVz6P934ptmMkq3WdnLd9r5AQehGUG9QfTQ3FhfKX/wDXRn0b7QzbPiWNWYqXU6aXDk8zp1FJTrkn5S7dpfCUA82O/rM23gwc2ypRDIwkjIzI4HNb2Gb7J8OXdUIbdzHU2HxPu8fOrJ6VsHK2LR3eOO8QGpJ0DNyVQSedLCbhR4nBQzxSqGC2ZlQgZgeIMM2pv4CtnG8VcMa38p5vM8DrFK5Cb97v6bguDHZ7WFvD1ifcOQ8TUiWS1hcXPTmf9+JoBisLiI8wJkKAlc8asyG3eU5e81M2BhO0kCPnUMbZQoUv4ZidL+d61D4lUB1MxB4Rc+yinQ+HT8ZbNwdifSJxPILxxNdAf7yQcj+FT8SPA1pm0dorEpLHkLmqtgsd9G4JI3hUaKWQqncEVhw3OmpN+4VL2PEcS/by6RIeEEWEkgPrfgU2A7yPAVi5NxufmZs41IpQIIZ2XCVDTzaO4ub8o41uVS/hcknvJ7hXOx5C6tOQR2puoPMRqLICOhIu1vvVDxuK+ky9gmsam8zDkbaiO/na9GJWygWAvoALgaf9hWfc/kJcUSm704mdEaTDIrRvcOzWcoQWW/EwsvyHhVIXazKeIgk8wApF9eQWSw5mrVvNtqfCyrFIiPExbs2ThYltLMCSMwzd2t7irhszYkfZBJoYWPLVEbQcrm3OrWHlBNjj2is3Adgr8uh7TM49tSSNdtdFFyrjRRYa662FTZ5cy8Op+HwJ1qibyQIMViQqhVEsgAXhAAYgWArZsBuFgxGn1bBsi3Ikk1Nhc2Jt8quY/itbe7xI1F+I/wCnLsZEsLg8xvz+H6yiScRtIrC3JwbEfvD+deLLJeyyRy+DHI/xGh+FcekCNsHiRFA7ZezV+OzEElha626AU9gt0MViMLHiFaFu0GbIws1rkCxsPz61aTxKh2Kg6IlC/wAEy6qVtYDi3brF9MZCGaORG+2hN/8AOn87VYdl77SrbMVlX731T+5vUY/DzqkYnCSQNkmabDyEErlbtFIBtcLe9vK9JxiMpZTFiF8AC/vC2NNcVWjZAMqIbaToEibDg96cO6ksxiIFysnAfceTfuk0B2hv8jErhQDbnI4OVf3f9RWsnl2qQVQxtHxckLxjQHo5sPlU/AYpXy5EJVbWeWxRfwoOAHzzHwqmuLWG9ZcfLsKekuZm7RxLK+djyYm9vw+yP3anxYnsWWQdDqDa1rHS5HD50JwMDSqzQo0rhSTM5IRbDkCfLkor30bYk4uSd5wrdmsZQEcKM5fW3U6CivyKawK/M+U7i4GRcGvH2V1sn4/nIm+G2MRN2aKl2n4I29QEZgLoDrclrZyOprRt2diLgsOsKkm12JOvE2pt4Vn21cZANqmaWeS0KqqBEEtpOK7Enh0uNAOflVtwe2i5zYbEDFgDigcJHP5xkBQfwka/aFYd1hs2Ae3YT0DYr1UqQp0RsnXcyzGuTUfDY1JEV1N1YXHMHXvB5HwrszisO2zcUBHK9FQ5JddK4aY95pS+711O6krEeo34W/I0qFY3FMEbU8j+VKrWM/QzjLKvvXOY0jksSEwkR5G1+KwvTm5T/RsMmfm+aV26ln1J778gBTm+ELS4WKBLlpo8PoASSEDORYd9hUvH4cJIEUqQoB4TcKBooPjox+FaTMKFsu899PwEr6LsF8oE3mwbTQYqZwVVIxZQdQS62U+4XPuFE/Q3ilOHmi5MkmYj7rqLH4qR7qJYbC/SMPjIOrILfvIQv/UprOfR1tsYXGLnOVJR2b39lr8BPk2nvNJx7WIrsf8AqBm/i0C7BurXupB/f1ln9MmzLxwSlma0jKRyADLf81+dS/RHtlDC+GsqtGc6j7SPz8yGv8RVo3w2SMVhJIiQpIzIx5B11X3X099fPDYmWKXgLxOhIuCVdSOY0/2afaWruD+UZg11ZeC1B6ODsfv8ZsfpGw8eLTIn9vFcq3sjNzVz3Gw8bis13Sx5gxPZ4x5YsMbGWNRozexmHMLzuRqRXTbZ2hJASnaFQw40jA49TcuBbx9w6Crftz0fF8Ok0BLYnKHlF79scq3I7n6joeVETy/mIOoikBoAxchxwb066P8AiafEkckQChGiZdAAChUjoBpa1ZDv9uUMGe1gjBgJ1PEWiPib+r3HpTO5O+D4J+zlzHDk2ZTe8RvqyjmNea/z57LHJHNHcFZI3XwZWU/mDXQVyE9D+UBkv8KvB7qfwYfrKJuDviMSv0TF2ZyLKzAFZltqrA6Z7fEVB36wEuz8uJiaSTDqOzEWY2w+Y3vfqlrgXvlNulrAt9912wMokiuIWa8bAm8TcwhPSx9U/wBK0LcvbybRwrRzBWkUZJkI0cEWD27mF/fepTa2zW/ed8Qw6uK5dA3We4/tPpIG4282GmjKYdJTIq5nUprqbcxodaJCUyyO3CQiZrXKsBc3IIN+lu7Sq/u5siPZWMkha6x4i3YT6kcN/wDy7+IvcHrRrevGDC4PEzdmA8i5e0QXzluBSSPxdaJU0OR8pnuqtaFr7HWplux9qSYrF4cSsWzSxji5gZ8wF6+gSawj0YYQTY+LqsQaQ+4WX5kfCtt2nOI4ZXPJUZvgpNBi74EmaXjldaXpVVrt5epM+dsYO1xD/flb/rkP9a+kUWwA8BXztuphu1xeGQ9ZUJ/dOY/ka+i6HDGwx+Mtf6lIVqq/Rf3+Uw/0pz3x8gsDlSMX6+rm5++tZ3UwoTBYZLcoo/0gmsZ33btto4gA3vIEHmAqfnW9YeIIiqPZAHwFq7j9bHMX4wAmHjV/7d/QTH/TVg1+kYe3+G36ulA8HsNjgBimAkCyFDcNnAFspzIbkXNuRqw+mVr4qEd0X5uas3ozwqPsxRIAVaRzY9cr6H4qKZRc65LaPSLzsSpvB6nYe9vv+Moj7kSpg5cZKMrqudYWJf6vkVYtqGYHoQRS3If6bjI4RGghRGYrY5RYAA8zfiI069a1XfOB5cDiEQhbxvqxtyF9e7lWZeitBHjVRb8cTgsNLAWbTw0tmPfp30+3LsDBQe8zMPw2h6LLSNlR0/Wajtwdjg5+yAusUhHQXynn3VnHoi2dK5nK3WFlVTJ1zKTonS9mNz0uKsvpD212cXYwi7OGDOQTHGvJ3Y8iQLgX69Daqlu76QJMIFiyLJh1AUAARvbqwI0ue4/GqttiiwFj2mlgYmRbhWLUoPIjz66HpLjtD0ZYZwezeWNzfiLZwSdbkH+VqzHb2xp8BMFkurA5o5VuAwHVTzB7xzFbnsHb0GMjzwPm+0p0dD3MOld7Z2RFiojFMgZTy71PRlPQ12zGRxyXoZzE8XyMV/Z37ZexB7j9+kpW4+3DPGTJYWbibQASNcnToG9a/exHdVx7GsdlTEbHxugDaEAsOCaIkfA6a9x+d72PvVDLqissZtw6lomIJZSPsaXuPtVmW1E7Ydx3H+YPiGGKiLautbdQfT4GWcRGulQA6mmpom9nWockb/ZNZ7vsd5nak7FSLka5Hqnr4GlQ+TAHKxJtwnx6UqPFI0fnOMBI+IjRo4jKVCLBAxLi63OYKPiflTMeEFrxxaEXBj7PIR3hr6jxrzaeEeWOEIeUEVwbFSGRluVsbleY0PM+BE3F4yGGFkRiWKZVVQx4m0uSepJvrr31rZWLjXseTaI9D+cWruvaRdlzmGVJWFkkHZvf2eImJye65IP4x3VR/Sdu19HmM6D6mY69ySE6g9wa9x438KukMpIKvxgra2moFwcw6E63HhTeIxzFfo84DIQVu9iHU+y2bmwIXzBv0NU8CzYOLb0I7fpL+PlPiWi5e3mPURjcPeUYqJcPM1p00BPORB1BPtgaH40Z2xu9hJZVMmHiZrGRmyi5WPRQT1uSOfPKaoG9u5cuEbtsPmeG+YFb9pD1F7akD7Q9/fXeyvSKUjlGJDSvkRVkQLcqSfW11OvMc61a7SPctHX1lnKww/8A7OGeh7gdwfT5S5begVcK0cYsqJKAAOWQRrp5AmoXov3pXFQrHIyidOEr1ZVVbPb5HxFOy7cwky5ExCBmmdMrHKeMcgD0Ngb1m+82xzhZRPhzYq2Z8hB7Jh7ensn4U9m0OS9ZnUUh2NVu1J1on19D85oW/wDuKJw2Iwy2nGrILATf0fx69e+qluDvg2CfsZ79gW1BuGhbqbc7X5j31om6W+cOMiW7KkwHHGTY36st/WXrpyodv/uSMUDPhwBOPWXkJgOh+/3HrypDpv8AmVd/zmni5elOFmj3fI+an9JbMfg4sTCyOA8ci9Nbg6hlI68iDWLTJPsfHaXYLqDyE0J5g9L/AJEX60W9H2+BwrfRsUSIb2UtoYGvqpvyS/w8uV/3y2HHjcPa4DrxRyc8p/mDy+FQ6uXkv2hOIW8OuNN3Wt/wI9RHcZBh9o4QXu0cgDKy6OjDkVPsuprHt5d453hTBziRJI2YykkfXAN9WxA6jnfrYHWrDunu5jfpHZl5IIYzmco11a4tkToWPtMRfu5g096YNiMEwsmHjJyF0KopZjmAYEgan1G18a47lk9DAxRTRlqvIMu9j4Rn0SYBR22IdmUMRGrWstxZiS3fqBrpz1q3b/Z1wE9plylcuq88xAsCp5nlUrdPDouDhiKg2QZyBbjbiflyNyapPpZZQ0ECdnfika9kb7Khuljr3cqYf5dP3RSH+M8Q38foIF9GWEY7QjbR8iu4C6G9svtWHtGtrXEt1ice9D+TVmvoj2VZppnQxrYRrdiMxvdip7hprV73kYx4TEOkjIVikIa+axCmx4r9amMONW4fjNnts3iDvWh+/wAZju78HabSiM4ZA05c5gRrmZ1W9urWFbm2MQcz8m/pWCbipmx2GUuxGe+W5FyAWF/C4F637M3h8f8AtQYmuJI9Y7/UPIXIp8lExb0ou8mPY2IVERQW4QdCxIzdLm3urR9wYhHs/DqvESmY/vktqffWV+kpSNoTds2YkLlCiwCZRlFzWq7qYiWTAYcqoUmJLsbAcuYHlauU/wD1Yw/Ejrw+hR2/4nm/U4TBT5rsxQqqDkSxABYfZBIuTpWcejnEquLcdomdkKZ2YKCzEE5bkGwA6am45Vc99sLO+Hkw2FQyySW7aQsBlUa5VzHVj3dAb91ZJiNkSQP2c0TxE30cWzeR5EeVTIYq4bW9QvCKVvxnp5gFvx/CfRSRJGuXQ39bQa301H8qqO3NwMNilLQAYeW5sVH1bEHqg0t4ixqnbnb/AJjHY4ksyiwSTViAvqIyga8zxc9BWm7u7bw0/DBNG5UEZVa7HW5a3O1O5JaOszCmVg27Qka8x2MxiaPFbMxA9aGVeRGqSL4dGU935GtX3N33ixv1bDs5wNUJ4X72jPUeHMUe2zsmLFRmKdAyn4qe9T0PiKw7end6bZ89hnZBxxzJcEKCBdreqwJA8b6d1I4PQfd6ia38Rj+KJq7SWgdD5H9/9TXd9NkRYqArJYFOMSf4WmpPeLez1rPth7rGTFI4dlw66qwGWSYIFuLCwCXaxsLEX586su5uwcQ8V8Y5MLkOMObsSed5HJubmxK+Hnc7j8QXljWHKDESSeijKRl9+g99DkOpXfYzIW+6nlSjbX6fWFQa8ryGTMqt9oA/EXr01525dSvGcT6jfhP5Gva9xPqN+E/lSpmKvQzjQbBGCsdxf6iH8mqLjcEGZbKQVIN15mxuNTy1pR7YhjWIO9rwQ+yx6HuFOrtqA8pP+l/9NK8QFoynKg9/8RtZHESg767yLhsQIQSs7FGDZhwIbktp7TMBcHovjRPY298OKUw4ooOS5iLRsbaG/sNfv07j0o7tKLA4pSkyxyA2OqMGuORDAAg++sz303IXDRGXAzsYwbtA9yRfS6uRqPA/GtHHNWQi12KVcdm/5/WLfkDsdpsG7u1hc4aVh2q3ym4Ilj+0p7xyI5jyoTvDuFhJmeSxgZlsezsFLXurZSLX5jpesAaXFRMqrdWFnUqwBBy2BBvoQPzq6bH9J+OjGTEwLNoBmDLG5t1PNSfcK3lTagP1iktes8kOoW2l6OsT2pWOSJww7RXJya6cJXXW9R8Duti4MQzlYlUAq65g4cGxygD3amjEO/6Ol3gmQgd8bA694b+VCNq78uwIw8LXPtyFbg+Cq35n3UAprQ8pf/8AIZVyGs60fXU92rugxYS4QrbQiK5V1ItcIe+/TSrfuJ6QlkUQ41xHKugkfhWS3Rr6K4635/EVm2wcRi1nMryMoa2ctaTN3AKG0I6HpRTeIQ4hWcFFmUhs4Vx2mgBVulyb2PhrzoeBHvp0+EY96vqjIO/Rh3Hz9RL16QN0I8UDPBYSAZnykWnUDl3Z7aA/GqdsDbW0Vmiwa/Vi6uqSJcpHy88luQ55u6mNxd6JcMsiOrNGOJLsCI35ctdOthoCL0cw2/eGQvMQXnYBWcqRYLyUWGii5OnO9CQD769DOG9qwaH06jsT5fKaRiJo8NCzE2CgkseZJPM95JoFs7axlRsRJwot8l9Omp8+lUXaG9InF5SXUEEILqt+XF1t4D+t323qj4e2fKqjhSNT05c9Bb3/AM6oZLOw0oMr11gd5cvpBN5XACi7MCbEAJZVPib3IPcKz/b+ChBV55J3xEwJWG6knuu7XyxoNLnnRKDeuKTKX4YlJKoASGPO76a/1rM99t4GxOLaSDNk7PsgTYXF7sQOYufypeJVY78X3oR/t2xhyqOifSH9r7/YiDscFs/Kqx5VYjj7WZjx5SbcJYkX+Fhz0beeWZNnz/S3VmKxIUjGRVkcglQ1yW4dTfv5Vje5OFyYhZJLM4uUBuVU/bNu7wqz77b2CfJBGxMcZLM5BHaynQsAdQoGgvrWpY5AKj0g4NftslXc+ez+f1hP0YYRXx6FQQUV2BJDAaBb20+18621UPVifcBWNeibFpEZp3a1wI0FieRzOdOXs1eMbvevKM3Y8ibqo89L/KixVK19Yzxu9bcs8OwAEz70oSIuPk9o5Y9SbkcPIDl3fGjf/jxMLhcNhoeN1jQSuLWiBALAX0aTXlyHXuqFFsjCdq02Mc4mZiWe4ZYge4JzIAsBcmhu8ux8ISGwr9mzGwgKt2bH7htw+/SleydSzr3MsHMxrkrx7N8VHf1OprO7e1MNNHfDyBwBdiTx3OpzA6g0I3qxCYqF4xGZRyVlGbsjreW46jkAOflrVL3a3LRXEmNlAt/cx59fB3A1H3R8av8ADtrCRAIjqijkqo4A9wWql/iLKOKps/SZttdddm6X2PXtMsG4U/Zq0EscmpzKCFPXUHqehFxzoFO8kD5WMkcinrwOpH2QOXmPjWx7QmwcvGJMjrrnVHBOntWAzCq3tvZsOKjKHExHqG7GVGU87g2N/HwriXJau9FT8jNHE8WeptWgMDHt1fSa1lixS5nNwstwM1hp2g7+lxzPSrLDhTimV5lKrcMwYi721VbdFHO3/e+WxYRMA6tdcRJYlHGYIpGnqOos3iSaIpvTM54pREnUWZj5aD+dWfbME6yrlCh7S1A0P32mrY3awU2Ug25noD0B/pz6ULilNicpSPVmZtGck6sRzA7hzOgqvYXe+BFyR3ZwL3KkAX7tPkKaj3ohD55HLt0UhyoPQgWtcd/wtWZebLD1B1FKoWH5MYcNC0ryMii5EfAMoAGUcY55QCdeZNCtnekaERu2IdeEjLlsSwYdbcN72+PKs09Iu/CYuPsIcx4hmYggWW5yi/MlrEm3siq3ursWOaVROXtcWjjsGb946AfOrNWEGTlbuJZhvis2fYvpTgxmJ+jxoVDK1nbS5sbW99uY60qkYPdXZ6oD9Fw8eUXHC0kpYC4JcjTXXS/nSropqB9wERfW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2209800"/>
          </a:xfrm>
        </p:spPr>
        <p:txBody>
          <a:bodyPr/>
          <a:lstStyle/>
          <a:p>
            <a:pPr marL="136525" indent="0" algn="ctr" eaLnBrk="1" hangingPunct="1">
              <a:buClr>
                <a:srgbClr val="CC6600"/>
              </a:buClr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“PERFECT PESTICIDE”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Easily biodegrade into safe elements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Narrow Spectrum - kill target species only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Remain put in applied location in environment</a:t>
            </a:r>
          </a:p>
        </p:txBody>
      </p:sp>
      <p:sp>
        <p:nvSpPr>
          <p:cNvPr id="1536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Pesticides</a:t>
            </a:r>
          </a:p>
        </p:txBody>
      </p:sp>
    </p:spTree>
    <p:extLst>
      <p:ext uri="{BB962C8B-B14F-4D97-AF65-F5344CB8AC3E}">
        <p14:creationId xmlns:p14="http://schemas.microsoft.com/office/powerpoint/2010/main" val="4181563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05800" cy="2362200"/>
          </a:xfrm>
        </p:spPr>
        <p:txBody>
          <a:bodyPr>
            <a:noAutofit/>
          </a:bodyPr>
          <a:lstStyle/>
          <a:p>
            <a:pPr marL="136525" indent="0" eaLnBrk="1" hangingPunct="1">
              <a:buClr>
                <a:srgbClr val="CC6600"/>
              </a:buClr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Benefits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Crop production ($3-5 in savings for every $1 pesticides)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Disease control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Malaria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½ world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population at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risk</a:t>
            </a:r>
          </a:p>
          <a:p>
            <a:pPr lvl="1"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3317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/>
              <a:t>Pesticides</a:t>
            </a:r>
          </a:p>
        </p:txBody>
      </p:sp>
      <p:pic>
        <p:nvPicPr>
          <p:cNvPr id="4" name="Picture 10" descr="malaria071206sk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595881"/>
            <a:ext cx="4972050" cy="326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18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191000" cy="2362200"/>
          </a:xfrm>
        </p:spPr>
        <p:txBody>
          <a:bodyPr>
            <a:noAutofit/>
          </a:bodyPr>
          <a:lstStyle/>
          <a:p>
            <a:pPr marL="136525" indent="0" eaLnBrk="1" hangingPunct="1">
              <a:buClr>
                <a:srgbClr val="CC6600"/>
              </a:buClr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Concerns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Resistance</a:t>
            </a:r>
            <a:r>
              <a:rPr lang="en-US" altLang="en-US" dirty="0">
                <a:solidFill>
                  <a:schemeClr val="bg1"/>
                </a:solidFill>
              </a:rPr>
              <a:t>-  pest populations may evolve resistance to a pesticide over time.  These are said to be resistant</a:t>
            </a:r>
            <a:r>
              <a:rPr lang="en-US" altLang="en-US" dirty="0" smtClean="0">
                <a:solidFill>
                  <a:schemeClr val="bg1"/>
                </a:solidFill>
              </a:rPr>
              <a:t>.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3317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/>
              <a:t>Pesticides</a:t>
            </a:r>
          </a:p>
        </p:txBody>
      </p:sp>
      <p:pic>
        <p:nvPicPr>
          <p:cNvPr id="5" name="Picture 8" descr="figure 23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4065588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9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19100" y="1168400"/>
            <a:ext cx="8305800" cy="2362200"/>
          </a:xfrm>
        </p:spPr>
        <p:txBody>
          <a:bodyPr>
            <a:noAutofit/>
          </a:bodyPr>
          <a:lstStyle/>
          <a:p>
            <a:pPr marL="136525" indent="0" eaLnBrk="1" hangingPunct="1">
              <a:buClr>
                <a:srgbClr val="CC6600"/>
              </a:buClr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Concerns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Pesticide </a:t>
            </a:r>
            <a:r>
              <a:rPr lang="en-US" altLang="en-US" b="1" dirty="0">
                <a:solidFill>
                  <a:schemeClr val="bg1"/>
                </a:solidFill>
              </a:rPr>
              <a:t>treadmill- </a:t>
            </a:r>
            <a:r>
              <a:rPr lang="en-US" altLang="en-US" dirty="0">
                <a:solidFill>
                  <a:schemeClr val="bg1"/>
                </a:solidFill>
              </a:rPr>
              <a:t>the cycle of pesticide development followed by pest resistance, followed by development of a new pesticide.</a:t>
            </a:r>
          </a:p>
          <a:p>
            <a:pPr lvl="1"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3317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/>
              <a:t>Pesticides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28600" y="4366418"/>
            <a:ext cx="2408238" cy="946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Pesticide application</a:t>
            </a:r>
          </a:p>
        </p:txBody>
      </p:sp>
      <p:grpSp>
        <p:nvGrpSpPr>
          <p:cNvPr id="27" name="Group 24"/>
          <p:cNvGrpSpPr>
            <a:grpSpLocks/>
          </p:cNvGrpSpPr>
          <p:nvPr/>
        </p:nvGrpSpPr>
        <p:grpSpPr bwMode="auto">
          <a:xfrm>
            <a:off x="2608263" y="3117056"/>
            <a:ext cx="4037012" cy="1160462"/>
            <a:chOff x="1643" y="1555"/>
            <a:chExt cx="2543" cy="731"/>
          </a:xfrm>
        </p:grpSpPr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2141" y="1555"/>
              <a:ext cx="2045" cy="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Kills most pests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Resistant survive</a:t>
              </a: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1643" y="1920"/>
              <a:ext cx="459" cy="35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3352800" y="3756818"/>
            <a:ext cx="3246438" cy="565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1" name="Group 25"/>
          <p:cNvGrpSpPr>
            <a:grpSpLocks/>
          </p:cNvGrpSpPr>
          <p:nvPr/>
        </p:nvGrpSpPr>
        <p:grpSpPr bwMode="auto">
          <a:xfrm>
            <a:off x="6584950" y="3833018"/>
            <a:ext cx="2559050" cy="1404938"/>
            <a:chOff x="4148" y="2006"/>
            <a:chExt cx="1612" cy="885"/>
          </a:xfrm>
        </p:grpSpPr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4636" y="2295"/>
              <a:ext cx="1124" cy="596"/>
            </a:xfrm>
            <a:prstGeom prst="rect">
              <a:avLst/>
            </a:prstGeom>
            <a:solidFill>
              <a:srgbClr val="FFCCFF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Numbers increase</a:t>
              </a:r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4148" y="2006"/>
              <a:ext cx="488" cy="2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26"/>
          <p:cNvGrpSpPr>
            <a:grpSpLocks/>
          </p:cNvGrpSpPr>
          <p:nvPr/>
        </p:nvGrpSpPr>
        <p:grpSpPr bwMode="auto">
          <a:xfrm>
            <a:off x="3444875" y="5250656"/>
            <a:ext cx="4144963" cy="1296987"/>
            <a:chOff x="2170" y="2899"/>
            <a:chExt cx="2611" cy="817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2170" y="3120"/>
              <a:ext cx="2478" cy="596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New population genetically resistant</a:t>
              </a: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H="1">
              <a:off x="4358" y="2899"/>
              <a:ext cx="423" cy="22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28"/>
          <p:cNvGrpSpPr>
            <a:grpSpLocks/>
          </p:cNvGrpSpPr>
          <p:nvPr/>
        </p:nvGrpSpPr>
        <p:grpSpPr bwMode="auto">
          <a:xfrm>
            <a:off x="234950" y="5236368"/>
            <a:ext cx="3224213" cy="762000"/>
            <a:chOff x="148" y="2890"/>
            <a:chExt cx="2031" cy="480"/>
          </a:xfrm>
        </p:grpSpPr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148" y="2890"/>
              <a:ext cx="1517" cy="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EVEN MORE</a:t>
              </a: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flipH="1" flipV="1">
              <a:off x="1651" y="2899"/>
              <a:ext cx="528" cy="47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Line 19"/>
          <p:cNvSpPr>
            <a:spLocks noChangeShapeType="1"/>
          </p:cNvSpPr>
          <p:nvPr/>
        </p:nvSpPr>
        <p:spPr bwMode="auto">
          <a:xfrm flipV="1">
            <a:off x="2636838" y="4061618"/>
            <a:ext cx="593725" cy="457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6613525" y="4212431"/>
            <a:ext cx="792163" cy="4429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H="1">
            <a:off x="6384925" y="5098256"/>
            <a:ext cx="977900" cy="5191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43" name="Group 27"/>
          <p:cNvGrpSpPr>
            <a:grpSpLocks/>
          </p:cNvGrpSpPr>
          <p:nvPr/>
        </p:nvGrpSpPr>
        <p:grpSpPr bwMode="auto">
          <a:xfrm>
            <a:off x="225425" y="3939381"/>
            <a:ext cx="3340100" cy="1677987"/>
            <a:chOff x="142" y="2073"/>
            <a:chExt cx="2104" cy="1057"/>
          </a:xfrm>
        </p:grpSpPr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142" y="2073"/>
              <a:ext cx="1516" cy="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INCREASE</a:t>
              </a:r>
            </a:p>
          </p:txBody>
        </p:sp>
        <p:sp>
          <p:nvSpPr>
            <p:cNvPr id="45" name="Line 22"/>
            <p:cNvSpPr>
              <a:spLocks noChangeShapeType="1"/>
            </p:cNvSpPr>
            <p:nvPr/>
          </p:nvSpPr>
          <p:spPr bwMode="auto">
            <a:xfrm flipH="1" flipV="1">
              <a:off x="1642" y="2640"/>
              <a:ext cx="604" cy="49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Line 23"/>
          <p:cNvSpPr>
            <a:spLocks noChangeShapeType="1"/>
          </p:cNvSpPr>
          <p:nvPr/>
        </p:nvSpPr>
        <p:spPr bwMode="auto">
          <a:xfrm flipV="1">
            <a:off x="2619375" y="3345656"/>
            <a:ext cx="763588" cy="6238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3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40" grpId="0" animBg="1"/>
      <p:bldP spid="41" grpId="0" animBg="1"/>
      <p:bldP spid="42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08525"/>
          </a:xfrm>
        </p:spPr>
        <p:txBody>
          <a:bodyPr/>
          <a:lstStyle/>
          <a:p>
            <a:pPr marL="136525" indent="0" eaLnBrk="1" hangingPunct="1">
              <a:buClr>
                <a:srgbClr val="CC6600"/>
              </a:buClr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Concerns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  <a:hlinkClick r:id="rId2"/>
              </a:rPr>
              <a:t>Bioaccumulation</a:t>
            </a:r>
            <a:r>
              <a:rPr lang="en-US" altLang="en-US" dirty="0" smtClean="0">
                <a:solidFill>
                  <a:schemeClr val="bg1"/>
                </a:solidFill>
              </a:rPr>
              <a:t>- some pesticides are found to build up over time in the fatty tissues of predators.  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800" dirty="0" smtClean="0">
                <a:solidFill>
                  <a:schemeClr val="bg1"/>
                </a:solidFill>
              </a:rPr>
              <a:t>An example was DDT.  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800" dirty="0" smtClean="0">
                <a:solidFill>
                  <a:schemeClr val="bg1"/>
                </a:solidFill>
              </a:rPr>
              <a:t>When an organism containing the pesticide is eaten, the chemical is transferred to the consumer.  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800" dirty="0" smtClean="0">
                <a:solidFill>
                  <a:schemeClr val="bg1"/>
                </a:solidFill>
              </a:rPr>
              <a:t>This eventually leads to very high pesticide concentrations at high trophic levels.  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800" dirty="0" smtClean="0">
                <a:solidFill>
                  <a:schemeClr val="bg1"/>
                </a:solidFill>
              </a:rPr>
              <a:t>Rachel Carson – Silent Spring 1962</a:t>
            </a:r>
          </a:p>
        </p:txBody>
      </p:sp>
      <p:sp>
        <p:nvSpPr>
          <p:cNvPr id="16389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Pesticides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Pesticides</a:t>
            </a:r>
          </a:p>
        </p:txBody>
      </p:sp>
      <p:pic>
        <p:nvPicPr>
          <p:cNvPr id="4" name="Picture 2" descr="figure 7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" y="1133474"/>
            <a:ext cx="4235578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iomagnific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85286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1" y="1252538"/>
            <a:ext cx="7975600" cy="4691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Food, Drug, and Cosmetics Act </a:t>
            </a:r>
            <a:r>
              <a:rPr lang="en-US" altLang="en-US" dirty="0" smtClean="0">
                <a:solidFill>
                  <a:schemeClr val="bg1"/>
                </a:solidFill>
              </a:rPr>
              <a:t>(1938) - recognized need to regulate pesticides in food</a:t>
            </a:r>
          </a:p>
          <a:p>
            <a:pPr eaLnBrk="1" hangingPunct="1">
              <a:lnSpc>
                <a:spcPct val="90000"/>
              </a:lnSpc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Federal Insecticide, Fungicide, and Rodenticide Act </a:t>
            </a:r>
            <a:r>
              <a:rPr lang="en-US" altLang="en-US" dirty="0" smtClean="0">
                <a:solidFill>
                  <a:schemeClr val="bg1"/>
                </a:solidFill>
              </a:rPr>
              <a:t>(1947) - regulated effectiveness of pesticides</a:t>
            </a:r>
          </a:p>
          <a:p>
            <a:pPr eaLnBrk="1" hangingPunct="1">
              <a:lnSpc>
                <a:spcPct val="90000"/>
              </a:lnSpc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Pesticide Chemicals Amendment </a:t>
            </a:r>
            <a:r>
              <a:rPr lang="en-US" altLang="en-US" dirty="0" smtClean="0">
                <a:solidFill>
                  <a:schemeClr val="bg1"/>
                </a:solidFill>
              </a:rPr>
              <a:t>(1954) - set standards &amp; testing for pesticides in food</a:t>
            </a:r>
          </a:p>
          <a:p>
            <a:pPr eaLnBrk="1" hangingPunct="1">
              <a:lnSpc>
                <a:spcPct val="90000"/>
              </a:lnSpc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Delaney Clause (1958) </a:t>
            </a:r>
            <a:r>
              <a:rPr lang="en-US" altLang="en-US" dirty="0" smtClean="0">
                <a:solidFill>
                  <a:schemeClr val="bg1"/>
                </a:solidFill>
              </a:rPr>
              <a:t>- no cancer causing agent may be used </a:t>
            </a:r>
          </a:p>
          <a:p>
            <a:pPr eaLnBrk="1" hangingPunct="1">
              <a:lnSpc>
                <a:spcPct val="90000"/>
              </a:lnSpc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Food Quality Protection Act </a:t>
            </a:r>
            <a:r>
              <a:rPr lang="en-US" altLang="en-US" dirty="0" smtClean="0">
                <a:solidFill>
                  <a:schemeClr val="bg1"/>
                </a:solidFill>
              </a:rPr>
              <a:t>(1996) - amended Delaney and reduced time to ban pesticide from 10 years to 14 months</a:t>
            </a:r>
          </a:p>
        </p:txBody>
      </p:sp>
      <p:sp>
        <p:nvSpPr>
          <p:cNvPr id="8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 smtClean="0"/>
              <a:t>Regulation of Pesticide Use</a:t>
            </a: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279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3505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  <a:hlinkClick r:id="rId2"/>
              </a:rPr>
              <a:t>Genetically Modified Organisms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Examples: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Golden Rice 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Human </a:t>
            </a:r>
            <a:r>
              <a:rPr lang="en-US" altLang="en-US" dirty="0">
                <a:solidFill>
                  <a:schemeClr val="bg1"/>
                </a:solidFill>
              </a:rPr>
              <a:t>hormone Producing plants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Roundup Ready Corn, Soybeans, Cotton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 err="1">
                <a:solidFill>
                  <a:schemeClr val="bg1"/>
                </a:solidFill>
              </a:rPr>
              <a:t>Bt</a:t>
            </a:r>
            <a:r>
              <a:rPr lang="en-US" altLang="en-US" dirty="0">
                <a:solidFill>
                  <a:schemeClr val="bg1"/>
                </a:solidFill>
              </a:rPr>
              <a:t> Corn &amp; Potatoes – insect dies of septicemia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Arctic Char gene in strawberries – antifreeze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Rapid growing fish</a:t>
            </a: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9221" name="Subtitle 2"/>
          <p:cNvSpPr>
            <a:spLocks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/>
              <a:t>The </a:t>
            </a:r>
            <a:r>
              <a:rPr lang="en-US" altLang="en-US" sz="4000" b="1" dirty="0" smtClean="0"/>
              <a:t>Second Green </a:t>
            </a:r>
            <a:r>
              <a:rPr lang="en-US" altLang="en-US" sz="4000" b="1" dirty="0"/>
              <a:t>Revolution</a:t>
            </a:r>
          </a:p>
        </p:txBody>
      </p:sp>
    </p:spTree>
    <p:extLst>
      <p:ext uri="{BB962C8B-B14F-4D97-AF65-F5344CB8AC3E}">
        <p14:creationId xmlns:p14="http://schemas.microsoft.com/office/powerpoint/2010/main" val="2176226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3581400"/>
          </a:xfrm>
        </p:spPr>
        <p:txBody>
          <a:bodyPr/>
          <a:lstStyle/>
          <a:p>
            <a:pPr marL="136525" indent="0" eaLnBrk="1" hangingPunct="1">
              <a:buClr>
                <a:srgbClr val="CC6600"/>
              </a:buClr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Pesticide Alternatives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Biological </a:t>
            </a:r>
            <a:r>
              <a:rPr lang="en-US" altLang="en-US" dirty="0">
                <a:solidFill>
                  <a:schemeClr val="bg1"/>
                </a:solidFill>
              </a:rPr>
              <a:t>Controls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	Naturally occurring diseases, parasites, &amp; predators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Pheromone and Hormone Traps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Reproductive Controls - Sterile-male technique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Quarantine - if foreign pest detected</a:t>
            </a:r>
          </a:p>
        </p:txBody>
      </p:sp>
      <p:sp>
        <p:nvSpPr>
          <p:cNvPr id="18437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Benefits of Genetic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1336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smtClean="0">
                <a:solidFill>
                  <a:schemeClr val="bg1"/>
                </a:solidFill>
              </a:rPr>
              <a:t>Safety for human consumption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smtClean="0">
                <a:solidFill>
                  <a:schemeClr val="bg1"/>
                </a:solidFill>
              </a:rPr>
              <a:t>Effects on biodiversity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smtClean="0">
                <a:solidFill>
                  <a:schemeClr val="bg1"/>
                </a:solidFill>
              </a:rPr>
              <a:t>Regulation of genetically modified organisms</a:t>
            </a:r>
          </a:p>
        </p:txBody>
      </p:sp>
      <p:sp>
        <p:nvSpPr>
          <p:cNvPr id="19461" name="Subtitle 2"/>
          <p:cNvSpPr>
            <a:spLocks/>
          </p:cNvSpPr>
          <p:nvPr/>
        </p:nvSpPr>
        <p:spPr bwMode="auto">
          <a:xfrm>
            <a:off x="0" y="228600"/>
            <a:ext cx="9144000" cy="1295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Concerns about Genetically Modified Organisms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Subtitle 2"/>
          <p:cNvSpPr>
            <a:spLocks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400" b="1"/>
              <a:t>Global Undernutrition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162800" cy="4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ubtitle 2"/>
          <p:cNvSpPr>
            <a:spLocks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400" b="1" dirty="0"/>
              <a:t>Annual </a:t>
            </a:r>
            <a:r>
              <a:rPr lang="en-US" altLang="en-US" sz="4400" b="1" dirty="0">
                <a:hlinkClick r:id="rId2"/>
              </a:rPr>
              <a:t>Meat Consumption</a:t>
            </a:r>
            <a:endParaRPr lang="en-US" altLang="en-US" sz="4400" b="1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6363"/>
            <a:ext cx="5638800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692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05000" y="2967990"/>
            <a:ext cx="5486400" cy="13716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CAFOs (concentrated animal feeding operations)-  </a:t>
            </a:r>
            <a:r>
              <a:rPr lang="en-US" altLang="en-US" dirty="0" smtClean="0">
                <a:solidFill>
                  <a:schemeClr val="bg1"/>
                </a:solidFill>
              </a:rPr>
              <a:t>large structures where animals are being raised in high density numbers.</a:t>
            </a:r>
          </a:p>
        </p:txBody>
      </p:sp>
      <p:sp>
        <p:nvSpPr>
          <p:cNvPr id="2765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High-Density Animal Farming</a:t>
            </a: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1143000"/>
            <a:ext cx="25675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hickensInBatteryCages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0" y="1143000"/>
            <a:ext cx="1958340" cy="159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https://encrypted-tbn0.gstatic.com/images?q=tbn:ANd9GcSwrUT9M5wK44N0tT8VfZhVJHSMgv1C2cagOFO3wgC3MAy_dw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47" y="11430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encrypted-tbn1.gstatic.com/images?q=tbn:ANd9GcSTe7QnRKkokzcZE1cSV3_3pR7XfkiYUuDZQVT_Fj7_OY1BfLP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28384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752726"/>
            <a:ext cx="1771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2" y="4901890"/>
            <a:ext cx="3000375" cy="199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s://encrypted-tbn2.gstatic.com/images?q=tbn:ANd9GcTPbYxUNhxXXmG8vFy4tPsg7RnbSdbUFOHIul-owXLhxYrXfNu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0851"/>
            <a:ext cx="2362200" cy="264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89" y="5117411"/>
            <a:ext cx="2966973" cy="185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 descr="Bushway Calv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5" y="5187594"/>
            <a:ext cx="2571750" cy="17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92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7" y="152400"/>
            <a:ext cx="896454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76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08525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Grass-based </a:t>
            </a:r>
            <a:r>
              <a:rPr lang="en-US" altLang="en-US" b="1" dirty="0">
                <a:solidFill>
                  <a:schemeClr val="bg1"/>
                </a:solidFill>
              </a:rPr>
              <a:t>livestock and poultry</a:t>
            </a:r>
            <a:endParaRPr lang="en-US" altLang="en-US" b="1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Free-range </a:t>
            </a:r>
            <a:r>
              <a:rPr lang="en-US" altLang="en-US" b="1" dirty="0">
                <a:solidFill>
                  <a:schemeClr val="bg1"/>
                </a:solidFill>
              </a:rPr>
              <a:t>livestock and poultry</a:t>
            </a:r>
            <a:endParaRPr lang="en-US" altLang="en-US" b="1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>
                <a:solidFill>
                  <a:schemeClr val="bg1"/>
                </a:solidFill>
              </a:rPr>
              <a:t>P</a:t>
            </a:r>
            <a:r>
              <a:rPr lang="en-US" altLang="en-US" b="1" dirty="0" smtClean="0">
                <a:solidFill>
                  <a:schemeClr val="bg1"/>
                </a:solidFill>
              </a:rPr>
              <a:t>astured </a:t>
            </a:r>
            <a:r>
              <a:rPr lang="en-US" altLang="en-US" b="1" dirty="0">
                <a:solidFill>
                  <a:schemeClr val="bg1"/>
                </a:solidFill>
              </a:rPr>
              <a:t>livestock and poultry</a:t>
            </a:r>
            <a:endParaRPr lang="en-US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2533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 smtClean="0"/>
              <a:t>CAFO Alternatives</a:t>
            </a:r>
            <a:endParaRPr lang="en-US" altLang="en-US" sz="4000" b="1" dirty="0"/>
          </a:p>
        </p:txBody>
      </p:sp>
      <p:pic>
        <p:nvPicPr>
          <p:cNvPr id="32770" name="Picture 2" descr="https://encrypted-tbn1.gstatic.com/images?q=tbn:ANd9GcQ_0TZeCvsPgWVWUDTcNrxi4GkG7paQzSDLeXilYvl5A4aiiuqXgY0xneQ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45348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encrypted-tbn1.gstatic.com/images?q=tbn:ANd9GcQdmoBosLmGcb_iavnaUkdk3aVhcpIYUWCOmyMB3E6GR4Yona8k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8561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www.nuggetmarket.com/img/badges/fresh-to-market-chick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286375"/>
            <a:ext cx="19050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http://simpledailyrecipes.com/wp-content/uploads/cage-free-egg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4" y="3178791"/>
            <a:ext cx="2858901" cy="22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Sustainable Agriculture</a:t>
            </a:r>
          </a:p>
        </p:txBody>
      </p:sp>
      <p:pic>
        <p:nvPicPr>
          <p:cNvPr id="4" name="Picture 6" descr="figure 19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00200"/>
            <a:ext cx="825500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53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08525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Sustainable agriculture- </a:t>
            </a:r>
            <a:r>
              <a:rPr lang="en-US" altLang="en-US" dirty="0" smtClean="0">
                <a:solidFill>
                  <a:schemeClr val="bg1"/>
                </a:solidFill>
              </a:rPr>
              <a:t>producing enough food to feed the world’s population without destroying the land, polluting the environment, or reducing biodiversity.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b="1" dirty="0" smtClean="0">
                <a:solidFill>
                  <a:schemeClr val="bg1"/>
                </a:solidFill>
              </a:rPr>
              <a:t>Intercropping</a:t>
            </a:r>
            <a:r>
              <a:rPr lang="en-US" altLang="en-US" sz="2400" dirty="0" smtClean="0">
                <a:solidFill>
                  <a:schemeClr val="bg1"/>
                </a:solidFill>
              </a:rPr>
              <a:t>- two or more crop species are planted in the same field at the same time.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b="1" dirty="0" smtClean="0">
                <a:solidFill>
                  <a:schemeClr val="bg1"/>
                </a:solidFill>
              </a:rPr>
              <a:t>Crop rotation- </a:t>
            </a:r>
            <a:r>
              <a:rPr lang="en-US" altLang="en-US" sz="2400" dirty="0" smtClean="0">
                <a:solidFill>
                  <a:schemeClr val="bg1"/>
                </a:solidFill>
              </a:rPr>
              <a:t>rotating crops species from season to season.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b="1" dirty="0" smtClean="0">
                <a:solidFill>
                  <a:schemeClr val="bg1"/>
                </a:solidFill>
              </a:rPr>
              <a:t>Agroforestry</a:t>
            </a:r>
            <a:r>
              <a:rPr lang="en-US" altLang="en-US" sz="2400" dirty="0" smtClean="0">
                <a:solidFill>
                  <a:schemeClr val="bg1"/>
                </a:solidFill>
              </a:rPr>
              <a:t>- intercropping trees with vegetables.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b="1" dirty="0" smtClean="0">
                <a:solidFill>
                  <a:schemeClr val="bg1"/>
                </a:solidFill>
              </a:rPr>
              <a:t>Contour plowing- </a:t>
            </a:r>
            <a:r>
              <a:rPr lang="en-US" altLang="en-US" sz="2400" dirty="0" smtClean="0">
                <a:solidFill>
                  <a:schemeClr val="bg1"/>
                </a:solidFill>
              </a:rPr>
              <a:t>plowing and harvesting parallel to the land to prevent erosion.</a:t>
            </a:r>
          </a:p>
        </p:txBody>
      </p:sp>
      <p:sp>
        <p:nvSpPr>
          <p:cNvPr id="22533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Sustainable Agriculture</a:t>
            </a:r>
          </a:p>
        </p:txBody>
      </p:sp>
    </p:spTree>
    <p:extLst>
      <p:ext uri="{BB962C8B-B14F-4D97-AF65-F5344CB8AC3E}">
        <p14:creationId xmlns:p14="http://schemas.microsoft.com/office/powerpoint/2010/main" val="176876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29225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381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13213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305800" cy="19812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No-till agriculture- </a:t>
            </a:r>
            <a:r>
              <a:rPr lang="en-US" altLang="en-US" dirty="0" smtClean="0">
                <a:solidFill>
                  <a:schemeClr val="bg1"/>
                </a:solidFill>
              </a:rPr>
              <a:t>helps to stop soil degradation by leaving crop residues in the fields and not tilling the land after each harvest.  </a:t>
            </a:r>
          </a:p>
        </p:txBody>
      </p:sp>
      <p:sp>
        <p:nvSpPr>
          <p:cNvPr id="24583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No-till Agriculture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5029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876800" cy="4708525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Integrated pest management- </a:t>
            </a:r>
            <a:r>
              <a:rPr lang="en-US" altLang="en-US" dirty="0" smtClean="0">
                <a:solidFill>
                  <a:schemeClr val="bg1"/>
                </a:solidFill>
              </a:rPr>
              <a:t>using a variety of techniques designed to minimize pesticide inputs.  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dirty="0" smtClean="0">
                <a:solidFill>
                  <a:schemeClr val="bg1"/>
                </a:solidFill>
              </a:rPr>
              <a:t>Crop rotation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dirty="0" smtClean="0">
                <a:solidFill>
                  <a:schemeClr val="bg1"/>
                </a:solidFill>
              </a:rPr>
              <a:t>Intercropping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dirty="0" smtClean="0">
                <a:solidFill>
                  <a:schemeClr val="bg1"/>
                </a:solidFill>
              </a:rPr>
              <a:t>Planting pest resistant crop varieties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dirty="0" smtClean="0">
                <a:solidFill>
                  <a:schemeClr val="bg1"/>
                </a:solidFill>
              </a:rPr>
              <a:t>Creating habitats for predators</a:t>
            </a:r>
          </a:p>
          <a:p>
            <a:pPr lvl="2" eaLnBrk="1" hangingPunct="1">
              <a:buClr>
                <a:srgbClr val="CC6600"/>
              </a:buClr>
            </a:pPr>
            <a:r>
              <a:rPr lang="en-US" altLang="en-US" sz="2400" dirty="0" smtClean="0">
                <a:solidFill>
                  <a:schemeClr val="bg1"/>
                </a:solidFill>
              </a:rPr>
              <a:t>Limited use of pesticides</a:t>
            </a:r>
          </a:p>
        </p:txBody>
      </p:sp>
      <p:sp>
        <p:nvSpPr>
          <p:cNvPr id="2560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hlinkClick r:id="rId2"/>
              </a:rPr>
              <a:t>Integrated Pest Management</a:t>
            </a:r>
            <a:endParaRPr lang="en-US" altLang="en-US" sz="4000" b="1" dirty="0"/>
          </a:p>
        </p:txBody>
      </p:sp>
      <p:pic>
        <p:nvPicPr>
          <p:cNvPr id="4" name="Picture 6" descr="figure 23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643437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figure 23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2" y="1893094"/>
            <a:ext cx="7265987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6744" y="1358106"/>
            <a:ext cx="8915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 smtClean="0"/>
              <a:t>Integrated Pest Management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88344" y="6217444"/>
            <a:ext cx="69484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hlink"/>
                </a:solidFill>
              </a:rPr>
              <a:t>Rice Production in Indonesia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4877593" y="2378869"/>
            <a:ext cx="2027238" cy="3232150"/>
            <a:chOff x="2828" y="1459"/>
            <a:chExt cx="1277" cy="2036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3649" y="1459"/>
              <a:ext cx="0" cy="14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828" y="2899"/>
              <a:ext cx="1277" cy="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dirty="0"/>
                <a:t>IPM introduced</a:t>
              </a:r>
            </a:p>
          </p:txBody>
        </p:sp>
      </p:grpSp>
      <p:sp>
        <p:nvSpPr>
          <p:cNvPr id="12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Integrated Pest Management</a:t>
            </a:r>
          </a:p>
        </p:txBody>
      </p:sp>
    </p:spTree>
    <p:extLst>
      <p:ext uri="{BB962C8B-B14F-4D97-AF65-F5344CB8AC3E}">
        <p14:creationId xmlns:p14="http://schemas.microsoft.com/office/powerpoint/2010/main" val="2918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8382000" cy="25908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Poverty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Political and economic factors</a:t>
            </a:r>
          </a:p>
          <a:p>
            <a:pPr lvl="1"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Political unrest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Agricultural resources being diverted to feed livestock and poultry rather than people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Ecological Distress</a:t>
            </a:r>
          </a:p>
          <a:p>
            <a:pPr eaLnBrk="1" hangingPunct="1">
              <a:buClr>
                <a:srgbClr val="CC6600"/>
              </a:buClr>
              <a:buFont typeface="Wingdings 2" pitchFamily="18" charset="2"/>
              <a:buNone/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8197" name="Subtitle 2"/>
          <p:cNvSpPr>
            <a:spLocks/>
          </p:cNvSpPr>
          <p:nvPr/>
        </p:nvSpPr>
        <p:spPr bwMode="auto">
          <a:xfrm>
            <a:off x="0" y="228600"/>
            <a:ext cx="9144000" cy="13716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Reasons for Undernutrition and Malnutrition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738"/>
            <a:ext cx="4071938" cy="679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12954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Organic agriculture- </a:t>
            </a:r>
            <a:r>
              <a:rPr lang="en-US" altLang="en-US" dirty="0" smtClean="0">
                <a:solidFill>
                  <a:schemeClr val="bg1"/>
                </a:solidFill>
              </a:rPr>
              <a:t>production of crops without the use of synthetic pesticides or fertilizers.</a:t>
            </a: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  <a:buFont typeface="Wingdings 2" pitchFamily="18" charset="2"/>
              <a:buNone/>
            </a:pPr>
            <a:endParaRPr lang="en-US" altLang="en-US" dirty="0" smtClean="0"/>
          </a:p>
        </p:txBody>
      </p:sp>
      <p:sp>
        <p:nvSpPr>
          <p:cNvPr id="26631" name="Subtitle 2"/>
          <p:cNvSpPr>
            <a:spLocks/>
          </p:cNvSpPr>
          <p:nvPr/>
        </p:nvSpPr>
        <p:spPr bwMode="auto">
          <a:xfrm>
            <a:off x="0" y="3048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Organic Agriculture</a:t>
            </a: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92438"/>
            <a:ext cx="5334000" cy="38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1129553"/>
            <a:ext cx="5791200" cy="29718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sz="2500" b="1" dirty="0" smtClean="0">
                <a:solidFill>
                  <a:schemeClr val="bg1"/>
                </a:solidFill>
              </a:rPr>
              <a:t>Fishery</a:t>
            </a:r>
            <a:r>
              <a:rPr lang="en-US" altLang="en-US" sz="2500" dirty="0" smtClean="0">
                <a:solidFill>
                  <a:schemeClr val="bg1"/>
                </a:solidFill>
              </a:rPr>
              <a:t>- a commercially harvestable population of fish within a particular ecological region.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sz="2500" b="1" dirty="0" smtClean="0">
                <a:solidFill>
                  <a:schemeClr val="bg1"/>
                </a:solidFill>
              </a:rPr>
              <a:t>Fishery collapse- </a:t>
            </a:r>
            <a:r>
              <a:rPr lang="en-US" altLang="en-US" sz="2500" dirty="0" smtClean="0">
                <a:solidFill>
                  <a:schemeClr val="bg1"/>
                </a:solidFill>
              </a:rPr>
              <a:t>the decline of a fish population by 90% or more</a:t>
            </a:r>
            <a:r>
              <a:rPr lang="en-US" altLang="en-US" sz="2500" dirty="0" smtClean="0">
                <a:solidFill>
                  <a:schemeClr val="bg1"/>
                </a:solidFill>
              </a:rPr>
              <a:t>.  Atlantic Cod </a:t>
            </a:r>
            <a:r>
              <a:rPr lang="en-US" altLang="en-US" sz="2500" dirty="0" smtClean="0">
                <a:solidFill>
                  <a:schemeClr val="bg1"/>
                </a:solidFill>
              </a:rPr>
              <a:t>Industry Collapse</a:t>
            </a:r>
            <a:endParaRPr lang="en-US" altLang="en-US" sz="2500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r>
              <a:rPr lang="en-US" altLang="en-US" sz="2500" b="1" dirty="0" smtClean="0">
                <a:solidFill>
                  <a:schemeClr val="bg1"/>
                </a:solidFill>
              </a:rPr>
              <a:t>Bycatch</a:t>
            </a:r>
            <a:r>
              <a:rPr lang="en-US" altLang="en-US" sz="2500" dirty="0" smtClean="0">
                <a:solidFill>
                  <a:schemeClr val="bg1"/>
                </a:solidFill>
              </a:rPr>
              <a:t>- unintentional catch of non-target species</a:t>
            </a:r>
            <a:r>
              <a:rPr lang="en-US" altLang="en-US" sz="25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sz="2500" b="1" dirty="0" smtClean="0">
                <a:solidFill>
                  <a:schemeClr val="bg1"/>
                </a:solidFill>
              </a:rPr>
              <a:t>Quotas</a:t>
            </a:r>
            <a:r>
              <a:rPr lang="en-US" altLang="en-US" sz="2500" dirty="0" smtClean="0">
                <a:solidFill>
                  <a:schemeClr val="bg1"/>
                </a:solidFill>
              </a:rPr>
              <a:t>- Limits are set as far as the amount of fish that can be caught per season.</a:t>
            </a:r>
            <a:r>
              <a:rPr lang="en-US" altLang="en-US" sz="2500" dirty="0" smtClean="0">
                <a:solidFill>
                  <a:schemeClr val="bg1"/>
                </a:solidFill>
              </a:rPr>
              <a:t>  </a:t>
            </a:r>
            <a:endParaRPr lang="en-US" altLang="en-US" sz="2500" dirty="0" smtClean="0">
              <a:solidFill>
                <a:schemeClr val="bg1"/>
              </a:solidFill>
            </a:endParaRPr>
          </a:p>
        </p:txBody>
      </p:sp>
      <p:sp>
        <p:nvSpPr>
          <p:cNvPr id="28679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Harvesting of Fish and Shellfish</a:t>
            </a:r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0"/>
            <a:ext cx="3352800" cy="28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2590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</a:rPr>
              <a:t>Fishery </a:t>
            </a:r>
            <a:r>
              <a:rPr lang="en-US" altLang="en-US" b="1" dirty="0" smtClean="0">
                <a:solidFill>
                  <a:schemeClr val="bg1"/>
                </a:solidFill>
              </a:rPr>
              <a:t>Types</a:t>
            </a:r>
          </a:p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</a:rPr>
              <a:t>Trawling                           Hook and Line</a:t>
            </a:r>
          </a:p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</a:rPr>
              <a:t>Longlining                       Gillnetting </a:t>
            </a: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28679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Harvesting of Fish and Shellfish</a:t>
            </a:r>
          </a:p>
        </p:txBody>
      </p:sp>
      <p:pic>
        <p:nvPicPr>
          <p:cNvPr id="15362" name="Picture 2" descr="http://marinebio.org/i/NOAA_fishingME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8137360" cy="40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13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Warming Oceans Are Reshaping Fish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161"/>
            <a:ext cx="7848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80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12954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Aquaculture</a:t>
            </a:r>
            <a:r>
              <a:rPr lang="en-US" altLang="en-US" dirty="0" smtClean="0">
                <a:solidFill>
                  <a:schemeClr val="bg1"/>
                </a:solidFill>
              </a:rPr>
              <a:t>- the farming of aquatic organisms such as fish, shellfish, and seaweeds. </a:t>
            </a:r>
          </a:p>
        </p:txBody>
      </p:sp>
      <p:sp>
        <p:nvSpPr>
          <p:cNvPr id="30727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Aquaculture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" y="2413000"/>
            <a:ext cx="359568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853085"/>
            <a:ext cx="33908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</a:rPr>
              <a:t>Major drawbacks:  </a:t>
            </a:r>
            <a:r>
              <a:rPr lang="en-US" altLang="en-US" sz="2800" dirty="0">
                <a:solidFill>
                  <a:schemeClr val="bg1"/>
                </a:solidFill>
              </a:rPr>
              <a:t>its expensive, disease, genetic mixing, introduced species, pollution, habitat loss &amp; alteration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BA_SeafoodWatch_SoutheastGuid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11008" r="14712" b="46589"/>
          <a:stretch/>
        </p:blipFill>
        <p:spPr bwMode="auto">
          <a:xfrm>
            <a:off x="233548" y="1752600"/>
            <a:ext cx="875060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 smtClean="0"/>
              <a:t>Smart Seafood Choices</a:t>
            </a: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7505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26670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dirty="0" smtClean="0">
                <a:solidFill>
                  <a:schemeClr val="bg1"/>
                </a:solidFill>
              </a:rPr>
              <a:t>New management techniques and mechanization as well as the triad of fertilization, irrigation, and improved crop varieties.  This has increased food production dramatically.</a:t>
            </a:r>
          </a:p>
          <a:p>
            <a:pPr marL="514350" indent="-514350" eaLnBrk="1" hangingPunct="1">
              <a:buClr>
                <a:srgbClr val="CC6600"/>
              </a:buClr>
            </a:pPr>
            <a:r>
              <a:rPr lang="en-US" altLang="en-US" dirty="0">
                <a:solidFill>
                  <a:schemeClr val="bg1"/>
                </a:solidFill>
              </a:rPr>
              <a:t>1940’s -1970 – began in Mexico</a:t>
            </a:r>
          </a:p>
          <a:p>
            <a:pPr marL="835025" lvl="1" indent="-514350" eaLnBrk="1" hangingPunct="1">
              <a:buClr>
                <a:srgbClr val="CC6600"/>
              </a:buClr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High yield varieties – domesticated plants bred specifically to respond to fertilizers</a:t>
            </a:r>
          </a:p>
          <a:p>
            <a:pPr marL="835025" lvl="1" indent="-514350" eaLnBrk="1" hangingPunct="1">
              <a:buClr>
                <a:srgbClr val="CC6600"/>
              </a:buClr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Increasing the amount of calories produced per acre of agriculture</a:t>
            </a: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CC6600"/>
              </a:buClr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9221" name="Subtitle 2"/>
          <p:cNvSpPr>
            <a:spLocks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The Green Revolution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32766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Furrow Irrigation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Flood Irrigation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Spray Irrigation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Drip irrigation</a:t>
            </a:r>
          </a:p>
          <a:p>
            <a:pPr eaLnBrk="1" hangingPunct="1">
              <a:buClr>
                <a:srgbClr val="CC6600"/>
              </a:buClr>
            </a:pPr>
            <a:endParaRPr lang="en-US" altLang="en-US" b="1" dirty="0">
              <a:solidFill>
                <a:schemeClr val="bg1"/>
              </a:solidFill>
            </a:endParaRPr>
          </a:p>
          <a:p>
            <a:pPr marL="136525" indent="0" eaLnBrk="1" hangingPunct="1">
              <a:buClr>
                <a:srgbClr val="CC6600"/>
              </a:buClr>
              <a:buNone/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024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 dirty="0"/>
              <a:t>Irrigation </a:t>
            </a:r>
            <a:r>
              <a:rPr lang="en-US" altLang="en-US" sz="4000" b="1" dirty="0" smtClean="0"/>
              <a:t>Methods</a:t>
            </a:r>
            <a:endParaRPr lang="en-US" altLang="en-US" sz="4000" b="1" dirty="0"/>
          </a:p>
        </p:txBody>
      </p:sp>
      <p:pic>
        <p:nvPicPr>
          <p:cNvPr id="29698" name="Picture 2" descr="http://upload.wikimedia.org/wikipedia/commons/e/e8/Dripirrig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600200"/>
            <a:ext cx="471487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32766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Waterlogging</a:t>
            </a:r>
            <a:r>
              <a:rPr lang="en-US" altLang="en-US" dirty="0" smtClean="0">
                <a:solidFill>
                  <a:schemeClr val="bg1"/>
                </a:solidFill>
              </a:rPr>
              <a:t>- when the  soil remains under water for prolonged periods which impairs root growth because the roots cannot get oxygen.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Salinization</a:t>
            </a:r>
            <a:r>
              <a:rPr lang="en-US" altLang="en-US" dirty="0" smtClean="0">
                <a:solidFill>
                  <a:schemeClr val="bg1"/>
                </a:solidFill>
              </a:rPr>
              <a:t>- when the small amounts of salts in irrigation water become highly concentrated on the soil surface through evaporation.  </a:t>
            </a:r>
          </a:p>
        </p:txBody>
      </p:sp>
      <p:sp>
        <p:nvSpPr>
          <p:cNvPr id="10245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Irrigation Problems</a:t>
            </a:r>
          </a:p>
        </p:txBody>
      </p:sp>
    </p:spTree>
    <p:extLst>
      <p:ext uri="{BB962C8B-B14F-4D97-AF65-F5344CB8AC3E}">
        <p14:creationId xmlns:p14="http://schemas.microsoft.com/office/powerpoint/2010/main" val="157379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-50954"/>
            <a:ext cx="6254905" cy="74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2895600"/>
          </a:xfrm>
        </p:spPr>
        <p:txBody>
          <a:bodyPr/>
          <a:lstStyle/>
          <a:p>
            <a:pPr eaLnBrk="1" hangingPunct="1">
              <a:buClr>
                <a:srgbClr val="CC6600"/>
              </a:buClr>
            </a:pPr>
            <a:r>
              <a:rPr lang="en-US" altLang="en-US" sz="2400" b="1" dirty="0" smtClean="0">
                <a:solidFill>
                  <a:schemeClr val="bg1"/>
                </a:solidFill>
              </a:rPr>
              <a:t>Organic fertilizers- </a:t>
            </a:r>
            <a:r>
              <a:rPr lang="en-US" altLang="en-US" sz="2400" dirty="0" smtClean="0">
                <a:solidFill>
                  <a:schemeClr val="bg1"/>
                </a:solidFill>
              </a:rPr>
              <a:t>organic matter from plants and animals.  Typically made from animal manure that has been allowed to decompose.</a:t>
            </a:r>
          </a:p>
          <a:p>
            <a:pPr eaLnBrk="1" hangingPunct="1">
              <a:buClr>
                <a:srgbClr val="CC6600"/>
              </a:buClr>
            </a:pPr>
            <a:r>
              <a:rPr lang="en-US" altLang="en-US" sz="2400" b="1" dirty="0" smtClean="0">
                <a:solidFill>
                  <a:schemeClr val="bg1"/>
                </a:solidFill>
              </a:rPr>
              <a:t>Inorganic fertilizers (synthetic)- </a:t>
            </a:r>
            <a:r>
              <a:rPr lang="en-US" altLang="en-US" sz="2400" dirty="0" smtClean="0">
                <a:solidFill>
                  <a:schemeClr val="bg1"/>
                </a:solidFill>
              </a:rPr>
              <a:t>fertilizers that are produced commercially.  This is usually done by combusting natural gas, which allows nitrogen from the atmosphere to be fixed and captured in fertilizer.</a:t>
            </a:r>
          </a:p>
          <a:p>
            <a:pPr eaLnBrk="1" hangingPunct="1">
              <a:buClr>
                <a:srgbClr val="CC6600"/>
              </a:buClr>
              <a:buFont typeface="Wingdings 2" pitchFamily="18" charset="2"/>
              <a:buNone/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sp>
        <p:nvSpPr>
          <p:cNvPr id="11271" name="Subtitle 2"/>
          <p:cNvSpPr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4000" b="1"/>
              <a:t>Fertilizers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54450"/>
            <a:ext cx="3886200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2132</TotalTime>
  <Words>1117</Words>
  <Application>Microsoft Office PowerPoint</Application>
  <PresentationFormat>On-screen Show (4:3)</PresentationFormat>
  <Paragraphs>166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MS PGothic</vt:lpstr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</dc:title>
  <dc:creator>cmayer</dc:creator>
  <cp:lastModifiedBy>Nikki Bisesi</cp:lastModifiedBy>
  <cp:revision>45</cp:revision>
  <dcterms:created xsi:type="dcterms:W3CDTF">2010-08-31T23:14:18Z</dcterms:created>
  <dcterms:modified xsi:type="dcterms:W3CDTF">2016-02-27T02:06:57Z</dcterms:modified>
</cp:coreProperties>
</file>