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handoutMasterIdLst>
    <p:handoutMasterId r:id="rId71"/>
  </p:handoutMasterIdLst>
  <p:sldIdLst>
    <p:sldId id="346" r:id="rId2"/>
    <p:sldId id="360" r:id="rId3"/>
    <p:sldId id="292" r:id="rId4"/>
    <p:sldId id="347"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3" r:id="rId23"/>
    <p:sldId id="312" r:id="rId24"/>
    <p:sldId id="315" r:id="rId25"/>
    <p:sldId id="320" r:id="rId26"/>
    <p:sldId id="321" r:id="rId27"/>
    <p:sldId id="324" r:id="rId28"/>
    <p:sldId id="322" r:id="rId29"/>
    <p:sldId id="326" r:id="rId30"/>
    <p:sldId id="359" r:id="rId31"/>
    <p:sldId id="330" r:id="rId32"/>
    <p:sldId id="331" r:id="rId33"/>
    <p:sldId id="333" r:id="rId34"/>
    <p:sldId id="334" r:id="rId35"/>
    <p:sldId id="354" r:id="rId36"/>
    <p:sldId id="351" r:id="rId37"/>
    <p:sldId id="317" r:id="rId38"/>
    <p:sldId id="318" r:id="rId39"/>
    <p:sldId id="335" r:id="rId40"/>
    <p:sldId id="337" r:id="rId41"/>
    <p:sldId id="339" r:id="rId42"/>
    <p:sldId id="340" r:id="rId43"/>
    <p:sldId id="357" r:id="rId44"/>
    <p:sldId id="356" r:id="rId45"/>
    <p:sldId id="341" r:id="rId46"/>
    <p:sldId id="342" r:id="rId47"/>
    <p:sldId id="344" r:id="rId48"/>
    <p:sldId id="256" r:id="rId49"/>
    <p:sldId id="266" r:id="rId50"/>
    <p:sldId id="267" r:id="rId51"/>
    <p:sldId id="287" r:id="rId52"/>
    <p:sldId id="285" r:id="rId53"/>
    <p:sldId id="269" r:id="rId54"/>
    <p:sldId id="270" r:id="rId55"/>
    <p:sldId id="276" r:id="rId56"/>
    <p:sldId id="272" r:id="rId57"/>
    <p:sldId id="257" r:id="rId58"/>
    <p:sldId id="258" r:id="rId59"/>
    <p:sldId id="259" r:id="rId60"/>
    <p:sldId id="260" r:id="rId61"/>
    <p:sldId id="262" r:id="rId62"/>
    <p:sldId id="265" r:id="rId63"/>
    <p:sldId id="263" r:id="rId64"/>
    <p:sldId id="286" r:id="rId65"/>
    <p:sldId id="358" r:id="rId66"/>
    <p:sldId id="283" r:id="rId67"/>
    <p:sldId id="290" r:id="rId68"/>
    <p:sldId id="275" r:id="rId6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D8324-019C-4C5D-8B15-EDB8B19ABA66}" v="20" dt="2021-09-21T00:08:18.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ki Bisesi" userId="213567c6-d9db-451c-b76e-a40cdd8bbd70" providerId="ADAL" clId="{D5478333-9142-4846-B38F-7282F461327F}"/>
    <pc:docChg chg="addSld modSld">
      <pc:chgData name="Nikki Bisesi" userId="213567c6-d9db-451c-b76e-a40cdd8bbd70" providerId="ADAL" clId="{D5478333-9142-4846-B38F-7282F461327F}" dt="2021-09-13T12:47:13.453" v="89" actId="403"/>
      <pc:docMkLst>
        <pc:docMk/>
      </pc:docMkLst>
      <pc:sldChg chg="modSp new mod">
        <pc:chgData name="Nikki Bisesi" userId="213567c6-d9db-451c-b76e-a40cdd8bbd70" providerId="ADAL" clId="{D5478333-9142-4846-B38F-7282F461327F}" dt="2021-09-13T12:47:13.453" v="89" actId="403"/>
        <pc:sldMkLst>
          <pc:docMk/>
          <pc:sldMk cId="3118977269" sldId="360"/>
        </pc:sldMkLst>
        <pc:spChg chg="mod">
          <ac:chgData name="Nikki Bisesi" userId="213567c6-d9db-451c-b76e-a40cdd8bbd70" providerId="ADAL" clId="{D5478333-9142-4846-B38F-7282F461327F}" dt="2021-09-13T12:46:45.565" v="29" actId="20577"/>
          <ac:spMkLst>
            <pc:docMk/>
            <pc:sldMk cId="3118977269" sldId="360"/>
            <ac:spMk id="2" creationId="{7B323800-9A17-43D4-831F-B9E7413C4D22}"/>
          </ac:spMkLst>
        </pc:spChg>
        <pc:spChg chg="mod">
          <ac:chgData name="Nikki Bisesi" userId="213567c6-d9db-451c-b76e-a40cdd8bbd70" providerId="ADAL" clId="{D5478333-9142-4846-B38F-7282F461327F}" dt="2021-09-13T12:47:13.453" v="89" actId="403"/>
          <ac:spMkLst>
            <pc:docMk/>
            <pc:sldMk cId="3118977269" sldId="360"/>
            <ac:spMk id="3" creationId="{10F17745-D3E6-4FBE-8414-D52F52F5F05B}"/>
          </ac:spMkLst>
        </pc:spChg>
      </pc:sldChg>
    </pc:docChg>
  </pc:docChgLst>
  <pc:docChgLst>
    <pc:chgData name="Nikki Bisesi" userId="213567c6-d9db-451c-b76e-a40cdd8bbd70" providerId="ADAL" clId="{46F94DF6-78BF-4878-937C-356B9A99BFEF}"/>
    <pc:docChg chg="modSld sldOrd">
      <pc:chgData name="Nikki Bisesi" userId="213567c6-d9db-451c-b76e-a40cdd8bbd70" providerId="ADAL" clId="{46F94DF6-78BF-4878-937C-356B9A99BFEF}" dt="2021-03-08T00:03:53.785" v="10"/>
      <pc:docMkLst>
        <pc:docMk/>
      </pc:docMkLst>
      <pc:sldChg chg="ord">
        <pc:chgData name="Nikki Bisesi" userId="213567c6-d9db-451c-b76e-a40cdd8bbd70" providerId="ADAL" clId="{46F94DF6-78BF-4878-937C-356B9A99BFEF}" dt="2021-03-08T00:03:53.785" v="10"/>
        <pc:sldMkLst>
          <pc:docMk/>
          <pc:sldMk cId="0" sldId="276"/>
        </pc:sldMkLst>
      </pc:sldChg>
      <pc:sldChg chg="modSp mod">
        <pc:chgData name="Nikki Bisesi" userId="213567c6-d9db-451c-b76e-a40cdd8bbd70" providerId="ADAL" clId="{46F94DF6-78BF-4878-937C-356B9A99BFEF}" dt="2021-03-07T23:51:58.987" v="4" actId="5793"/>
        <pc:sldMkLst>
          <pc:docMk/>
          <pc:sldMk cId="0" sldId="283"/>
        </pc:sldMkLst>
        <pc:spChg chg="mod">
          <ac:chgData name="Nikki Bisesi" userId="213567c6-d9db-451c-b76e-a40cdd8bbd70" providerId="ADAL" clId="{46F94DF6-78BF-4878-937C-356B9A99BFEF}" dt="2021-03-07T23:51:58.987" v="4" actId="5793"/>
          <ac:spMkLst>
            <pc:docMk/>
            <pc:sldMk cId="0" sldId="283"/>
            <ac:spMk id="128003" creationId="{00000000-0000-0000-0000-000000000000}"/>
          </ac:spMkLst>
        </pc:spChg>
      </pc:sldChg>
      <pc:sldChg chg="ord">
        <pc:chgData name="Nikki Bisesi" userId="213567c6-d9db-451c-b76e-a40cdd8bbd70" providerId="ADAL" clId="{46F94DF6-78BF-4878-937C-356B9A99BFEF}" dt="2021-03-07T23:52:42.664" v="8"/>
        <pc:sldMkLst>
          <pc:docMk/>
          <pc:sldMk cId="0" sldId="287"/>
        </pc:sldMkLst>
      </pc:sldChg>
      <pc:sldChg chg="modSp mod">
        <pc:chgData name="Nikki Bisesi" userId="213567c6-d9db-451c-b76e-a40cdd8bbd70" providerId="ADAL" clId="{46F94DF6-78BF-4878-937C-356B9A99BFEF}" dt="2021-03-07T23:51:48.573" v="0" actId="14100"/>
        <pc:sldMkLst>
          <pc:docMk/>
          <pc:sldMk cId="0" sldId="290"/>
        </pc:sldMkLst>
        <pc:spChg chg="mod">
          <ac:chgData name="Nikki Bisesi" userId="213567c6-d9db-451c-b76e-a40cdd8bbd70" providerId="ADAL" clId="{46F94DF6-78BF-4878-937C-356B9A99BFEF}" dt="2021-03-07T23:51:48.573" v="0" actId="14100"/>
          <ac:spMkLst>
            <pc:docMk/>
            <pc:sldMk cId="0" sldId="290"/>
            <ac:spMk id="129027" creationId="{00000000-0000-0000-0000-000000000000}"/>
          </ac:spMkLst>
        </pc:spChg>
      </pc:sldChg>
      <pc:sldChg chg="modSp mod">
        <pc:chgData name="Nikki Bisesi" userId="213567c6-d9db-451c-b76e-a40cdd8bbd70" providerId="ADAL" clId="{46F94DF6-78BF-4878-937C-356B9A99BFEF}" dt="2021-03-07T23:52:13.105" v="6" actId="5793"/>
        <pc:sldMkLst>
          <pc:docMk/>
          <pc:sldMk cId="3596535919" sldId="358"/>
        </pc:sldMkLst>
        <pc:spChg chg="mod">
          <ac:chgData name="Nikki Bisesi" userId="213567c6-d9db-451c-b76e-a40cdd8bbd70" providerId="ADAL" clId="{46F94DF6-78BF-4878-937C-356B9A99BFEF}" dt="2021-03-07T23:52:13.105" v="6" actId="5793"/>
          <ac:spMkLst>
            <pc:docMk/>
            <pc:sldMk cId="3596535919" sldId="358"/>
            <ac:spMk id="118787" creationId="{00000000-0000-0000-0000-000000000000}"/>
          </ac:spMkLst>
        </pc:spChg>
      </pc:sldChg>
    </pc:docChg>
  </pc:docChgLst>
  <pc:docChgLst>
    <pc:chgData name="Nikki Bisesi" userId="213567c6-d9db-451c-b76e-a40cdd8bbd70" providerId="ADAL" clId="{0A5D8324-019C-4C5D-8B15-EDB8B19ABA66}"/>
    <pc:docChg chg="custSel addSld delSld modSld sldOrd">
      <pc:chgData name="Nikki Bisesi" userId="213567c6-d9db-451c-b76e-a40cdd8bbd70" providerId="ADAL" clId="{0A5D8324-019C-4C5D-8B15-EDB8B19ABA66}" dt="2021-09-21T00:08:18.551" v="20" actId="47"/>
      <pc:docMkLst>
        <pc:docMk/>
      </pc:docMkLst>
      <pc:sldChg chg="addSp delSp del mod">
        <pc:chgData name="Nikki Bisesi" userId="213567c6-d9db-451c-b76e-a40cdd8bbd70" providerId="ADAL" clId="{0A5D8324-019C-4C5D-8B15-EDB8B19ABA66}" dt="2021-09-20T23:46:48.036" v="19" actId="47"/>
        <pc:sldMkLst>
          <pc:docMk/>
          <pc:sldMk cId="0" sldId="299"/>
        </pc:sldMkLst>
        <pc:graphicFrameChg chg="del">
          <ac:chgData name="Nikki Bisesi" userId="213567c6-d9db-451c-b76e-a40cdd8bbd70" providerId="ADAL" clId="{0A5D8324-019C-4C5D-8B15-EDB8B19ABA66}" dt="2021-09-20T23:43:32.103" v="3" actId="26606"/>
          <ac:graphicFrameMkLst>
            <pc:docMk/>
            <pc:sldMk cId="0" sldId="299"/>
            <ac:graphicFrameMk id="30728" creationId="{9AA5D98A-788D-4011-AD86-83C6D2EBF1BB}"/>
          </ac:graphicFrameMkLst>
        </pc:graphicFrameChg>
        <pc:graphicFrameChg chg="add">
          <ac:chgData name="Nikki Bisesi" userId="213567c6-d9db-451c-b76e-a40cdd8bbd70" providerId="ADAL" clId="{0A5D8324-019C-4C5D-8B15-EDB8B19ABA66}" dt="2021-09-20T23:43:32.103" v="3" actId="26606"/>
          <ac:graphicFrameMkLst>
            <pc:docMk/>
            <pc:sldMk cId="0" sldId="299"/>
            <ac:graphicFrameMk id="30730" creationId="{90536FE1-7CD7-4892-ACC1-C84C28222A27}"/>
          </ac:graphicFrameMkLst>
        </pc:graphicFrameChg>
      </pc:sldChg>
      <pc:sldChg chg="ord">
        <pc:chgData name="Nikki Bisesi" userId="213567c6-d9db-451c-b76e-a40cdd8bbd70" providerId="ADAL" clId="{0A5D8324-019C-4C5D-8B15-EDB8B19ABA66}" dt="2021-09-12T23:34:10.087" v="1"/>
        <pc:sldMkLst>
          <pc:docMk/>
          <pc:sldMk cId="0" sldId="300"/>
        </pc:sldMkLst>
      </pc:sldChg>
      <pc:sldChg chg="modSp mod">
        <pc:chgData name="Nikki Bisesi" userId="213567c6-d9db-451c-b76e-a40cdd8bbd70" providerId="ADAL" clId="{0A5D8324-019C-4C5D-8B15-EDB8B19ABA66}" dt="2021-09-13T14:41:22.840" v="2" actId="20577"/>
        <pc:sldMkLst>
          <pc:docMk/>
          <pc:sldMk cId="3118977269" sldId="360"/>
        </pc:sldMkLst>
        <pc:spChg chg="mod">
          <ac:chgData name="Nikki Bisesi" userId="213567c6-d9db-451c-b76e-a40cdd8bbd70" providerId="ADAL" clId="{0A5D8324-019C-4C5D-8B15-EDB8B19ABA66}" dt="2021-09-13T14:41:22.840" v="2" actId="20577"/>
          <ac:spMkLst>
            <pc:docMk/>
            <pc:sldMk cId="3118977269" sldId="360"/>
            <ac:spMk id="3" creationId="{10F17745-D3E6-4FBE-8414-D52F52F5F05B}"/>
          </ac:spMkLst>
        </pc:spChg>
      </pc:sldChg>
      <pc:sldChg chg="addSp delSp modSp add del mod">
        <pc:chgData name="Nikki Bisesi" userId="213567c6-d9db-451c-b76e-a40cdd8bbd70" providerId="ADAL" clId="{0A5D8324-019C-4C5D-8B15-EDB8B19ABA66}" dt="2021-09-21T00:08:18.551" v="20" actId="47"/>
        <pc:sldMkLst>
          <pc:docMk/>
          <pc:sldMk cId="3491227054" sldId="361"/>
        </pc:sldMkLst>
        <pc:spChg chg="add mod">
          <ac:chgData name="Nikki Bisesi" userId="213567c6-d9db-451c-b76e-a40cdd8bbd70" providerId="ADAL" clId="{0A5D8324-019C-4C5D-8B15-EDB8B19ABA66}" dt="2021-09-20T23:46:40.074" v="18" actId="403"/>
          <ac:spMkLst>
            <pc:docMk/>
            <pc:sldMk cId="3491227054" sldId="361"/>
            <ac:spMk id="2" creationId="{CC72E718-FB65-43E6-B694-888160713207}"/>
          </ac:spMkLst>
        </pc:spChg>
        <pc:spChg chg="add mod">
          <ac:chgData name="Nikki Bisesi" userId="213567c6-d9db-451c-b76e-a40cdd8bbd70" providerId="ADAL" clId="{0A5D8324-019C-4C5D-8B15-EDB8B19ABA66}" dt="2021-09-20T23:46:36.056" v="16" actId="403"/>
          <ac:spMkLst>
            <pc:docMk/>
            <pc:sldMk cId="3491227054" sldId="361"/>
            <ac:spMk id="3" creationId="{625DBF40-BBC8-4FBA-B254-78E36A13FAE9}"/>
          </ac:spMkLst>
        </pc:spChg>
        <pc:graphicFrameChg chg="add del mod">
          <ac:chgData name="Nikki Bisesi" userId="213567c6-d9db-451c-b76e-a40cdd8bbd70" providerId="ADAL" clId="{0A5D8324-019C-4C5D-8B15-EDB8B19ABA66}" dt="2021-09-20T23:44:21.460" v="8"/>
          <ac:graphicFrameMkLst>
            <pc:docMk/>
            <pc:sldMk cId="3491227054" sldId="361"/>
            <ac:graphicFrameMk id="5" creationId="{8579C702-6D1C-42BC-9802-E8EC910078F0}"/>
          </ac:graphicFrameMkLst>
        </pc:graphicFrameChg>
        <pc:graphicFrameChg chg="del mod">
          <ac:chgData name="Nikki Bisesi" userId="213567c6-d9db-451c-b76e-a40cdd8bbd70" providerId="ADAL" clId="{0A5D8324-019C-4C5D-8B15-EDB8B19ABA66}" dt="2021-09-20T23:44:15.700" v="6" actId="21"/>
          <ac:graphicFrameMkLst>
            <pc:docMk/>
            <pc:sldMk cId="3491227054" sldId="361"/>
            <ac:graphicFrameMk id="30730" creationId="{90536FE1-7CD7-4892-ACC1-C84C28222A27}"/>
          </ac:graphicFrameMkLst>
        </pc:graphicFrame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 charset="0"/>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8F6AF1C-5B53-418B-B60F-AC032B143E85}" type="datetime1">
              <a:rPr lang="en-US"/>
              <a:pPr/>
              <a:t>9/20/2021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 charset="0"/>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0B7F6B0-5AAB-450E-BDC2-F9CD7C292342}" type="slidenum">
              <a:rPr lang="en-US"/>
              <a:pPr/>
              <a:t>‹#›</a:t>
            </a:fld>
            <a:endParaRPr lang="en-US"/>
          </a:p>
        </p:txBody>
      </p:sp>
    </p:spTree>
    <p:extLst>
      <p:ext uri="{BB962C8B-B14F-4D97-AF65-F5344CB8AC3E}">
        <p14:creationId xmlns:p14="http://schemas.microsoft.com/office/powerpoint/2010/main" val="35877462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ea typeface="+mn-ea"/>
              </a:defRPr>
            </a:lvl1pPr>
          </a:lstStyle>
          <a:p>
            <a:pPr>
              <a:defRPr/>
            </a:pPr>
            <a:endParaRPr lang="en-US"/>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charset="0"/>
              </a:defRPr>
            </a:lvl1pPr>
          </a:lstStyle>
          <a:p>
            <a:fld id="{95CFD879-4670-4E84-A83E-1AA2B33C61B0}" type="datetime1">
              <a:rPr lang="en-US"/>
              <a:pPr/>
              <a:t>9/20/2021</a:t>
            </a:fld>
            <a:endParaRPr lang="en-US"/>
          </a:p>
        </p:txBody>
      </p:sp>
      <p:sp>
        <p:nvSpPr>
          <p:cNvPr id="18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ea typeface="+mn-ea"/>
              </a:defRPr>
            </a:lvl1pPr>
          </a:lstStyle>
          <a:p>
            <a:pPr>
              <a:defRPr/>
            </a:pPr>
            <a:endParaRPr lang="en-US"/>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charset="0"/>
              </a:defRPr>
            </a:lvl1pPr>
          </a:lstStyle>
          <a:p>
            <a:fld id="{7FB7BD9F-DF92-4C0A-994E-7D41727A3B21}" type="slidenum">
              <a:rPr lang="en-US"/>
              <a:pPr/>
              <a:t>‹#›</a:t>
            </a:fld>
            <a:endParaRPr lang="en-US"/>
          </a:p>
        </p:txBody>
      </p:sp>
    </p:spTree>
    <p:extLst>
      <p:ext uri="{BB962C8B-B14F-4D97-AF65-F5344CB8AC3E}">
        <p14:creationId xmlns:p14="http://schemas.microsoft.com/office/powerpoint/2010/main" val="95113456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EAAE7A7-D617-4352-AC93-0E956FD569FE}" type="slidenum">
              <a:rPr lang="en-US"/>
              <a:pPr/>
              <a:t>5</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443831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6250F47-4F44-4344-9C4D-54F659A0CF4B}" type="slidenum">
              <a:rPr lang="en-US"/>
              <a:pPr/>
              <a:t>25</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87189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851D0CA-F758-464F-BDAE-426567080AB6}" type="slidenum">
              <a:rPr lang="en-US"/>
              <a:pPr/>
              <a:t>26</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45780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A4F97F8-BA80-42E3-8828-183FC3381DCF}" type="slidenum">
              <a:rPr lang="en-US"/>
              <a:pPr/>
              <a:t>27</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05928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45AD6F6-D29D-4687-B341-7CAB412DBCC9}" type="slidenum">
              <a:rPr lang="en-US"/>
              <a:pPr/>
              <a:t>28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59406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65F099B-D8B7-45BA-A78E-2C2AD8BBD6A6}" type="slidenum">
              <a:rPr lang="en-US" sz="1200">
                <a:latin typeface="Corbel" charset="0"/>
              </a:rPr>
              <a:pPr eaLnBrk="1" hangingPunct="1"/>
              <a:t>30</a:t>
            </a:fld>
            <a:endParaRPr lang="en-US" sz="1200">
              <a:latin typeface="Corbe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580917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A2208CD-F2F0-4131-95EB-EFA3DF967E1B}" type="slidenum">
              <a:rPr lang="en-US"/>
              <a:pPr/>
              <a:t>31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710984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3D82AC8-0E31-4D0A-B4A1-D76695A33DA2}" type="slidenum">
              <a:rPr lang="en-US"/>
              <a:pPr/>
              <a:t>32</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715111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9005CED-F534-4BC9-B9A4-B02354FD1FAE}" type="slidenum">
              <a:rPr lang="en-US"/>
              <a:pPr/>
              <a:t>35</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latin typeface="Calibri" charset="0"/>
            </a:endParaRPr>
          </a:p>
        </p:txBody>
      </p:sp>
    </p:spTree>
    <p:extLst>
      <p:ext uri="{BB962C8B-B14F-4D97-AF65-F5344CB8AC3E}">
        <p14:creationId xmlns:p14="http://schemas.microsoft.com/office/powerpoint/2010/main" val="2516641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0C9B41A-B405-45D6-A6D8-FE1F4C35780D}" type="slidenum">
              <a:rPr lang="en-US"/>
              <a:pPr/>
              <a:t>38</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334307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C3D6D58-E8D7-44BC-8735-425C21683576}" type="slidenum">
              <a:rPr lang="en-US"/>
              <a:pPr/>
              <a:t>39</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442845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23DBEE77-2663-4F6C-89BD-938B80B93DFE}" type="slidenum">
              <a:rPr lang="en-US"/>
              <a:pPr/>
              <a:t>7</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77030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5F240992-E1EA-4F93-884C-93C886DB4D48}" type="slidenum">
              <a:rPr lang="en-US"/>
              <a:pPr/>
              <a:t>46</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522920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777625D-9604-4B23-8247-43EE7FE1228A}" type="slidenum">
              <a:rPr lang="en-US"/>
              <a:pPr/>
              <a:t>47</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34430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Calibri" charset="0"/>
            </a:endParaRPr>
          </a:p>
        </p:txBody>
      </p:sp>
    </p:spTree>
    <p:extLst>
      <p:ext uri="{BB962C8B-B14F-4D97-AF65-F5344CB8AC3E}">
        <p14:creationId xmlns:p14="http://schemas.microsoft.com/office/powerpoint/2010/main" val="2616676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Calibri" charset="0"/>
            </a:endParaRPr>
          </a:p>
        </p:txBody>
      </p:sp>
    </p:spTree>
    <p:extLst>
      <p:ext uri="{BB962C8B-B14F-4D97-AF65-F5344CB8AC3E}">
        <p14:creationId xmlns:p14="http://schemas.microsoft.com/office/powerpoint/2010/main" val="293522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3ABE166-7A44-4CFE-A519-08DFB5DAFE16}" type="slidenum">
              <a:rPr lang="en-US"/>
              <a:pPr/>
              <a:t>11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48378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3D67B5BD-DBC8-4A45-855B-B179A5C6E28F}" type="slidenum">
              <a:rPr lang="en-US"/>
              <a:pPr/>
              <a:t>12</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16628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24DAF12-D804-437F-A237-7CEAFF624947}" type="slidenum">
              <a:rPr lang="en-US"/>
              <a:pPr/>
              <a:t>14</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62748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B56F9F0B-92F3-46AC-AD2C-15EC3B28F5E0}" type="slidenum">
              <a:rPr lang="en-US"/>
              <a:pPr/>
              <a:t>18</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14320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83035CA-48C0-4C9B-A60D-AD37DBAD236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07286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13201E4-41E3-41B1-BDE8-C6918F8B14B4}" type="slidenum">
              <a:rPr lang="en-US"/>
              <a:pPr/>
              <a:t>22</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709086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44ECFD76-D368-446B-B857-E7D144A7B577}" type="slidenum">
              <a:rPr lang="en-US"/>
              <a:pPr/>
              <a:t>24</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097252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1"/>
            <a:ext cx="12192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invGray">
          <a:xfrm>
            <a:off x="0" y="5127625"/>
            <a:ext cx="12192000" cy="46038"/>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ctrTitle"/>
          </p:nvPr>
        </p:nvSpPr>
        <p:spPr>
          <a:xfrm>
            <a:off x="914400" y="3355848"/>
            <a:ext cx="10769600" cy="1673352"/>
          </a:xfrm>
        </p:spPr>
        <p:txBody>
          <a:bodyPr tIns="0" bIns="0" anchor="t"/>
          <a:lstStyle>
            <a:lvl1pPr algn="l">
              <a:defRPr sz="4700" b="1"/>
            </a:lvl1pPr>
          </a:lstStyle>
          <a:p>
            <a:r>
              <a:rPr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solidFill>
                  <a:srgbClr val="FFFFFF"/>
                </a:solidFill>
              </a:defRPr>
            </a:lvl1pPr>
          </a:lstStyle>
          <a:p>
            <a:fld id="{0B5D52E4-7341-4E4F-AF37-47B2AC699690}" type="datetime1">
              <a:rPr lang="en-US"/>
              <a:pPr/>
              <a:t>9/20/2021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fld id="{D27FAE38-3344-4D46-A7C2-7017822D06AF}"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483A6B3-2849-48DB-B1B5-F2075BDC32FD}" type="datetime1">
              <a:rPr lang="en-US"/>
              <a:pPr/>
              <a:t>9/20/2021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8C2FF0-13FD-48C0-B793-965F8DD5871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8798985" y="0"/>
            <a:ext cx="61383" cy="6858000"/>
          </a:xfrm>
          <a:prstGeom prst="rect">
            <a:avLst/>
          </a:prstGeom>
          <a:solidFill>
            <a:srgbClr val="FFFFFF"/>
          </a:solidFill>
          <a:ln w="48000" cmpd="thickThin">
            <a:noFill/>
            <a:miter lim="800000"/>
            <a:headEnd/>
            <a:tailEnd/>
          </a:ln>
          <a:effectLst>
            <a:outerShdw blurRad="63500" dist="10160" dir="10800000" algn="tl" rotWithShape="0">
              <a:srgbClr val="000000">
                <a:alpha val="59999"/>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5" name="Rectangle 4"/>
          <p:cNvSpPr/>
          <p:nvPr/>
        </p:nvSpPr>
        <p:spPr bwMode="ltGray">
          <a:xfrm>
            <a:off x="8864600" y="0"/>
            <a:ext cx="33528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Vertical Title 1"/>
          <p:cNvSpPr>
            <a:spLocks noGrp="1"/>
          </p:cNvSpPr>
          <p:nvPr>
            <p:ph type="title" orient="vert"/>
          </p:nvPr>
        </p:nvSpPr>
        <p:spPr>
          <a:xfrm>
            <a:off x="9042400" y="274641"/>
            <a:ext cx="2540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fld id="{9323AFAD-10AF-45E4-AA27-F8CCFCDBD789}" type="datetime1">
              <a:rPr lang="en-US"/>
              <a:pPr/>
              <a:t>9/20/2021</a:t>
            </a:fld>
            <a:endParaRPr lang="en-US"/>
          </a:p>
        </p:txBody>
      </p:sp>
      <p:sp>
        <p:nvSpPr>
          <p:cNvPr id="7" name="Footer Placeholder 4"/>
          <p:cNvSpPr>
            <a:spLocks noGrp="1"/>
          </p:cNvSpPr>
          <p:nvPr>
            <p:ph type="ftr" sz="quarter" idx="11"/>
          </p:nvPr>
        </p:nvSpPr>
        <p:spPr>
          <a:xfrm>
            <a:off x="3520018" y="6376989"/>
            <a:ext cx="5115983"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1F55B3CD-4282-4B52-ACBD-57B8261C134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250950"/>
          </a:xfrm>
        </p:spPr>
        <p:txBody>
          <a:bodyPr/>
          <a:lstStyle/>
          <a:p>
            <a:r>
              <a:rPr lang="en-US"/>
              <a:t>Click to edit Master title style</a:t>
            </a:r>
          </a:p>
        </p:txBody>
      </p:sp>
      <p:sp>
        <p:nvSpPr>
          <p:cNvPr id="3" name="Text Placeholder 2"/>
          <p:cNvSpPr>
            <a:spLocks noGrp="1"/>
          </p:cNvSpPr>
          <p:nvPr>
            <p:ph type="body" sz="half" idx="1"/>
          </p:nvPr>
        </p:nvSpPr>
        <p:spPr>
          <a:xfrm>
            <a:off x="609600" y="1774825"/>
            <a:ext cx="5384800" cy="462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774825"/>
            <a:ext cx="5384800" cy="4625975"/>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fld id="{FBADD257-A9F4-434A-A675-E523E7BFE604}" type="datetime1">
              <a:rPr lang="en-US"/>
              <a:pPr/>
              <a:t>9/20/2021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FAE36E2-5BC4-45BE-BD92-E67130C65D8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250950"/>
          </a:xfrm>
        </p:spPr>
        <p:txBody>
          <a:bodyPr/>
          <a:lstStyle/>
          <a:p>
            <a:r>
              <a:rPr lang="en-US"/>
              <a:t>Click to edit Master title style</a:t>
            </a:r>
          </a:p>
        </p:txBody>
      </p:sp>
      <p:sp>
        <p:nvSpPr>
          <p:cNvPr id="3" name="Text Placeholder 2"/>
          <p:cNvSpPr>
            <a:spLocks noGrp="1"/>
          </p:cNvSpPr>
          <p:nvPr>
            <p:ph type="body" sz="half" idx="1"/>
          </p:nvPr>
        </p:nvSpPr>
        <p:spPr>
          <a:xfrm>
            <a:off x="609600" y="1774825"/>
            <a:ext cx="5384800" cy="462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4825"/>
            <a:ext cx="5384800" cy="462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ED26287-B9E2-443C-B1FB-574C773B1FDE}" type="datetime1">
              <a:rPr lang="en-US"/>
              <a:pPr/>
              <a:t>9/20/2021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39FB7DF-692E-4967-93F8-C4E46A553259}"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250950"/>
          </a:xfrm>
        </p:spPr>
        <p:txBody>
          <a:bodyPr/>
          <a:lstStyle/>
          <a:p>
            <a:r>
              <a:rPr lang="en-US"/>
              <a:t>Click to edit Master title style</a:t>
            </a:r>
          </a:p>
        </p:txBody>
      </p:sp>
      <p:sp>
        <p:nvSpPr>
          <p:cNvPr id="3" name="Text Placeholder 2"/>
          <p:cNvSpPr>
            <a:spLocks noGrp="1"/>
          </p:cNvSpPr>
          <p:nvPr>
            <p:ph type="body" sz="half" idx="1"/>
          </p:nvPr>
        </p:nvSpPr>
        <p:spPr>
          <a:xfrm>
            <a:off x="609600" y="1774825"/>
            <a:ext cx="5384800" cy="462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774825"/>
            <a:ext cx="5384800" cy="4625975"/>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fld id="{8FA271A3-BD1C-4C22-9682-8FE43CBEE2D6}" type="datetime1">
              <a:rPr lang="en-US"/>
              <a:pPr/>
              <a:t>9/20/2021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ADE4612-FA06-4902-9456-E8349D6467D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
            <a:ext cx="10566400" cy="1143000"/>
          </a:xfrm>
        </p:spPr>
        <p:txBody>
          <a:bodyPr/>
          <a:lstStyle/>
          <a:p>
            <a:r>
              <a:rPr lang="en-US"/>
              <a:t>Click to edit Master title style</a:t>
            </a:r>
          </a:p>
        </p:txBody>
      </p:sp>
      <p:sp>
        <p:nvSpPr>
          <p:cNvPr id="3" name="ClipArt Placeholder 2"/>
          <p:cNvSpPr>
            <a:spLocks noGrp="1"/>
          </p:cNvSpPr>
          <p:nvPr>
            <p:ph type="clipArt" sz="half" idx="1"/>
          </p:nvPr>
        </p:nvSpPr>
        <p:spPr>
          <a:xfrm>
            <a:off x="1117601" y="2362201"/>
            <a:ext cx="5027084" cy="3724275"/>
          </a:xfrm>
        </p:spPr>
        <p:txBody>
          <a:bodyPr/>
          <a:lstStyle/>
          <a:p>
            <a:pPr lvl="0"/>
            <a:endParaRPr lang="en-US" noProof="0"/>
          </a:p>
        </p:txBody>
      </p:sp>
      <p:sp>
        <p:nvSpPr>
          <p:cNvPr id="4" name="Text Placeholder 3"/>
          <p:cNvSpPr>
            <a:spLocks noGrp="1"/>
          </p:cNvSpPr>
          <p:nvPr>
            <p:ph type="body"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
        <p:nvSpPr>
          <p:cNvPr id="6" name="Rectangle 12"/>
          <p:cNvSpPr>
            <a:spLocks noGrp="1" noChangeArrowheads="1"/>
          </p:cNvSpPr>
          <p:nvPr>
            <p:ph type="sldNum" sz="quarter" idx="11"/>
          </p:nvPr>
        </p:nvSpPr>
        <p:spPr/>
        <p:txBody>
          <a:bodyPr/>
          <a:lstStyle>
            <a:lvl1pPr>
              <a:defRPr/>
            </a:lvl1pPr>
          </a:lstStyle>
          <a:p>
            <a:fld id="{4E40BB74-D574-4567-80B0-7A4714BD818B}"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03FBDFF-30C3-4266-A1D1-3A6522B5D07A}" type="datetime1">
              <a:rPr lang="en-US"/>
              <a:pPr/>
              <a:t>9/20/2021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C6237A-3B16-44C4-B084-E8C2ECD93A1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1"/>
            <a:ext cx="12192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invGray">
          <a:xfrm>
            <a:off x="0" y="2601914"/>
            <a:ext cx="12192000" cy="46037"/>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999744" y="118872"/>
            <a:ext cx="10684256" cy="1636776"/>
          </a:xfrm>
        </p:spPr>
        <p:txBody>
          <a:bodyPr tIns="0" rIns="91440" bIns="0" anchor="b"/>
          <a:lstStyle>
            <a:lvl1pPr algn="l">
              <a:defRPr sz="4700" b="1" cap="none" baseline="0"/>
            </a:lvl1pPr>
          </a:lstStyle>
          <a:p>
            <a:r>
              <a:rPr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solidFill>
                  <a:srgbClr val="FFFFFF"/>
                </a:solidFill>
              </a:defRPr>
            </a:lvl1pPr>
          </a:lstStyle>
          <a:p>
            <a:fld id="{B29EAF91-13F4-4654-9F66-5A4760BB2CE5}" type="datetime1">
              <a:rPr lang="en-US"/>
              <a:pPr/>
              <a:t>9/20/2021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fld id="{79FAE46F-7AF0-447A-9801-6081BF78C757}"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168C5DA-A8D9-4EDD-AE1E-02DBBB4259D4}" type="datetime1">
              <a:rPr lang="en-US"/>
              <a:pPr/>
              <a:t>9/20/2021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A68557F-F879-4E0D-B078-5DEA66AABDE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7C1F27FD-48E3-4FDB-B3A5-12A333AE3D20}" type="datetime1">
              <a:rPr lang="en-US"/>
              <a:pPr/>
              <a:t>9/20/2021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B2607BD-389B-48D4-A9A7-383923F3AA9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948844F-D38F-480A-90DC-666A34CF294F}" type="datetime1">
              <a:rPr lang="en-US"/>
              <a:pPr/>
              <a:t>9/20/2021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7BC5304-CF54-47BA-BC5F-0640D6DBAA0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EA796A8-262B-45A6-81E2-6777921348B6}" type="datetime1">
              <a:rPr lang="en-US"/>
              <a:pPr/>
              <a:t>9/20/2021</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EA217B8B-8165-4BEA-AC79-628E3568637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a:off x="223784" y="152400"/>
            <a:ext cx="3364992" cy="978408"/>
          </a:xfrm>
        </p:spPr>
        <p:txBody>
          <a:bodyPr lIns="73152" bIns="0" anchor="b">
            <a:sp3d prstMaterial="matte"/>
          </a:bodyPr>
          <a:lstStyle>
            <a:lvl1pPr algn="l">
              <a:defRPr sz="2000" b="0"/>
            </a:lvl1pPr>
          </a:lstStyle>
          <a:p>
            <a:r>
              <a:rPr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fld id="{F7CACD50-56A7-4753-9D43-CD969523477A}" type="datetime1">
              <a:rPr lang="en-US"/>
              <a:pPr/>
              <a:t>9/20/2021</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fld id="{95D88F76-BC6C-4FEE-AB71-79FD6DE1A80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bwMode="invGray">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lstStyle>
          <a:p>
            <a:r>
              <a:rPr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220133" y="1169988"/>
            <a:ext cx="3363384" cy="201612"/>
          </a:xfrm>
        </p:spPr>
        <p:txBody>
          <a:bodyPr/>
          <a:lstStyle>
            <a:lvl1pPr>
              <a:defRPr/>
            </a:lvl1pPr>
          </a:lstStyle>
          <a:p>
            <a:fld id="{2046A5CD-0228-412D-A417-90B67990ACB4}" type="datetime1">
              <a:rPr lang="en-US"/>
              <a:pPr/>
              <a:t>9/20/2021</a:t>
            </a:fld>
            <a:endParaRPr lang="en-US"/>
          </a:p>
        </p:txBody>
      </p:sp>
      <p:sp>
        <p:nvSpPr>
          <p:cNvPr id="8" name="Footer Placeholder 5"/>
          <p:cNvSpPr>
            <a:spLocks noGrp="1"/>
          </p:cNvSpPr>
          <p:nvPr>
            <p:ph type="ftr" sz="quarter" idx="11"/>
          </p:nvPr>
        </p:nvSpPr>
        <p:spPr>
          <a:xfrm>
            <a:off x="4047067" y="1169988"/>
            <a:ext cx="6925733"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11118851" y="1169988"/>
            <a:ext cx="977900" cy="201612"/>
          </a:xfrm>
        </p:spPr>
        <p:txBody>
          <a:bodyPr/>
          <a:lstStyle>
            <a:lvl1pPr>
              <a:defRPr/>
            </a:lvl1pPr>
          </a:lstStyle>
          <a:p>
            <a:fld id="{FDAFE3AC-4961-494C-9D9E-E9DDFA8587B9}"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12192000" cy="44450"/>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7" name="Rectangle 6"/>
          <p:cNvSpPr/>
          <p:nvPr/>
        </p:nvSpPr>
        <p:spPr bwMode="ltGray">
          <a:xfrm>
            <a:off x="0" y="1"/>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Placeholder 1"/>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p:cNvSpPr>
            <a:spLocks noGrp="1"/>
          </p:cNvSpPr>
          <p:nvPr>
            <p:ph type="body" idx="1"/>
          </p:nvPr>
        </p:nvSpPr>
        <p:spPr bwMode="auto">
          <a:xfrm>
            <a:off x="609600" y="1774825"/>
            <a:ext cx="109728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477000"/>
            <a:ext cx="2844800" cy="274638"/>
          </a:xfrm>
          <a:prstGeom prst="rect">
            <a:avLst/>
          </a:prstGeom>
        </p:spPr>
        <p:txBody>
          <a:bodyPr vert="horz" wrap="square" lIns="109728" tIns="45720" rIns="45720" bIns="0" numCol="1" anchor="b" anchorCtr="0" compatLnSpc="1">
            <a:prstTxWarp prst="textNoShape">
              <a:avLst/>
            </a:prstTxWarp>
          </a:bodyPr>
          <a:lstStyle>
            <a:lvl1pPr>
              <a:defRPr sz="1200">
                <a:solidFill>
                  <a:srgbClr val="3F3F3F"/>
                </a:solidFill>
                <a:latin typeface="Corbel" charset="0"/>
              </a:defRPr>
            </a:lvl1pPr>
          </a:lstStyle>
          <a:p>
            <a:fld id="{DA3B79F5-A91B-4F98-AAD5-480AA4B7A24A}" type="datetime1">
              <a:rPr lang="en-US"/>
              <a:pPr/>
              <a:t>9/20/2021</a:t>
            </a:fld>
            <a:endParaRPr lang="en-US"/>
          </a:p>
        </p:txBody>
      </p:sp>
      <p:sp>
        <p:nvSpPr>
          <p:cNvPr id="5" name="Footer Placeholder 4"/>
          <p:cNvSpPr>
            <a:spLocks noGrp="1"/>
          </p:cNvSpPr>
          <p:nvPr>
            <p:ph type="ftr" sz="quarter" idx="3"/>
          </p:nvPr>
        </p:nvSpPr>
        <p:spPr>
          <a:xfrm>
            <a:off x="3520018" y="6477000"/>
            <a:ext cx="7344833"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938934" y="6477000"/>
            <a:ext cx="977900" cy="274638"/>
          </a:xfrm>
          <a:prstGeom prst="rect">
            <a:avLst/>
          </a:prstGeom>
        </p:spPr>
        <p:txBody>
          <a:bodyPr vert="horz" wrap="square" lIns="91440" tIns="45720" rIns="91440" bIns="0" numCol="1" anchor="b" anchorCtr="0" compatLnSpc="1">
            <a:prstTxWarp prst="textNoShape">
              <a:avLst/>
            </a:prstTxWarp>
          </a:bodyPr>
          <a:lstStyle>
            <a:lvl1pPr algn="r">
              <a:defRPr sz="1200">
                <a:solidFill>
                  <a:srgbClr val="3F3F3F"/>
                </a:solidFill>
                <a:latin typeface="Corbel" charset="0"/>
              </a:defRPr>
            </a:lvl1pPr>
          </a:lstStyle>
          <a:p>
            <a:fld id="{A35B0B6E-AE80-4C7F-8DA7-E3AB4159C3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0" r:id="rId2"/>
    <p:sldLayoutId id="2147483749" r:id="rId3"/>
    <p:sldLayoutId id="2147483741" r:id="rId4"/>
    <p:sldLayoutId id="2147483742" r:id="rId5"/>
    <p:sldLayoutId id="2147483743" r:id="rId6"/>
    <p:sldLayoutId id="2147483750" r:id="rId7"/>
    <p:sldLayoutId id="2147483751" r:id="rId8"/>
    <p:sldLayoutId id="2147483752" r:id="rId9"/>
    <p:sldLayoutId id="2147483744" r:id="rId10"/>
    <p:sldLayoutId id="2147483753" r:id="rId11"/>
    <p:sldLayoutId id="2147483745" r:id="rId12"/>
    <p:sldLayoutId id="2147483746" r:id="rId13"/>
    <p:sldLayoutId id="2147483747" r:id="rId14"/>
    <p:sldLayoutId id="2147483754" r:id="rId15"/>
  </p:sldLayoutIdLst>
  <p:hf sldNum="0" hdr="0" ftr="0" dt="0"/>
  <p:txStyles>
    <p:titleStyle>
      <a:lvl1pPr algn="l" rtl="0" eaLnBrk="0" fontAlgn="base" hangingPunct="0">
        <a:spcBef>
          <a:spcPct val="0"/>
        </a:spcBef>
        <a:spcAft>
          <a:spcPct val="0"/>
        </a:spcAft>
        <a:defRPr sz="4500" b="1" kern="1200">
          <a:solidFill>
            <a:srgbClr val="FFC800"/>
          </a:solidFill>
          <a:latin typeface="+mj-lt"/>
          <a:ea typeface="ＭＳ Ｐゴシック" charset="-128"/>
          <a:cs typeface="+mj-cs"/>
        </a:defRPr>
      </a:lvl1pPr>
      <a:lvl2pPr algn="l" rtl="0" eaLnBrk="0" fontAlgn="base" hangingPunct="0">
        <a:spcBef>
          <a:spcPct val="0"/>
        </a:spcBef>
        <a:spcAft>
          <a:spcPct val="0"/>
        </a:spcAft>
        <a:defRPr sz="4500" b="1">
          <a:solidFill>
            <a:srgbClr val="FFC800"/>
          </a:solidFill>
          <a:latin typeface="Corbel" pitchFamily="34" charset="0"/>
          <a:ea typeface="ＭＳ Ｐゴシック" charset="-128"/>
        </a:defRPr>
      </a:lvl2pPr>
      <a:lvl3pPr algn="l" rtl="0" eaLnBrk="0" fontAlgn="base" hangingPunct="0">
        <a:spcBef>
          <a:spcPct val="0"/>
        </a:spcBef>
        <a:spcAft>
          <a:spcPct val="0"/>
        </a:spcAft>
        <a:defRPr sz="4500" b="1">
          <a:solidFill>
            <a:srgbClr val="FFC800"/>
          </a:solidFill>
          <a:latin typeface="Corbel" pitchFamily="34" charset="0"/>
          <a:ea typeface="ＭＳ Ｐゴシック" charset="-128"/>
        </a:defRPr>
      </a:lvl3pPr>
      <a:lvl4pPr algn="l" rtl="0" eaLnBrk="0" fontAlgn="base" hangingPunct="0">
        <a:spcBef>
          <a:spcPct val="0"/>
        </a:spcBef>
        <a:spcAft>
          <a:spcPct val="0"/>
        </a:spcAft>
        <a:defRPr sz="4500" b="1">
          <a:solidFill>
            <a:srgbClr val="FFC800"/>
          </a:solidFill>
          <a:latin typeface="Corbel" pitchFamily="34" charset="0"/>
          <a:ea typeface="ＭＳ Ｐゴシック" charset="-128"/>
        </a:defRPr>
      </a:lvl4pPr>
      <a:lvl5pPr algn="l" rtl="0" eaLnBrk="0" fontAlgn="base" hangingPunct="0">
        <a:spcBef>
          <a:spcPct val="0"/>
        </a:spcBef>
        <a:spcAft>
          <a:spcPct val="0"/>
        </a:spcAft>
        <a:defRPr sz="4500" b="1">
          <a:solidFill>
            <a:srgbClr val="FFC800"/>
          </a:solidFill>
          <a:latin typeface="Corbel" pitchFamily="34" charset="0"/>
          <a:ea typeface="ＭＳ Ｐゴシック" charset="-128"/>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charset="2"/>
        <a:buChar char=""/>
        <a:defRPr sz="3200" kern="1200">
          <a:solidFill>
            <a:schemeClr val="tx1"/>
          </a:solidFill>
          <a:latin typeface="+mn-lt"/>
          <a:ea typeface="ＭＳ Ｐゴシック" charset="-128"/>
          <a:cs typeface="+mn-cs"/>
        </a:defRPr>
      </a:lvl1pPr>
      <a:lvl2pPr marL="730250" indent="-273050" algn="l" rtl="0" eaLnBrk="0" fontAlgn="base" hangingPunct="0">
        <a:spcBef>
          <a:spcPct val="20000"/>
        </a:spcBef>
        <a:spcAft>
          <a:spcPct val="0"/>
        </a:spcAft>
        <a:buClr>
          <a:schemeClr val="accent2"/>
        </a:buClr>
        <a:buSzPct val="90000"/>
        <a:buFont typeface="Wingdings" charset="2"/>
        <a:buChar char=""/>
        <a:defRPr sz="2800" kern="1200">
          <a:solidFill>
            <a:schemeClr val="tx1"/>
          </a:solidFill>
          <a:latin typeface="+mn-lt"/>
          <a:ea typeface="ＭＳ Ｐゴシック" pitchFamily="-1" charset="-128"/>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ＭＳ Ｐゴシック" pitchFamily="-1" charset="-128"/>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ＭＳ Ｐゴシック" pitchFamily="-1" charset="-128"/>
          <a:cs typeface="+mn-cs"/>
        </a:defRPr>
      </a:lvl4pPr>
      <a:lvl5pPr marL="1425575" indent="-182563" algn="l" rtl="0" eaLnBrk="0" fontAlgn="base" hangingPunct="0">
        <a:spcBef>
          <a:spcPct val="20000"/>
        </a:spcBef>
        <a:spcAft>
          <a:spcPct val="0"/>
        </a:spcAft>
        <a:buClr>
          <a:srgbClr val="E88651"/>
        </a:buClr>
        <a:buFont typeface="Wingdings 3" charset="2"/>
        <a:buChar char=""/>
        <a:defRPr lang="en-US" sz="2000" kern="1200">
          <a:solidFill>
            <a:schemeClr val="tx1"/>
          </a:solidFill>
          <a:latin typeface="+mn-lt"/>
          <a:ea typeface="ＭＳ Ｐゴシック" pitchFamily="-1" charset="-128"/>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0.w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redcrossblood.org/learn-about-blood/blood-type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981200" y="274638"/>
            <a:ext cx="8229600" cy="715962"/>
          </a:xfrm>
        </p:spPr>
        <p:txBody>
          <a:bodyPr>
            <a:normAutofit fontScale="90000"/>
          </a:bodyPr>
          <a:lstStyle/>
          <a:p>
            <a:pPr>
              <a:defRPr/>
            </a:pPr>
            <a:endParaRPr lang="en-US" i="1">
              <a:ea typeface="+mj-ea"/>
            </a:endParaRPr>
          </a:p>
        </p:txBody>
      </p:sp>
      <p:sp>
        <p:nvSpPr>
          <p:cNvPr id="20483" name="Rectangle 3"/>
          <p:cNvSpPr>
            <a:spLocks noGrp="1" noChangeArrowheads="1"/>
          </p:cNvSpPr>
          <p:nvPr>
            <p:ph type="body" idx="1"/>
          </p:nvPr>
        </p:nvSpPr>
        <p:spPr>
          <a:xfrm>
            <a:off x="1981200" y="1774826"/>
            <a:ext cx="8686800" cy="4625975"/>
          </a:xfrm>
        </p:spPr>
        <p:txBody>
          <a:bodyPr/>
          <a:lstStyle/>
          <a:p>
            <a:pPr>
              <a:buFontTx/>
              <a:buNone/>
            </a:pPr>
            <a:r>
              <a:rPr lang="en-US" sz="4000" i="1"/>
              <a:t>	“Out damned spot!  Out I say</a:t>
            </a:r>
          </a:p>
          <a:p>
            <a:pPr>
              <a:buFontTx/>
              <a:buNone/>
            </a:pPr>
            <a:r>
              <a:rPr lang="en-US" sz="4000" i="1"/>
              <a:t>	Here’s the smell of the blood still.</a:t>
            </a:r>
          </a:p>
          <a:p>
            <a:pPr>
              <a:buFontTx/>
              <a:buNone/>
            </a:pPr>
            <a:r>
              <a:rPr lang="en-US" sz="4000" i="1"/>
              <a:t>	All the perfumes of Arabis will not</a:t>
            </a:r>
          </a:p>
          <a:p>
            <a:pPr>
              <a:buFontTx/>
              <a:buNone/>
            </a:pPr>
            <a:r>
              <a:rPr lang="en-US" sz="4000" i="1"/>
              <a:t>	Sweeten this little hand.  Oh, Oh, Oh!”</a:t>
            </a:r>
          </a:p>
          <a:p>
            <a:pPr>
              <a:buFontTx/>
              <a:buNone/>
            </a:pPr>
            <a:endParaRPr lang="en-US" sz="4000" i="1"/>
          </a:p>
          <a:p>
            <a:pPr>
              <a:buFontTx/>
              <a:buNone/>
            </a:pPr>
            <a:r>
              <a:rPr lang="en-US" sz="4000" i="1"/>
              <a:t>							Shakespeare</a:t>
            </a:r>
          </a:p>
          <a:p>
            <a:pPr>
              <a:buFontTx/>
              <a:buNone/>
            </a:pPr>
            <a:r>
              <a:rPr lang="en-US" sz="4000" i="1"/>
              <a:t>							  (Macbeth)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2"/>
          <p:cNvSpPr>
            <a:spLocks noGrp="1" noChangeArrowheads="1"/>
          </p:cNvSpPr>
          <p:nvPr>
            <p:ph type="title"/>
          </p:nvPr>
        </p:nvSpPr>
        <p:spPr>
          <a:xfrm>
            <a:off x="1524000" y="304800"/>
            <a:ext cx="7772400" cy="838200"/>
          </a:xfrm>
        </p:spPr>
        <p:txBody>
          <a:bodyPr>
            <a:noAutofit/>
          </a:bodyPr>
          <a:lstStyle/>
          <a:p>
            <a:pPr eaLnBrk="1" hangingPunct="1">
              <a:defRPr/>
            </a:pPr>
            <a:r>
              <a:rPr lang="en-US" sz="3600" dirty="0">
                <a:ea typeface="+mj-ea"/>
              </a:rPr>
              <a:t>Historical Perspective of Blood Typing</a:t>
            </a:r>
          </a:p>
        </p:txBody>
      </p:sp>
      <p:sp>
        <p:nvSpPr>
          <p:cNvPr id="30723" name="Rectangle 3"/>
          <p:cNvSpPr>
            <a:spLocks noGrp="1" noChangeArrowheads="1"/>
          </p:cNvSpPr>
          <p:nvPr>
            <p:ph type="body" idx="1"/>
          </p:nvPr>
        </p:nvSpPr>
        <p:spPr>
          <a:xfrm>
            <a:off x="1219200" y="1828800"/>
            <a:ext cx="9448800" cy="4343400"/>
          </a:xfrm>
        </p:spPr>
        <p:txBody>
          <a:bodyPr/>
          <a:lstStyle/>
          <a:p>
            <a:pPr eaLnBrk="1" hangingPunct="1">
              <a:spcBef>
                <a:spcPct val="50000"/>
              </a:spcBef>
              <a:buFont typeface="Wingdings" charset="2"/>
              <a:buNone/>
            </a:pPr>
            <a:r>
              <a:rPr lang="en-US"/>
              <a:t>	Around 1900, Karl Landsteiner discovered that there are four different types of human blood based on the presence or absence of specific antigens found on the surface of the red blood cells.  </a:t>
            </a:r>
          </a:p>
          <a:p>
            <a:pPr eaLnBrk="1" hangingPunct="1">
              <a:spcBef>
                <a:spcPct val="50000"/>
              </a:spcBef>
              <a:buFont typeface="Wingdings" charset="2"/>
              <a:buNone/>
            </a:pPr>
            <a:r>
              <a:rPr lang="en-US"/>
              <a:t>	In 1940, Landsteiner and Weiner reported the discovery of the Rh factor by studying the blood of the Rhesus monkey. 85% of Caucasians, 94% of Black Americans and 99% of all Asians are Rh positive.</a:t>
            </a:r>
          </a:p>
        </p:txBody>
      </p:sp>
      <p:pic>
        <p:nvPicPr>
          <p:cNvPr id="30724" name="Picture 4"/>
          <p:cNvPicPr>
            <a:picLocks noChangeAspect="1" noChangeArrowheads="1"/>
          </p:cNvPicPr>
          <p:nvPr/>
        </p:nvPicPr>
        <p:blipFill>
          <a:blip r:embed="rId2" cstate="print"/>
          <a:srcRect/>
          <a:stretch>
            <a:fillRect/>
          </a:stretch>
        </p:blipFill>
        <p:spPr bwMode="auto">
          <a:xfrm>
            <a:off x="9059864" y="0"/>
            <a:ext cx="1608137" cy="19812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AutoShape 2"/>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Forensic Use of Blood Types</a:t>
            </a:r>
          </a:p>
        </p:txBody>
      </p:sp>
      <p:sp>
        <p:nvSpPr>
          <p:cNvPr id="31747" name="Rectangle 3"/>
          <p:cNvSpPr>
            <a:spLocks noGrp="1" noChangeArrowheads="1"/>
          </p:cNvSpPr>
          <p:nvPr>
            <p:ph type="body" idx="1"/>
          </p:nvPr>
        </p:nvSpPr>
        <p:spPr>
          <a:xfrm>
            <a:off x="685800" y="1905000"/>
            <a:ext cx="10896600" cy="4648200"/>
          </a:xfrm>
        </p:spPr>
        <p:txBody>
          <a:bodyPr/>
          <a:lstStyle/>
          <a:p>
            <a:pPr eaLnBrk="1" hangingPunct="1">
              <a:buFont typeface="Wingdings" charset="2"/>
              <a:buChar char="§"/>
            </a:pPr>
            <a:r>
              <a:rPr lang="en-US"/>
              <a:t>Although DNA analysis has replaced most conventional serology tests, there is still some useful information in the blood</a:t>
            </a:r>
          </a:p>
          <a:p>
            <a:pPr eaLnBrk="1" hangingPunct="1">
              <a:buFont typeface="Wingdings" charset="2"/>
              <a:buChar char="§"/>
            </a:pPr>
            <a:r>
              <a:rPr lang="en-US"/>
              <a:t>About 80% of the population are secretors</a:t>
            </a:r>
          </a:p>
          <a:p>
            <a:pPr lvl="1" eaLnBrk="1" hangingPunct="1">
              <a:buFont typeface="Wingdings" charset="2"/>
              <a:buChar char="§"/>
            </a:pPr>
            <a:r>
              <a:rPr lang="en-US">
                <a:ea typeface="ＭＳ Ｐゴシック" charset="-128"/>
              </a:rPr>
              <a:t>Secretors secrete their blood antigens into their tears, sweat, semen and saliva</a:t>
            </a:r>
          </a:p>
          <a:p>
            <a:pPr eaLnBrk="1" hangingPunct="1">
              <a:buFont typeface="Wingdings" charset="2"/>
              <a:buChar char="§"/>
            </a:pPr>
            <a:r>
              <a:rPr lang="en-US"/>
              <a:t>Knowing the blood type allows you to rule out suspects rather than identify them.</a:t>
            </a:r>
            <a:r>
              <a:rPr lang="en-US" sz="240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AutoShape 2"/>
          <p:cNvSpPr>
            <a:spLocks noGrp="1" noChangeArrowheads="1"/>
          </p:cNvSpPr>
          <p:nvPr>
            <p:ph type="title"/>
          </p:nvPr>
        </p:nvSpPr>
        <p:spPr/>
        <p:txBody>
          <a:bodyPr/>
          <a:lstStyle/>
          <a:p>
            <a:pPr eaLnBrk="1" hangingPunct="1">
              <a:defRPr/>
            </a:pPr>
            <a:r>
              <a:rPr lang="en-US">
                <a:latin typeface="Deathhead KeltCaps" pitchFamily="34" charset="0"/>
                <a:ea typeface="+mj-ea"/>
              </a:rPr>
              <a:t>Blood Types - Testing</a:t>
            </a:r>
          </a:p>
        </p:txBody>
      </p:sp>
      <p:pic>
        <p:nvPicPr>
          <p:cNvPr id="33795" name="Picture 3" descr="http://mac122.icu.ac.jp/gen-ed/mendel-gifs/17-abo-blood-test.JPG"/>
          <p:cNvPicPr>
            <a:picLocks noChangeAspect="1" noChangeArrowheads="1"/>
          </p:cNvPicPr>
          <p:nvPr/>
        </p:nvPicPr>
        <p:blipFill>
          <a:blip r:embed="rId3" cstate="print"/>
          <a:srcRect/>
          <a:stretch>
            <a:fillRect/>
          </a:stretch>
        </p:blipFill>
        <p:spPr bwMode="auto">
          <a:xfrm>
            <a:off x="2590800" y="1582738"/>
            <a:ext cx="6934200" cy="527526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5824248" y="3519546"/>
            <a:ext cx="2009775" cy="3200400"/>
            <a:chOff x="1632" y="144"/>
            <a:chExt cx="1266" cy="2016"/>
          </a:xfrm>
        </p:grpSpPr>
        <p:grpSp>
          <p:nvGrpSpPr>
            <p:cNvPr id="35900" name="Group 3"/>
            <p:cNvGrpSpPr>
              <a:grpSpLocks/>
            </p:cNvGrpSpPr>
            <p:nvPr/>
          </p:nvGrpSpPr>
          <p:grpSpPr bwMode="auto">
            <a:xfrm>
              <a:off x="1632" y="144"/>
              <a:ext cx="1266" cy="2016"/>
              <a:chOff x="192" y="144"/>
              <a:chExt cx="1266" cy="2016"/>
            </a:xfrm>
          </p:grpSpPr>
          <p:grpSp>
            <p:nvGrpSpPr>
              <p:cNvPr id="35908" name="Group 4"/>
              <p:cNvGrpSpPr>
                <a:grpSpLocks/>
              </p:cNvGrpSpPr>
              <p:nvPr/>
            </p:nvGrpSpPr>
            <p:grpSpPr bwMode="auto">
              <a:xfrm>
                <a:off x="192" y="144"/>
                <a:ext cx="1266" cy="1632"/>
                <a:chOff x="366" y="528"/>
                <a:chExt cx="834" cy="1056"/>
              </a:xfrm>
            </p:grpSpPr>
            <p:sp>
              <p:nvSpPr>
                <p:cNvPr id="35910" name="Rectangle 5"/>
                <p:cNvSpPr>
                  <a:spLocks noChangeArrowheads="1"/>
                </p:cNvSpPr>
                <p:nvPr/>
              </p:nvSpPr>
              <p:spPr bwMode="auto">
                <a:xfrm>
                  <a:off x="366" y="528"/>
                  <a:ext cx="834" cy="1056"/>
                </a:xfrm>
                <a:prstGeom prst="rect">
                  <a:avLst/>
                </a:prstGeom>
                <a:solidFill>
                  <a:srgbClr val="FFFFFF"/>
                </a:solidFill>
                <a:ln w="9525">
                  <a:solidFill>
                    <a:srgbClr val="000000"/>
                  </a:solidFill>
                  <a:miter lim="800000"/>
                  <a:headEnd/>
                  <a:tailEnd/>
                </a:ln>
              </p:spPr>
              <p:txBody>
                <a:bodyPr/>
                <a:lstStyle/>
                <a:p>
                  <a:endParaRPr lang="en-US" sz="1800"/>
                </a:p>
              </p:txBody>
            </p:sp>
            <p:sp>
              <p:nvSpPr>
                <p:cNvPr id="35911" name="Oval 6"/>
                <p:cNvSpPr>
                  <a:spLocks noChangeArrowheads="1"/>
                </p:cNvSpPr>
                <p:nvPr/>
              </p:nvSpPr>
              <p:spPr bwMode="auto">
                <a:xfrm>
                  <a:off x="902" y="880"/>
                  <a:ext cx="179" cy="352"/>
                </a:xfrm>
                <a:prstGeom prst="ellipse">
                  <a:avLst/>
                </a:prstGeom>
                <a:solidFill>
                  <a:srgbClr val="FFFFFF"/>
                </a:solidFill>
                <a:ln w="9525">
                  <a:solidFill>
                    <a:srgbClr val="000000"/>
                  </a:solidFill>
                  <a:round/>
                  <a:headEnd/>
                  <a:tailEnd/>
                </a:ln>
              </p:spPr>
              <p:txBody>
                <a:bodyPr/>
                <a:lstStyle/>
                <a:p>
                  <a:endParaRPr lang="en-US" sz="1800"/>
                </a:p>
              </p:txBody>
            </p:sp>
            <p:sp>
              <p:nvSpPr>
                <p:cNvPr id="35912" name="Text Box 7"/>
                <p:cNvSpPr txBox="1">
                  <a:spLocks noChangeArrowheads="1"/>
                </p:cNvSpPr>
                <p:nvPr/>
              </p:nvSpPr>
              <p:spPr bwMode="auto">
                <a:xfrm>
                  <a:off x="411" y="572"/>
                  <a:ext cx="134" cy="176"/>
                </a:xfrm>
                <a:prstGeom prst="rect">
                  <a:avLst/>
                </a:prstGeom>
                <a:solidFill>
                  <a:srgbClr val="FFFFFF"/>
                </a:solidFill>
                <a:ln w="9525">
                  <a:noFill/>
                  <a:miter lim="800000"/>
                  <a:headEnd/>
                  <a:tailEnd/>
                </a:ln>
              </p:spPr>
              <p:txBody>
                <a:bodyPr/>
                <a:lstStyle/>
                <a:p>
                  <a:r>
                    <a:rPr lang="en-US" sz="1600">
                      <a:latin typeface="Times New Roman" charset="0"/>
                    </a:rPr>
                    <a:t>A</a:t>
                  </a:r>
                </a:p>
              </p:txBody>
            </p:sp>
            <p:sp>
              <p:nvSpPr>
                <p:cNvPr id="35913" name="Oval 8"/>
                <p:cNvSpPr>
                  <a:spLocks noChangeArrowheads="1"/>
                </p:cNvSpPr>
                <p:nvPr/>
              </p:nvSpPr>
              <p:spPr bwMode="auto">
                <a:xfrm>
                  <a:off x="545" y="660"/>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914" name="Text Box 9"/>
                <p:cNvSpPr txBox="1">
                  <a:spLocks noChangeArrowheads="1"/>
                </p:cNvSpPr>
                <p:nvPr/>
              </p:nvSpPr>
              <p:spPr bwMode="auto">
                <a:xfrm>
                  <a:off x="418" y="1349"/>
                  <a:ext cx="127" cy="176"/>
                </a:xfrm>
                <a:prstGeom prst="rect">
                  <a:avLst/>
                </a:prstGeom>
                <a:solidFill>
                  <a:srgbClr val="FFFFFF"/>
                </a:solidFill>
                <a:ln w="9525">
                  <a:noFill/>
                  <a:miter lim="800000"/>
                  <a:headEnd/>
                  <a:tailEnd/>
                </a:ln>
              </p:spPr>
              <p:txBody>
                <a:bodyPr/>
                <a:lstStyle/>
                <a:p>
                  <a:r>
                    <a:rPr lang="en-US" sz="1600">
                      <a:latin typeface="Times New Roman" charset="0"/>
                    </a:rPr>
                    <a:t>B</a:t>
                  </a:r>
                </a:p>
              </p:txBody>
            </p:sp>
            <p:sp>
              <p:nvSpPr>
                <p:cNvPr id="35915" name="Oval 10"/>
                <p:cNvSpPr>
                  <a:spLocks noChangeArrowheads="1"/>
                </p:cNvSpPr>
                <p:nvPr/>
              </p:nvSpPr>
              <p:spPr bwMode="auto">
                <a:xfrm>
                  <a:off x="545" y="1144"/>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916" name="Text Box 11"/>
                <p:cNvSpPr txBox="1">
                  <a:spLocks noChangeArrowheads="1"/>
                </p:cNvSpPr>
                <p:nvPr/>
              </p:nvSpPr>
              <p:spPr bwMode="auto">
                <a:xfrm>
                  <a:off x="864" y="720"/>
                  <a:ext cx="261" cy="208"/>
                </a:xfrm>
                <a:prstGeom prst="rect">
                  <a:avLst/>
                </a:prstGeom>
                <a:noFill/>
                <a:ln w="9525">
                  <a:noFill/>
                  <a:miter lim="800000"/>
                  <a:headEnd/>
                  <a:tailEnd/>
                </a:ln>
              </p:spPr>
              <p:txBody>
                <a:bodyPr/>
                <a:lstStyle/>
                <a:p>
                  <a:pPr algn="ctr"/>
                  <a:r>
                    <a:rPr lang="en-US" sz="1600">
                      <a:latin typeface="Times New Roman" charset="0"/>
                    </a:rPr>
                    <a:t>Rh</a:t>
                  </a:r>
                </a:p>
              </p:txBody>
            </p:sp>
          </p:grpSp>
          <p:sp>
            <p:nvSpPr>
              <p:cNvPr id="35909" name="Text Box 12"/>
              <p:cNvSpPr txBox="1">
                <a:spLocks noChangeArrowheads="1"/>
              </p:cNvSpPr>
              <p:nvPr/>
            </p:nvSpPr>
            <p:spPr bwMode="auto">
              <a:xfrm>
                <a:off x="192" y="1920"/>
                <a:ext cx="1248" cy="240"/>
              </a:xfrm>
              <a:prstGeom prst="rect">
                <a:avLst/>
              </a:prstGeom>
              <a:solidFill>
                <a:srgbClr val="FFFFFF"/>
              </a:solidFill>
              <a:ln w="9525">
                <a:noFill/>
                <a:miter lim="800000"/>
                <a:headEnd/>
                <a:tailEnd/>
              </a:ln>
            </p:spPr>
            <p:txBody>
              <a:bodyPr/>
              <a:lstStyle/>
              <a:p>
                <a:pPr algn="ctr"/>
                <a:r>
                  <a:rPr lang="en-US" sz="1400" b="1">
                    <a:latin typeface="Times New Roman" charset="0"/>
                  </a:rPr>
                  <a:t>Blood Type: ___  </a:t>
                </a:r>
                <a:endParaRPr lang="en-US" sz="1400">
                  <a:latin typeface="Times New Roman" charset="0"/>
                </a:endParaRPr>
              </a:p>
            </p:txBody>
          </p:sp>
        </p:grpSp>
        <p:grpSp>
          <p:nvGrpSpPr>
            <p:cNvPr id="35901" name="Group 13"/>
            <p:cNvGrpSpPr>
              <a:grpSpLocks/>
            </p:cNvGrpSpPr>
            <p:nvPr/>
          </p:nvGrpSpPr>
          <p:grpSpPr bwMode="auto">
            <a:xfrm>
              <a:off x="1946" y="1288"/>
              <a:ext cx="181" cy="181"/>
              <a:chOff x="1329" y="9129"/>
              <a:chExt cx="240" cy="240"/>
            </a:xfrm>
          </p:grpSpPr>
          <p:sp>
            <p:nvSpPr>
              <p:cNvPr id="35906" name="Line 14"/>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907" name="Line 15"/>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grpSp>
          <p:nvGrpSpPr>
            <p:cNvPr id="35902" name="Group 16"/>
            <p:cNvGrpSpPr>
              <a:grpSpLocks/>
            </p:cNvGrpSpPr>
            <p:nvPr/>
          </p:nvGrpSpPr>
          <p:grpSpPr bwMode="auto">
            <a:xfrm>
              <a:off x="1946" y="528"/>
              <a:ext cx="181" cy="181"/>
              <a:chOff x="1329" y="9129"/>
              <a:chExt cx="240" cy="240"/>
            </a:xfrm>
          </p:grpSpPr>
          <p:sp>
            <p:nvSpPr>
              <p:cNvPr id="35904" name="Line 17"/>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905" name="Line 18"/>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sp>
          <p:nvSpPr>
            <p:cNvPr id="35903" name="Line 19"/>
            <p:cNvSpPr>
              <a:spLocks noChangeShapeType="1"/>
            </p:cNvSpPr>
            <p:nvPr/>
          </p:nvSpPr>
          <p:spPr bwMode="auto">
            <a:xfrm>
              <a:off x="2482" y="960"/>
              <a:ext cx="181" cy="2"/>
            </a:xfrm>
            <a:prstGeom prst="line">
              <a:avLst/>
            </a:prstGeom>
            <a:noFill/>
            <a:ln w="19050">
              <a:solidFill>
                <a:srgbClr val="000000"/>
              </a:solidFill>
              <a:round/>
              <a:headEnd/>
              <a:tailEnd/>
            </a:ln>
          </p:spPr>
          <p:txBody>
            <a:bodyPr/>
            <a:lstStyle/>
            <a:p>
              <a:endParaRPr lang="en-US"/>
            </a:p>
          </p:txBody>
        </p:sp>
      </p:grpSp>
      <p:grpSp>
        <p:nvGrpSpPr>
          <p:cNvPr id="35843" name="Group 20"/>
          <p:cNvGrpSpPr>
            <a:grpSpLocks/>
          </p:cNvGrpSpPr>
          <p:nvPr/>
        </p:nvGrpSpPr>
        <p:grpSpPr bwMode="auto">
          <a:xfrm>
            <a:off x="8305801" y="152400"/>
            <a:ext cx="2009775" cy="3200400"/>
            <a:chOff x="3168" y="144"/>
            <a:chExt cx="1266" cy="2016"/>
          </a:xfrm>
        </p:grpSpPr>
        <p:grpSp>
          <p:nvGrpSpPr>
            <p:cNvPr id="35885" name="Group 21"/>
            <p:cNvGrpSpPr>
              <a:grpSpLocks/>
            </p:cNvGrpSpPr>
            <p:nvPr/>
          </p:nvGrpSpPr>
          <p:grpSpPr bwMode="auto">
            <a:xfrm>
              <a:off x="3168" y="144"/>
              <a:ext cx="1266" cy="2016"/>
              <a:chOff x="192" y="144"/>
              <a:chExt cx="1266" cy="2016"/>
            </a:xfrm>
          </p:grpSpPr>
          <p:grpSp>
            <p:nvGrpSpPr>
              <p:cNvPr id="35891" name="Group 22"/>
              <p:cNvGrpSpPr>
                <a:grpSpLocks/>
              </p:cNvGrpSpPr>
              <p:nvPr/>
            </p:nvGrpSpPr>
            <p:grpSpPr bwMode="auto">
              <a:xfrm>
                <a:off x="192" y="144"/>
                <a:ext cx="1266" cy="1632"/>
                <a:chOff x="366" y="528"/>
                <a:chExt cx="834" cy="1056"/>
              </a:xfrm>
            </p:grpSpPr>
            <p:sp>
              <p:nvSpPr>
                <p:cNvPr id="35893" name="Rectangle 23"/>
                <p:cNvSpPr>
                  <a:spLocks noChangeArrowheads="1"/>
                </p:cNvSpPr>
                <p:nvPr/>
              </p:nvSpPr>
              <p:spPr bwMode="auto">
                <a:xfrm>
                  <a:off x="366" y="528"/>
                  <a:ext cx="834" cy="1056"/>
                </a:xfrm>
                <a:prstGeom prst="rect">
                  <a:avLst/>
                </a:prstGeom>
                <a:solidFill>
                  <a:srgbClr val="FFFFFF"/>
                </a:solidFill>
                <a:ln w="9525">
                  <a:solidFill>
                    <a:srgbClr val="000000"/>
                  </a:solidFill>
                  <a:miter lim="800000"/>
                  <a:headEnd/>
                  <a:tailEnd/>
                </a:ln>
              </p:spPr>
              <p:txBody>
                <a:bodyPr/>
                <a:lstStyle/>
                <a:p>
                  <a:endParaRPr lang="en-US" sz="1800"/>
                </a:p>
              </p:txBody>
            </p:sp>
            <p:sp>
              <p:nvSpPr>
                <p:cNvPr id="35894" name="Oval 24"/>
                <p:cNvSpPr>
                  <a:spLocks noChangeArrowheads="1"/>
                </p:cNvSpPr>
                <p:nvPr/>
              </p:nvSpPr>
              <p:spPr bwMode="auto">
                <a:xfrm>
                  <a:off x="902" y="880"/>
                  <a:ext cx="179" cy="352"/>
                </a:xfrm>
                <a:prstGeom prst="ellipse">
                  <a:avLst/>
                </a:prstGeom>
                <a:solidFill>
                  <a:srgbClr val="FFFFFF"/>
                </a:solidFill>
                <a:ln w="9525">
                  <a:solidFill>
                    <a:srgbClr val="000000"/>
                  </a:solidFill>
                  <a:round/>
                  <a:headEnd/>
                  <a:tailEnd/>
                </a:ln>
              </p:spPr>
              <p:txBody>
                <a:bodyPr/>
                <a:lstStyle/>
                <a:p>
                  <a:endParaRPr lang="en-US" sz="1800"/>
                </a:p>
              </p:txBody>
            </p:sp>
            <p:sp>
              <p:nvSpPr>
                <p:cNvPr id="35895" name="Text Box 25"/>
                <p:cNvSpPr txBox="1">
                  <a:spLocks noChangeArrowheads="1"/>
                </p:cNvSpPr>
                <p:nvPr/>
              </p:nvSpPr>
              <p:spPr bwMode="auto">
                <a:xfrm>
                  <a:off x="411" y="572"/>
                  <a:ext cx="134" cy="176"/>
                </a:xfrm>
                <a:prstGeom prst="rect">
                  <a:avLst/>
                </a:prstGeom>
                <a:solidFill>
                  <a:srgbClr val="FFFFFF"/>
                </a:solidFill>
                <a:ln w="9525">
                  <a:noFill/>
                  <a:miter lim="800000"/>
                  <a:headEnd/>
                  <a:tailEnd/>
                </a:ln>
              </p:spPr>
              <p:txBody>
                <a:bodyPr/>
                <a:lstStyle/>
                <a:p>
                  <a:r>
                    <a:rPr lang="en-US" sz="1600">
                      <a:latin typeface="Times New Roman" charset="0"/>
                    </a:rPr>
                    <a:t>A</a:t>
                  </a:r>
                </a:p>
              </p:txBody>
            </p:sp>
            <p:sp>
              <p:nvSpPr>
                <p:cNvPr id="35896" name="Oval 26"/>
                <p:cNvSpPr>
                  <a:spLocks noChangeArrowheads="1"/>
                </p:cNvSpPr>
                <p:nvPr/>
              </p:nvSpPr>
              <p:spPr bwMode="auto">
                <a:xfrm>
                  <a:off x="545" y="660"/>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97" name="Text Box 27"/>
                <p:cNvSpPr txBox="1">
                  <a:spLocks noChangeArrowheads="1"/>
                </p:cNvSpPr>
                <p:nvPr/>
              </p:nvSpPr>
              <p:spPr bwMode="auto">
                <a:xfrm>
                  <a:off x="418" y="1349"/>
                  <a:ext cx="127" cy="176"/>
                </a:xfrm>
                <a:prstGeom prst="rect">
                  <a:avLst/>
                </a:prstGeom>
                <a:solidFill>
                  <a:srgbClr val="FFFFFF"/>
                </a:solidFill>
                <a:ln w="9525">
                  <a:noFill/>
                  <a:miter lim="800000"/>
                  <a:headEnd/>
                  <a:tailEnd/>
                </a:ln>
              </p:spPr>
              <p:txBody>
                <a:bodyPr/>
                <a:lstStyle/>
                <a:p>
                  <a:r>
                    <a:rPr lang="en-US" sz="1600">
                      <a:latin typeface="Times New Roman" charset="0"/>
                    </a:rPr>
                    <a:t>B</a:t>
                  </a:r>
                </a:p>
              </p:txBody>
            </p:sp>
            <p:sp>
              <p:nvSpPr>
                <p:cNvPr id="35898" name="Oval 28"/>
                <p:cNvSpPr>
                  <a:spLocks noChangeArrowheads="1"/>
                </p:cNvSpPr>
                <p:nvPr/>
              </p:nvSpPr>
              <p:spPr bwMode="auto">
                <a:xfrm>
                  <a:off x="545" y="1144"/>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99" name="Text Box 29"/>
                <p:cNvSpPr txBox="1">
                  <a:spLocks noChangeArrowheads="1"/>
                </p:cNvSpPr>
                <p:nvPr/>
              </p:nvSpPr>
              <p:spPr bwMode="auto">
                <a:xfrm>
                  <a:off x="864" y="720"/>
                  <a:ext cx="261" cy="208"/>
                </a:xfrm>
                <a:prstGeom prst="rect">
                  <a:avLst/>
                </a:prstGeom>
                <a:noFill/>
                <a:ln w="9525">
                  <a:noFill/>
                  <a:miter lim="800000"/>
                  <a:headEnd/>
                  <a:tailEnd/>
                </a:ln>
              </p:spPr>
              <p:txBody>
                <a:bodyPr/>
                <a:lstStyle/>
                <a:p>
                  <a:pPr algn="ctr"/>
                  <a:r>
                    <a:rPr lang="en-US" sz="1600">
                      <a:latin typeface="Times New Roman" charset="0"/>
                    </a:rPr>
                    <a:t>Rh</a:t>
                  </a:r>
                </a:p>
              </p:txBody>
            </p:sp>
          </p:grpSp>
          <p:sp>
            <p:nvSpPr>
              <p:cNvPr id="35892" name="Text Box 30"/>
              <p:cNvSpPr txBox="1">
                <a:spLocks noChangeArrowheads="1"/>
              </p:cNvSpPr>
              <p:nvPr/>
            </p:nvSpPr>
            <p:spPr bwMode="auto">
              <a:xfrm>
                <a:off x="192" y="1920"/>
                <a:ext cx="1248" cy="240"/>
              </a:xfrm>
              <a:prstGeom prst="rect">
                <a:avLst/>
              </a:prstGeom>
              <a:solidFill>
                <a:srgbClr val="FFFFFF"/>
              </a:solidFill>
              <a:ln w="9525">
                <a:noFill/>
                <a:miter lim="800000"/>
                <a:headEnd/>
                <a:tailEnd/>
              </a:ln>
            </p:spPr>
            <p:txBody>
              <a:bodyPr/>
              <a:lstStyle/>
              <a:p>
                <a:pPr algn="ctr"/>
                <a:r>
                  <a:rPr lang="en-US" sz="1400" b="1">
                    <a:latin typeface="Times New Roman" charset="0"/>
                  </a:rPr>
                  <a:t>Blood Type: ___  </a:t>
                </a:r>
                <a:endParaRPr lang="en-US" sz="1400">
                  <a:latin typeface="Times New Roman" charset="0"/>
                </a:endParaRPr>
              </a:p>
            </p:txBody>
          </p:sp>
        </p:grpSp>
        <p:grpSp>
          <p:nvGrpSpPr>
            <p:cNvPr id="35886" name="Group 31"/>
            <p:cNvGrpSpPr>
              <a:grpSpLocks/>
            </p:cNvGrpSpPr>
            <p:nvPr/>
          </p:nvGrpSpPr>
          <p:grpSpPr bwMode="auto">
            <a:xfrm>
              <a:off x="3480" y="1296"/>
              <a:ext cx="181" cy="181"/>
              <a:chOff x="1329" y="9129"/>
              <a:chExt cx="240" cy="240"/>
            </a:xfrm>
          </p:grpSpPr>
          <p:sp>
            <p:nvSpPr>
              <p:cNvPr id="35889" name="Line 32"/>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890" name="Line 33"/>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sp>
          <p:nvSpPr>
            <p:cNvPr id="35887" name="Line 34"/>
            <p:cNvSpPr>
              <a:spLocks noChangeShapeType="1"/>
            </p:cNvSpPr>
            <p:nvPr/>
          </p:nvSpPr>
          <p:spPr bwMode="auto">
            <a:xfrm>
              <a:off x="3480" y="624"/>
              <a:ext cx="181" cy="2"/>
            </a:xfrm>
            <a:prstGeom prst="line">
              <a:avLst/>
            </a:prstGeom>
            <a:noFill/>
            <a:ln w="19050">
              <a:solidFill>
                <a:srgbClr val="000000"/>
              </a:solidFill>
              <a:round/>
              <a:headEnd/>
              <a:tailEnd/>
            </a:ln>
          </p:spPr>
          <p:txBody>
            <a:bodyPr/>
            <a:lstStyle/>
            <a:p>
              <a:endParaRPr lang="en-US"/>
            </a:p>
          </p:txBody>
        </p:sp>
        <p:sp>
          <p:nvSpPr>
            <p:cNvPr id="35888" name="Line 35"/>
            <p:cNvSpPr>
              <a:spLocks noChangeShapeType="1"/>
            </p:cNvSpPr>
            <p:nvPr/>
          </p:nvSpPr>
          <p:spPr bwMode="auto">
            <a:xfrm>
              <a:off x="4024" y="960"/>
              <a:ext cx="181" cy="2"/>
            </a:xfrm>
            <a:prstGeom prst="line">
              <a:avLst/>
            </a:prstGeom>
            <a:noFill/>
            <a:ln w="19050">
              <a:solidFill>
                <a:srgbClr val="000000"/>
              </a:solidFill>
              <a:round/>
              <a:headEnd/>
              <a:tailEnd/>
            </a:ln>
          </p:spPr>
          <p:txBody>
            <a:bodyPr/>
            <a:lstStyle/>
            <a:p>
              <a:endParaRPr lang="en-US"/>
            </a:p>
          </p:txBody>
        </p:sp>
      </p:grpSp>
      <p:grpSp>
        <p:nvGrpSpPr>
          <p:cNvPr id="35844" name="Group 52"/>
          <p:cNvGrpSpPr>
            <a:grpSpLocks/>
          </p:cNvGrpSpPr>
          <p:nvPr/>
        </p:nvGrpSpPr>
        <p:grpSpPr bwMode="auto">
          <a:xfrm>
            <a:off x="3508428" y="3536950"/>
            <a:ext cx="2009775" cy="3200400"/>
            <a:chOff x="192" y="2208"/>
            <a:chExt cx="1266" cy="2016"/>
          </a:xfrm>
        </p:grpSpPr>
        <p:grpSp>
          <p:nvGrpSpPr>
            <p:cNvPr id="35866" name="Group 53"/>
            <p:cNvGrpSpPr>
              <a:grpSpLocks/>
            </p:cNvGrpSpPr>
            <p:nvPr/>
          </p:nvGrpSpPr>
          <p:grpSpPr bwMode="auto">
            <a:xfrm>
              <a:off x="192" y="2208"/>
              <a:ext cx="1266" cy="2016"/>
              <a:chOff x="192" y="144"/>
              <a:chExt cx="1266" cy="2016"/>
            </a:xfrm>
          </p:grpSpPr>
          <p:grpSp>
            <p:nvGrpSpPr>
              <p:cNvPr id="35876" name="Group 54"/>
              <p:cNvGrpSpPr>
                <a:grpSpLocks/>
              </p:cNvGrpSpPr>
              <p:nvPr/>
            </p:nvGrpSpPr>
            <p:grpSpPr bwMode="auto">
              <a:xfrm>
                <a:off x="192" y="144"/>
                <a:ext cx="1266" cy="1632"/>
                <a:chOff x="366" y="528"/>
                <a:chExt cx="834" cy="1056"/>
              </a:xfrm>
            </p:grpSpPr>
            <p:sp>
              <p:nvSpPr>
                <p:cNvPr id="35878" name="Rectangle 55"/>
                <p:cNvSpPr>
                  <a:spLocks noChangeArrowheads="1"/>
                </p:cNvSpPr>
                <p:nvPr/>
              </p:nvSpPr>
              <p:spPr bwMode="auto">
                <a:xfrm>
                  <a:off x="366" y="528"/>
                  <a:ext cx="834" cy="1056"/>
                </a:xfrm>
                <a:prstGeom prst="rect">
                  <a:avLst/>
                </a:prstGeom>
                <a:solidFill>
                  <a:srgbClr val="FFFFFF"/>
                </a:solidFill>
                <a:ln w="9525">
                  <a:solidFill>
                    <a:srgbClr val="000000"/>
                  </a:solidFill>
                  <a:miter lim="800000"/>
                  <a:headEnd/>
                  <a:tailEnd/>
                </a:ln>
              </p:spPr>
              <p:txBody>
                <a:bodyPr/>
                <a:lstStyle/>
                <a:p>
                  <a:endParaRPr lang="en-US" sz="1800"/>
                </a:p>
              </p:txBody>
            </p:sp>
            <p:sp>
              <p:nvSpPr>
                <p:cNvPr id="35879" name="Oval 56"/>
                <p:cNvSpPr>
                  <a:spLocks noChangeArrowheads="1"/>
                </p:cNvSpPr>
                <p:nvPr/>
              </p:nvSpPr>
              <p:spPr bwMode="auto">
                <a:xfrm>
                  <a:off x="902" y="880"/>
                  <a:ext cx="179" cy="352"/>
                </a:xfrm>
                <a:prstGeom prst="ellipse">
                  <a:avLst/>
                </a:prstGeom>
                <a:solidFill>
                  <a:srgbClr val="FFFFFF"/>
                </a:solidFill>
                <a:ln w="9525">
                  <a:solidFill>
                    <a:srgbClr val="000000"/>
                  </a:solidFill>
                  <a:round/>
                  <a:headEnd/>
                  <a:tailEnd/>
                </a:ln>
              </p:spPr>
              <p:txBody>
                <a:bodyPr/>
                <a:lstStyle/>
                <a:p>
                  <a:endParaRPr lang="en-US" sz="1800"/>
                </a:p>
              </p:txBody>
            </p:sp>
            <p:sp>
              <p:nvSpPr>
                <p:cNvPr id="35880" name="Text Box 57"/>
                <p:cNvSpPr txBox="1">
                  <a:spLocks noChangeArrowheads="1"/>
                </p:cNvSpPr>
                <p:nvPr/>
              </p:nvSpPr>
              <p:spPr bwMode="auto">
                <a:xfrm>
                  <a:off x="411" y="572"/>
                  <a:ext cx="134" cy="176"/>
                </a:xfrm>
                <a:prstGeom prst="rect">
                  <a:avLst/>
                </a:prstGeom>
                <a:solidFill>
                  <a:srgbClr val="FFFFFF"/>
                </a:solidFill>
                <a:ln w="9525">
                  <a:noFill/>
                  <a:miter lim="800000"/>
                  <a:headEnd/>
                  <a:tailEnd/>
                </a:ln>
              </p:spPr>
              <p:txBody>
                <a:bodyPr/>
                <a:lstStyle/>
                <a:p>
                  <a:r>
                    <a:rPr lang="en-US" sz="1600">
                      <a:latin typeface="Times New Roman" charset="0"/>
                    </a:rPr>
                    <a:t>A</a:t>
                  </a:r>
                </a:p>
              </p:txBody>
            </p:sp>
            <p:sp>
              <p:nvSpPr>
                <p:cNvPr id="35881" name="Oval 58"/>
                <p:cNvSpPr>
                  <a:spLocks noChangeArrowheads="1"/>
                </p:cNvSpPr>
                <p:nvPr/>
              </p:nvSpPr>
              <p:spPr bwMode="auto">
                <a:xfrm>
                  <a:off x="545" y="660"/>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82" name="Text Box 59"/>
                <p:cNvSpPr txBox="1">
                  <a:spLocks noChangeArrowheads="1"/>
                </p:cNvSpPr>
                <p:nvPr/>
              </p:nvSpPr>
              <p:spPr bwMode="auto">
                <a:xfrm>
                  <a:off x="418" y="1349"/>
                  <a:ext cx="127" cy="176"/>
                </a:xfrm>
                <a:prstGeom prst="rect">
                  <a:avLst/>
                </a:prstGeom>
                <a:solidFill>
                  <a:srgbClr val="FFFFFF"/>
                </a:solidFill>
                <a:ln w="9525">
                  <a:noFill/>
                  <a:miter lim="800000"/>
                  <a:headEnd/>
                  <a:tailEnd/>
                </a:ln>
              </p:spPr>
              <p:txBody>
                <a:bodyPr/>
                <a:lstStyle/>
                <a:p>
                  <a:r>
                    <a:rPr lang="en-US" sz="1600">
                      <a:latin typeface="Times New Roman" charset="0"/>
                    </a:rPr>
                    <a:t>B</a:t>
                  </a:r>
                </a:p>
              </p:txBody>
            </p:sp>
            <p:sp>
              <p:nvSpPr>
                <p:cNvPr id="35883" name="Oval 60"/>
                <p:cNvSpPr>
                  <a:spLocks noChangeArrowheads="1"/>
                </p:cNvSpPr>
                <p:nvPr/>
              </p:nvSpPr>
              <p:spPr bwMode="auto">
                <a:xfrm>
                  <a:off x="545" y="1144"/>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84" name="Text Box 61"/>
                <p:cNvSpPr txBox="1">
                  <a:spLocks noChangeArrowheads="1"/>
                </p:cNvSpPr>
                <p:nvPr/>
              </p:nvSpPr>
              <p:spPr bwMode="auto">
                <a:xfrm>
                  <a:off x="864" y="720"/>
                  <a:ext cx="261" cy="208"/>
                </a:xfrm>
                <a:prstGeom prst="rect">
                  <a:avLst/>
                </a:prstGeom>
                <a:noFill/>
                <a:ln w="9525">
                  <a:noFill/>
                  <a:miter lim="800000"/>
                  <a:headEnd/>
                  <a:tailEnd/>
                </a:ln>
              </p:spPr>
              <p:txBody>
                <a:bodyPr/>
                <a:lstStyle/>
                <a:p>
                  <a:pPr algn="ctr"/>
                  <a:r>
                    <a:rPr lang="en-US" sz="1600">
                      <a:latin typeface="Times New Roman" charset="0"/>
                    </a:rPr>
                    <a:t>Rh</a:t>
                  </a:r>
                </a:p>
              </p:txBody>
            </p:sp>
          </p:grpSp>
          <p:sp>
            <p:nvSpPr>
              <p:cNvPr id="35877" name="Text Box 62"/>
              <p:cNvSpPr txBox="1">
                <a:spLocks noChangeArrowheads="1"/>
              </p:cNvSpPr>
              <p:nvPr/>
            </p:nvSpPr>
            <p:spPr bwMode="auto">
              <a:xfrm>
                <a:off x="192" y="1920"/>
                <a:ext cx="1248" cy="240"/>
              </a:xfrm>
              <a:prstGeom prst="rect">
                <a:avLst/>
              </a:prstGeom>
              <a:solidFill>
                <a:srgbClr val="FFFFFF"/>
              </a:solidFill>
              <a:ln w="9525">
                <a:noFill/>
                <a:miter lim="800000"/>
                <a:headEnd/>
                <a:tailEnd/>
              </a:ln>
            </p:spPr>
            <p:txBody>
              <a:bodyPr/>
              <a:lstStyle/>
              <a:p>
                <a:pPr algn="ctr"/>
                <a:r>
                  <a:rPr lang="en-US" sz="1400" b="1">
                    <a:latin typeface="Times New Roman" charset="0"/>
                  </a:rPr>
                  <a:t>Blood Type: ___  </a:t>
                </a:r>
                <a:endParaRPr lang="en-US" sz="1400">
                  <a:latin typeface="Times New Roman" charset="0"/>
                </a:endParaRPr>
              </a:p>
            </p:txBody>
          </p:sp>
        </p:grpSp>
        <p:grpSp>
          <p:nvGrpSpPr>
            <p:cNvPr id="35867" name="Group 63"/>
            <p:cNvGrpSpPr>
              <a:grpSpLocks/>
            </p:cNvGrpSpPr>
            <p:nvPr/>
          </p:nvGrpSpPr>
          <p:grpSpPr bwMode="auto">
            <a:xfrm>
              <a:off x="504" y="2600"/>
              <a:ext cx="181" cy="181"/>
              <a:chOff x="504" y="2600"/>
              <a:chExt cx="181" cy="181"/>
            </a:xfrm>
          </p:grpSpPr>
          <p:sp>
            <p:nvSpPr>
              <p:cNvPr id="35874" name="Line 64"/>
              <p:cNvSpPr>
                <a:spLocks noChangeShapeType="1"/>
              </p:cNvSpPr>
              <p:nvPr/>
            </p:nvSpPr>
            <p:spPr bwMode="auto">
              <a:xfrm>
                <a:off x="504" y="2691"/>
                <a:ext cx="181" cy="0"/>
              </a:xfrm>
              <a:prstGeom prst="line">
                <a:avLst/>
              </a:prstGeom>
              <a:noFill/>
              <a:ln w="19050">
                <a:solidFill>
                  <a:srgbClr val="000000"/>
                </a:solidFill>
                <a:round/>
                <a:headEnd/>
                <a:tailEnd/>
              </a:ln>
            </p:spPr>
            <p:txBody>
              <a:bodyPr/>
              <a:lstStyle/>
              <a:p>
                <a:endParaRPr lang="en-US"/>
              </a:p>
            </p:txBody>
          </p:sp>
          <p:sp>
            <p:nvSpPr>
              <p:cNvPr id="35875" name="Line 65"/>
              <p:cNvSpPr>
                <a:spLocks noChangeShapeType="1"/>
              </p:cNvSpPr>
              <p:nvPr/>
            </p:nvSpPr>
            <p:spPr bwMode="auto">
              <a:xfrm rot="-5400000">
                <a:off x="504" y="2691"/>
                <a:ext cx="181" cy="0"/>
              </a:xfrm>
              <a:prstGeom prst="line">
                <a:avLst/>
              </a:prstGeom>
              <a:noFill/>
              <a:ln w="19050">
                <a:solidFill>
                  <a:srgbClr val="000000"/>
                </a:solidFill>
                <a:round/>
                <a:headEnd/>
                <a:tailEnd/>
              </a:ln>
            </p:spPr>
            <p:txBody>
              <a:bodyPr/>
              <a:lstStyle/>
              <a:p>
                <a:endParaRPr lang="en-US"/>
              </a:p>
            </p:txBody>
          </p:sp>
        </p:grpSp>
        <p:grpSp>
          <p:nvGrpSpPr>
            <p:cNvPr id="35868" name="Group 66"/>
            <p:cNvGrpSpPr>
              <a:grpSpLocks/>
            </p:cNvGrpSpPr>
            <p:nvPr/>
          </p:nvGrpSpPr>
          <p:grpSpPr bwMode="auto">
            <a:xfrm>
              <a:off x="1048" y="2944"/>
              <a:ext cx="181" cy="181"/>
              <a:chOff x="1329" y="9129"/>
              <a:chExt cx="240" cy="240"/>
            </a:xfrm>
          </p:grpSpPr>
          <p:sp>
            <p:nvSpPr>
              <p:cNvPr id="35872" name="Line 67"/>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873" name="Line 68"/>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grpSp>
          <p:nvGrpSpPr>
            <p:cNvPr id="35869" name="Group 69"/>
            <p:cNvGrpSpPr>
              <a:grpSpLocks/>
            </p:cNvGrpSpPr>
            <p:nvPr/>
          </p:nvGrpSpPr>
          <p:grpSpPr bwMode="auto">
            <a:xfrm>
              <a:off x="507" y="3355"/>
              <a:ext cx="181" cy="181"/>
              <a:chOff x="504" y="2600"/>
              <a:chExt cx="181" cy="181"/>
            </a:xfrm>
          </p:grpSpPr>
          <p:sp>
            <p:nvSpPr>
              <p:cNvPr id="35870" name="Line 70"/>
              <p:cNvSpPr>
                <a:spLocks noChangeShapeType="1"/>
              </p:cNvSpPr>
              <p:nvPr/>
            </p:nvSpPr>
            <p:spPr bwMode="auto">
              <a:xfrm>
                <a:off x="504" y="2691"/>
                <a:ext cx="181" cy="0"/>
              </a:xfrm>
              <a:prstGeom prst="line">
                <a:avLst/>
              </a:prstGeom>
              <a:noFill/>
              <a:ln w="19050">
                <a:solidFill>
                  <a:srgbClr val="000000"/>
                </a:solidFill>
                <a:round/>
                <a:headEnd/>
                <a:tailEnd/>
              </a:ln>
            </p:spPr>
            <p:txBody>
              <a:bodyPr/>
              <a:lstStyle/>
              <a:p>
                <a:endParaRPr lang="en-US"/>
              </a:p>
            </p:txBody>
          </p:sp>
          <p:sp>
            <p:nvSpPr>
              <p:cNvPr id="35871" name="Line 71"/>
              <p:cNvSpPr>
                <a:spLocks noChangeShapeType="1"/>
              </p:cNvSpPr>
              <p:nvPr/>
            </p:nvSpPr>
            <p:spPr bwMode="auto">
              <a:xfrm rot="-5400000">
                <a:off x="504" y="2691"/>
                <a:ext cx="181" cy="0"/>
              </a:xfrm>
              <a:prstGeom prst="line">
                <a:avLst/>
              </a:prstGeom>
              <a:noFill/>
              <a:ln w="19050">
                <a:solidFill>
                  <a:srgbClr val="000000"/>
                </a:solidFill>
                <a:round/>
                <a:headEnd/>
                <a:tailEnd/>
              </a:ln>
            </p:spPr>
            <p:txBody>
              <a:bodyPr/>
              <a:lstStyle/>
              <a:p>
                <a:endParaRPr lang="en-US"/>
              </a:p>
            </p:txBody>
          </p:sp>
        </p:grpSp>
      </p:grpSp>
      <p:grpSp>
        <p:nvGrpSpPr>
          <p:cNvPr id="35845" name="Group 72"/>
          <p:cNvGrpSpPr>
            <a:grpSpLocks/>
          </p:cNvGrpSpPr>
          <p:nvPr/>
        </p:nvGrpSpPr>
        <p:grpSpPr bwMode="auto">
          <a:xfrm>
            <a:off x="8305801" y="3449803"/>
            <a:ext cx="2009775" cy="3200400"/>
            <a:chOff x="192" y="144"/>
            <a:chExt cx="1266" cy="2016"/>
          </a:xfrm>
        </p:grpSpPr>
        <p:grpSp>
          <p:nvGrpSpPr>
            <p:cNvPr id="35857" name="Group 73"/>
            <p:cNvGrpSpPr>
              <a:grpSpLocks/>
            </p:cNvGrpSpPr>
            <p:nvPr/>
          </p:nvGrpSpPr>
          <p:grpSpPr bwMode="auto">
            <a:xfrm>
              <a:off x="192" y="144"/>
              <a:ext cx="1266" cy="1632"/>
              <a:chOff x="366" y="528"/>
              <a:chExt cx="834" cy="1056"/>
            </a:xfrm>
          </p:grpSpPr>
          <p:sp>
            <p:nvSpPr>
              <p:cNvPr id="35859" name="Rectangle 74"/>
              <p:cNvSpPr>
                <a:spLocks noChangeArrowheads="1"/>
              </p:cNvSpPr>
              <p:nvPr/>
            </p:nvSpPr>
            <p:spPr bwMode="auto">
              <a:xfrm>
                <a:off x="366" y="528"/>
                <a:ext cx="834" cy="1056"/>
              </a:xfrm>
              <a:prstGeom prst="rect">
                <a:avLst/>
              </a:prstGeom>
              <a:solidFill>
                <a:srgbClr val="FFFFFF"/>
              </a:solidFill>
              <a:ln w="9525">
                <a:solidFill>
                  <a:srgbClr val="000000"/>
                </a:solidFill>
                <a:miter lim="800000"/>
                <a:headEnd/>
                <a:tailEnd/>
              </a:ln>
            </p:spPr>
            <p:txBody>
              <a:bodyPr/>
              <a:lstStyle/>
              <a:p>
                <a:endParaRPr lang="en-US" sz="1800"/>
              </a:p>
            </p:txBody>
          </p:sp>
          <p:sp>
            <p:nvSpPr>
              <p:cNvPr id="35860" name="Oval 75"/>
              <p:cNvSpPr>
                <a:spLocks noChangeArrowheads="1"/>
              </p:cNvSpPr>
              <p:nvPr/>
            </p:nvSpPr>
            <p:spPr bwMode="auto">
              <a:xfrm>
                <a:off x="902" y="880"/>
                <a:ext cx="179" cy="352"/>
              </a:xfrm>
              <a:prstGeom prst="ellipse">
                <a:avLst/>
              </a:prstGeom>
              <a:solidFill>
                <a:srgbClr val="FFFFFF"/>
              </a:solidFill>
              <a:ln w="9525">
                <a:solidFill>
                  <a:srgbClr val="000000"/>
                </a:solidFill>
                <a:round/>
                <a:headEnd/>
                <a:tailEnd/>
              </a:ln>
            </p:spPr>
            <p:txBody>
              <a:bodyPr/>
              <a:lstStyle/>
              <a:p>
                <a:endParaRPr lang="en-US" sz="1800"/>
              </a:p>
            </p:txBody>
          </p:sp>
          <p:sp>
            <p:nvSpPr>
              <p:cNvPr id="35861" name="Text Box 76"/>
              <p:cNvSpPr txBox="1">
                <a:spLocks noChangeArrowheads="1"/>
              </p:cNvSpPr>
              <p:nvPr/>
            </p:nvSpPr>
            <p:spPr bwMode="auto">
              <a:xfrm>
                <a:off x="411" y="572"/>
                <a:ext cx="134" cy="176"/>
              </a:xfrm>
              <a:prstGeom prst="rect">
                <a:avLst/>
              </a:prstGeom>
              <a:solidFill>
                <a:srgbClr val="FFFFFF"/>
              </a:solidFill>
              <a:ln w="9525">
                <a:noFill/>
                <a:miter lim="800000"/>
                <a:headEnd/>
                <a:tailEnd/>
              </a:ln>
            </p:spPr>
            <p:txBody>
              <a:bodyPr/>
              <a:lstStyle/>
              <a:p>
                <a:r>
                  <a:rPr lang="en-US" sz="1600">
                    <a:latin typeface="Times New Roman" charset="0"/>
                  </a:rPr>
                  <a:t>A</a:t>
                </a:r>
              </a:p>
            </p:txBody>
          </p:sp>
          <p:sp>
            <p:nvSpPr>
              <p:cNvPr id="35862" name="Oval 77"/>
              <p:cNvSpPr>
                <a:spLocks noChangeArrowheads="1"/>
              </p:cNvSpPr>
              <p:nvPr/>
            </p:nvSpPr>
            <p:spPr bwMode="auto">
              <a:xfrm>
                <a:off x="545" y="660"/>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63" name="Text Box 78"/>
              <p:cNvSpPr txBox="1">
                <a:spLocks noChangeArrowheads="1"/>
              </p:cNvSpPr>
              <p:nvPr/>
            </p:nvSpPr>
            <p:spPr bwMode="auto">
              <a:xfrm>
                <a:off x="418" y="1349"/>
                <a:ext cx="127" cy="176"/>
              </a:xfrm>
              <a:prstGeom prst="rect">
                <a:avLst/>
              </a:prstGeom>
              <a:solidFill>
                <a:srgbClr val="FFFFFF"/>
              </a:solidFill>
              <a:ln w="9525">
                <a:noFill/>
                <a:miter lim="800000"/>
                <a:headEnd/>
                <a:tailEnd/>
              </a:ln>
            </p:spPr>
            <p:txBody>
              <a:bodyPr/>
              <a:lstStyle/>
              <a:p>
                <a:r>
                  <a:rPr lang="en-US" sz="1600">
                    <a:latin typeface="Times New Roman" charset="0"/>
                  </a:rPr>
                  <a:t>B</a:t>
                </a:r>
              </a:p>
            </p:txBody>
          </p:sp>
          <p:sp>
            <p:nvSpPr>
              <p:cNvPr id="35864" name="Oval 79"/>
              <p:cNvSpPr>
                <a:spLocks noChangeArrowheads="1"/>
              </p:cNvSpPr>
              <p:nvPr/>
            </p:nvSpPr>
            <p:spPr bwMode="auto">
              <a:xfrm>
                <a:off x="545" y="1144"/>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65" name="Text Box 80"/>
              <p:cNvSpPr txBox="1">
                <a:spLocks noChangeArrowheads="1"/>
              </p:cNvSpPr>
              <p:nvPr/>
            </p:nvSpPr>
            <p:spPr bwMode="auto">
              <a:xfrm>
                <a:off x="864" y="720"/>
                <a:ext cx="261" cy="208"/>
              </a:xfrm>
              <a:prstGeom prst="rect">
                <a:avLst/>
              </a:prstGeom>
              <a:noFill/>
              <a:ln w="9525">
                <a:noFill/>
                <a:miter lim="800000"/>
                <a:headEnd/>
                <a:tailEnd/>
              </a:ln>
            </p:spPr>
            <p:txBody>
              <a:bodyPr/>
              <a:lstStyle/>
              <a:p>
                <a:pPr algn="ctr"/>
                <a:r>
                  <a:rPr lang="en-US" sz="1600">
                    <a:latin typeface="Times New Roman" charset="0"/>
                  </a:rPr>
                  <a:t>Rh</a:t>
                </a:r>
              </a:p>
            </p:txBody>
          </p:sp>
        </p:grpSp>
        <p:sp>
          <p:nvSpPr>
            <p:cNvPr id="35858" name="Text Box 81"/>
            <p:cNvSpPr txBox="1">
              <a:spLocks noChangeArrowheads="1"/>
            </p:cNvSpPr>
            <p:nvPr/>
          </p:nvSpPr>
          <p:spPr bwMode="auto">
            <a:xfrm>
              <a:off x="192" y="1920"/>
              <a:ext cx="1248" cy="240"/>
            </a:xfrm>
            <a:prstGeom prst="rect">
              <a:avLst/>
            </a:prstGeom>
            <a:solidFill>
              <a:srgbClr val="FFFFFF"/>
            </a:solidFill>
            <a:ln w="9525">
              <a:noFill/>
              <a:miter lim="800000"/>
              <a:headEnd/>
              <a:tailEnd/>
            </a:ln>
          </p:spPr>
          <p:txBody>
            <a:bodyPr/>
            <a:lstStyle/>
            <a:p>
              <a:pPr algn="ctr"/>
              <a:r>
                <a:rPr lang="en-US" sz="1400" b="1">
                  <a:latin typeface="Times New Roman" charset="0"/>
                </a:rPr>
                <a:t>Blood Type: ___  </a:t>
              </a:r>
              <a:endParaRPr lang="en-US" sz="1400">
                <a:latin typeface="Times New Roman" charset="0"/>
              </a:endParaRPr>
            </a:p>
          </p:txBody>
        </p:sp>
      </p:grpSp>
      <p:sp>
        <p:nvSpPr>
          <p:cNvPr id="35846" name="Line 82"/>
          <p:cNvSpPr>
            <a:spLocks noChangeShapeType="1"/>
          </p:cNvSpPr>
          <p:nvPr/>
        </p:nvSpPr>
        <p:spPr bwMode="auto">
          <a:xfrm>
            <a:off x="8839200" y="5410200"/>
            <a:ext cx="287338" cy="0"/>
          </a:xfrm>
          <a:prstGeom prst="line">
            <a:avLst/>
          </a:prstGeom>
          <a:noFill/>
          <a:ln w="19050">
            <a:solidFill>
              <a:srgbClr val="000000"/>
            </a:solidFill>
            <a:round/>
            <a:headEnd/>
            <a:tailEnd/>
          </a:ln>
        </p:spPr>
        <p:txBody>
          <a:bodyPr/>
          <a:lstStyle/>
          <a:p>
            <a:endParaRPr lang="en-US"/>
          </a:p>
        </p:txBody>
      </p:sp>
      <p:sp>
        <p:nvSpPr>
          <p:cNvPr id="35847" name="Line 83"/>
          <p:cNvSpPr>
            <a:spLocks noChangeShapeType="1"/>
          </p:cNvSpPr>
          <p:nvPr/>
        </p:nvSpPr>
        <p:spPr bwMode="auto">
          <a:xfrm>
            <a:off x="9677400" y="4724401"/>
            <a:ext cx="287338" cy="3175"/>
          </a:xfrm>
          <a:prstGeom prst="line">
            <a:avLst/>
          </a:prstGeom>
          <a:noFill/>
          <a:ln w="19050">
            <a:solidFill>
              <a:srgbClr val="000000"/>
            </a:solidFill>
            <a:round/>
            <a:headEnd/>
            <a:tailEnd/>
          </a:ln>
        </p:spPr>
        <p:txBody>
          <a:bodyPr/>
          <a:lstStyle/>
          <a:p>
            <a:endParaRPr lang="en-US"/>
          </a:p>
        </p:txBody>
      </p:sp>
      <p:grpSp>
        <p:nvGrpSpPr>
          <p:cNvPr id="35848" name="Group 84"/>
          <p:cNvGrpSpPr>
            <a:grpSpLocks/>
          </p:cNvGrpSpPr>
          <p:nvPr/>
        </p:nvGrpSpPr>
        <p:grpSpPr bwMode="auto">
          <a:xfrm>
            <a:off x="8839200" y="4038600"/>
            <a:ext cx="287338" cy="287338"/>
            <a:chOff x="1329" y="9129"/>
            <a:chExt cx="240" cy="240"/>
          </a:xfrm>
        </p:grpSpPr>
        <p:sp>
          <p:nvSpPr>
            <p:cNvPr id="35855" name="Line 85"/>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856" name="Line 86"/>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sp>
        <p:nvSpPr>
          <p:cNvPr id="35849" name="Text Box 87"/>
          <p:cNvSpPr txBox="1">
            <a:spLocks noChangeArrowheads="1"/>
          </p:cNvSpPr>
          <p:nvPr/>
        </p:nvSpPr>
        <p:spPr bwMode="auto">
          <a:xfrm>
            <a:off x="1524000" y="152401"/>
            <a:ext cx="2895600" cy="461963"/>
          </a:xfrm>
          <a:prstGeom prst="rect">
            <a:avLst/>
          </a:prstGeom>
          <a:noFill/>
          <a:ln w="9525">
            <a:noFill/>
            <a:miter lim="800000"/>
            <a:headEnd/>
            <a:tailEnd/>
          </a:ln>
        </p:spPr>
        <p:txBody>
          <a:bodyPr>
            <a:spAutoFit/>
          </a:bodyPr>
          <a:lstStyle/>
          <a:p>
            <a:pPr>
              <a:spcBef>
                <a:spcPct val="50000"/>
              </a:spcBef>
            </a:pPr>
            <a:r>
              <a:rPr lang="en-US" b="1">
                <a:latin typeface="Times New Roman" charset="0"/>
              </a:rPr>
              <a:t>Blood Typing Lab </a:t>
            </a:r>
          </a:p>
        </p:txBody>
      </p:sp>
      <p:sp>
        <p:nvSpPr>
          <p:cNvPr id="35850" name="Text Box 88"/>
          <p:cNvSpPr txBox="1">
            <a:spLocks noChangeArrowheads="1"/>
          </p:cNvSpPr>
          <p:nvPr/>
        </p:nvSpPr>
        <p:spPr bwMode="auto">
          <a:xfrm>
            <a:off x="381000" y="685800"/>
            <a:ext cx="7620000" cy="369332"/>
          </a:xfrm>
          <a:prstGeom prst="rect">
            <a:avLst/>
          </a:prstGeom>
          <a:noFill/>
          <a:ln w="9525">
            <a:noFill/>
            <a:miter lim="800000"/>
            <a:headEnd/>
            <a:tailEnd/>
          </a:ln>
        </p:spPr>
        <p:txBody>
          <a:bodyPr wrap="square">
            <a:spAutoFit/>
          </a:bodyPr>
          <a:lstStyle/>
          <a:p>
            <a:pPr>
              <a:spcBef>
                <a:spcPct val="50000"/>
              </a:spcBef>
            </a:pPr>
            <a:r>
              <a:rPr lang="en-US" sz="1800" b="1">
                <a:latin typeface="Times New Roman" charset="0"/>
              </a:rPr>
              <a:t>Use the results shown to determine the blood type for each sample.  </a:t>
            </a:r>
          </a:p>
        </p:txBody>
      </p:sp>
      <p:grpSp>
        <p:nvGrpSpPr>
          <p:cNvPr id="35851" name="Group 89"/>
          <p:cNvGrpSpPr>
            <a:grpSpLocks/>
          </p:cNvGrpSpPr>
          <p:nvPr/>
        </p:nvGrpSpPr>
        <p:grpSpPr bwMode="auto">
          <a:xfrm>
            <a:off x="1752600" y="3581401"/>
            <a:ext cx="1905000" cy="1152525"/>
            <a:chOff x="96" y="2496"/>
            <a:chExt cx="1440" cy="726"/>
          </a:xfrm>
        </p:grpSpPr>
        <p:sp>
          <p:nvSpPr>
            <p:cNvPr id="35853" name="Text Box 90"/>
            <p:cNvSpPr txBox="1">
              <a:spLocks noChangeArrowheads="1"/>
            </p:cNvSpPr>
            <p:nvPr/>
          </p:nvSpPr>
          <p:spPr bwMode="auto">
            <a:xfrm>
              <a:off x="96" y="2640"/>
              <a:ext cx="1440" cy="582"/>
            </a:xfrm>
            <a:prstGeom prst="rect">
              <a:avLst/>
            </a:prstGeom>
            <a:noFill/>
            <a:ln w="9525">
              <a:noFill/>
              <a:miter lim="800000"/>
              <a:headEnd/>
              <a:tailEnd/>
            </a:ln>
          </p:spPr>
          <p:txBody>
            <a:bodyPr>
              <a:spAutoFit/>
            </a:bodyPr>
            <a:lstStyle/>
            <a:p>
              <a:pPr>
                <a:spcBef>
                  <a:spcPct val="50000"/>
                </a:spcBef>
              </a:pPr>
              <a:r>
                <a:rPr lang="en-US" sz="5400" b="1">
                  <a:latin typeface="Times New Roman" charset="0"/>
                </a:rPr>
                <a:t>-</a:t>
              </a:r>
              <a:r>
                <a:rPr lang="en-US" b="1">
                  <a:latin typeface="Times New Roman" charset="0"/>
                </a:rPr>
                <a:t> = absent </a:t>
              </a:r>
            </a:p>
          </p:txBody>
        </p:sp>
        <p:sp>
          <p:nvSpPr>
            <p:cNvPr id="35854" name="Text Box 91"/>
            <p:cNvSpPr txBox="1">
              <a:spLocks noChangeArrowheads="1"/>
            </p:cNvSpPr>
            <p:nvPr/>
          </p:nvSpPr>
          <p:spPr bwMode="auto">
            <a:xfrm>
              <a:off x="96" y="2496"/>
              <a:ext cx="1440" cy="404"/>
            </a:xfrm>
            <a:prstGeom prst="rect">
              <a:avLst/>
            </a:prstGeom>
            <a:noFill/>
            <a:ln w="9525">
              <a:noFill/>
              <a:miter lim="800000"/>
              <a:headEnd/>
              <a:tailEnd/>
            </a:ln>
          </p:spPr>
          <p:txBody>
            <a:bodyPr>
              <a:spAutoFit/>
            </a:bodyPr>
            <a:lstStyle/>
            <a:p>
              <a:pPr>
                <a:spcBef>
                  <a:spcPct val="50000"/>
                </a:spcBef>
              </a:pPr>
              <a:r>
                <a:rPr lang="en-US" sz="3600" b="1">
                  <a:latin typeface="Times New Roman" charset="0"/>
                </a:rPr>
                <a:t>+</a:t>
              </a:r>
              <a:r>
                <a:rPr lang="en-US" b="1">
                  <a:latin typeface="Times New Roman" charset="0"/>
                </a:rPr>
                <a:t> = present</a:t>
              </a:r>
            </a:p>
          </p:txBody>
        </p:sp>
      </p:grpSp>
      <p:pic>
        <p:nvPicPr>
          <p:cNvPr id="35852" name="Picture 92"/>
          <p:cNvPicPr>
            <a:picLocks noChangeAspect="1" noChangeArrowheads="1"/>
          </p:cNvPicPr>
          <p:nvPr/>
        </p:nvPicPr>
        <p:blipFill>
          <a:blip r:embed="rId2" cstate="print"/>
          <a:srcRect l="45624" t="37306" r="22343" b="42009"/>
          <a:stretch>
            <a:fillRect/>
          </a:stretch>
        </p:blipFill>
        <p:spPr bwMode="auto">
          <a:xfrm>
            <a:off x="782925" y="1274366"/>
            <a:ext cx="5562600" cy="2235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AutoShape 2"/>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Blood – a Liquid</a:t>
            </a:r>
          </a:p>
        </p:txBody>
      </p:sp>
      <p:sp>
        <p:nvSpPr>
          <p:cNvPr id="36867" name="Rectangle 3"/>
          <p:cNvSpPr>
            <a:spLocks noGrp="1" noChangeArrowheads="1"/>
          </p:cNvSpPr>
          <p:nvPr>
            <p:ph type="body" idx="1"/>
          </p:nvPr>
        </p:nvSpPr>
        <p:spPr>
          <a:xfrm>
            <a:off x="1676400" y="2057401"/>
            <a:ext cx="5562600" cy="4486275"/>
          </a:xfrm>
        </p:spPr>
        <p:txBody>
          <a:bodyPr/>
          <a:lstStyle/>
          <a:p>
            <a:pPr eaLnBrk="1" hangingPunct="1"/>
            <a:r>
              <a:rPr lang="en-US" sz="3600"/>
              <a:t>Blood is nothing more than a liquid</a:t>
            </a:r>
          </a:p>
          <a:p>
            <a:pPr eaLnBrk="1" hangingPunct="1"/>
            <a:r>
              <a:rPr lang="en-US" sz="3600"/>
              <a:t>As such, it behaves in predictable ways (fluid dynamics)</a:t>
            </a:r>
          </a:p>
        </p:txBody>
      </p:sp>
      <p:pic>
        <p:nvPicPr>
          <p:cNvPr id="36868" name="Picture 4" descr="spat,91"/>
          <p:cNvPicPr>
            <a:picLocks noChangeAspect="1" noChangeArrowheads="1"/>
          </p:cNvPicPr>
          <p:nvPr/>
        </p:nvPicPr>
        <p:blipFill>
          <a:blip r:embed="rId3" cstate="print"/>
          <a:srcRect l="11255" t="6177" r="22403" b="26799"/>
          <a:stretch>
            <a:fillRect/>
          </a:stretch>
        </p:blipFill>
        <p:spPr bwMode="auto">
          <a:xfrm>
            <a:off x="6754814" y="1905000"/>
            <a:ext cx="3913187" cy="3810000"/>
          </a:xfrm>
          <a:prstGeom prst="rect">
            <a:avLst/>
          </a:prstGeom>
          <a:noFill/>
          <a:ln w="28575">
            <a:solidFill>
              <a:srgbClr val="000000"/>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2"/>
          <p:cNvSpPr>
            <a:spLocks noGrp="1" noChangeArrowheads="1"/>
          </p:cNvSpPr>
          <p:nvPr>
            <p:ph type="title"/>
          </p:nvPr>
        </p:nvSpPr>
        <p:spPr>
          <a:xfrm>
            <a:off x="1828800" y="228600"/>
            <a:ext cx="8610600" cy="914400"/>
          </a:xfrm>
        </p:spPr>
        <p:txBody>
          <a:bodyPr>
            <a:noAutofit/>
          </a:bodyPr>
          <a:lstStyle/>
          <a:p>
            <a:pPr eaLnBrk="1" hangingPunct="1">
              <a:defRPr/>
            </a:pPr>
            <a:r>
              <a:rPr lang="en-US" sz="3600">
                <a:effectLst>
                  <a:outerShdw blurRad="38100" dist="38100" dir="2700000" algn="tl">
                    <a:srgbClr val="000000">
                      <a:alpha val="43137"/>
                    </a:srgbClr>
                  </a:outerShdw>
                </a:effectLst>
                <a:ea typeface="+mj-ea"/>
              </a:rPr>
              <a:t>Conditions Affecting Shape of Blood Drops</a:t>
            </a:r>
          </a:p>
        </p:txBody>
      </p:sp>
      <p:sp>
        <p:nvSpPr>
          <p:cNvPr id="38915" name="Rectangle 3"/>
          <p:cNvSpPr>
            <a:spLocks noGrp="1" noChangeArrowheads="1"/>
          </p:cNvSpPr>
          <p:nvPr>
            <p:ph type="body" idx="1"/>
          </p:nvPr>
        </p:nvSpPr>
        <p:spPr>
          <a:xfrm>
            <a:off x="1752600" y="1371600"/>
            <a:ext cx="9144000" cy="4800600"/>
          </a:xfrm>
        </p:spPr>
        <p:txBody>
          <a:bodyPr/>
          <a:lstStyle/>
          <a:p>
            <a:pPr eaLnBrk="1" hangingPunct="1"/>
            <a:r>
              <a:rPr lang="en-US" sz="3600"/>
              <a:t>Size of the droplet</a:t>
            </a:r>
          </a:p>
          <a:p>
            <a:pPr eaLnBrk="1" hangingPunct="1"/>
            <a:r>
              <a:rPr lang="en-US" sz="3600"/>
              <a:t>Angle of impact</a:t>
            </a:r>
          </a:p>
          <a:p>
            <a:pPr eaLnBrk="1" hangingPunct="1"/>
            <a:r>
              <a:rPr lang="en-US" sz="3600"/>
              <a:t>Velocity at which it left its origin</a:t>
            </a:r>
          </a:p>
          <a:p>
            <a:pPr eaLnBrk="1" hangingPunct="1"/>
            <a:r>
              <a:rPr lang="en-US" sz="3600"/>
              <a:t>Height </a:t>
            </a:r>
          </a:p>
          <a:p>
            <a:pPr eaLnBrk="1" hangingPunct="1"/>
            <a:r>
              <a:rPr lang="en-US" sz="3600"/>
              <a:t>Texture of the target surface</a:t>
            </a:r>
          </a:p>
        </p:txBody>
      </p:sp>
      <p:pic>
        <p:nvPicPr>
          <p:cNvPr id="38916" name="Picture 4"/>
          <p:cNvPicPr>
            <a:picLocks noChangeAspect="1" noChangeArrowheads="1"/>
          </p:cNvPicPr>
          <p:nvPr/>
        </p:nvPicPr>
        <p:blipFill>
          <a:blip r:embed="rId2" cstate="print"/>
          <a:srcRect/>
          <a:stretch>
            <a:fillRect/>
          </a:stretch>
        </p:blipFill>
        <p:spPr bwMode="auto">
          <a:xfrm>
            <a:off x="1524000" y="4687888"/>
            <a:ext cx="2895600" cy="2170112"/>
          </a:xfrm>
          <a:prstGeom prst="rect">
            <a:avLst/>
          </a:prstGeom>
          <a:noFill/>
          <a:ln w="12700" cap="sq">
            <a:noFill/>
            <a:miter lim="800000"/>
            <a:headEnd type="none" w="sm" len="sm"/>
            <a:tailEnd type="none" w="sm" len="sm"/>
          </a:ln>
        </p:spPr>
      </p:pic>
      <p:pic>
        <p:nvPicPr>
          <p:cNvPr id="38917" name="Picture 5" descr="spat,96"/>
          <p:cNvPicPr>
            <a:picLocks noChangeAspect="1" noChangeArrowheads="1"/>
          </p:cNvPicPr>
          <p:nvPr/>
        </p:nvPicPr>
        <p:blipFill>
          <a:blip r:embed="rId3" cstate="print"/>
          <a:srcRect l="27769" t="44496" r="28613" b="27910"/>
          <a:stretch>
            <a:fillRect/>
          </a:stretch>
        </p:blipFill>
        <p:spPr bwMode="auto">
          <a:xfrm>
            <a:off x="4953001" y="4660900"/>
            <a:ext cx="2017713" cy="2197100"/>
          </a:xfrm>
          <a:prstGeom prst="rect">
            <a:avLst/>
          </a:prstGeom>
          <a:noFill/>
          <a:ln w="28575">
            <a:solidFill>
              <a:srgbClr val="000000"/>
            </a:solidFill>
            <a:miter lim="800000"/>
            <a:headEnd/>
            <a:tailEnd/>
          </a:ln>
        </p:spPr>
      </p:pic>
      <p:pic>
        <p:nvPicPr>
          <p:cNvPr id="38918" name="Picture 6" descr="spat,92"/>
          <p:cNvPicPr>
            <a:picLocks noChangeAspect="1" noChangeArrowheads="1"/>
          </p:cNvPicPr>
          <p:nvPr/>
        </p:nvPicPr>
        <p:blipFill>
          <a:blip r:embed="rId4" cstate="print"/>
          <a:srcRect l="18452" t="48486" r="20880" b="22478"/>
          <a:stretch>
            <a:fillRect/>
          </a:stretch>
        </p:blipFill>
        <p:spPr bwMode="auto">
          <a:xfrm>
            <a:off x="7454900" y="4648200"/>
            <a:ext cx="2908300" cy="2209800"/>
          </a:xfrm>
          <a:prstGeom prst="rect">
            <a:avLst/>
          </a:prstGeom>
          <a:noFill/>
          <a:ln w="28575">
            <a:solidFill>
              <a:srgbClr val="000000"/>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1981200" y="155575"/>
            <a:ext cx="8229600" cy="1252538"/>
          </a:xfrm>
        </p:spPr>
        <p:txBody>
          <a:bodyPr/>
          <a:lstStyle/>
          <a:p>
            <a:pPr eaLnBrk="1" hangingPunct="1">
              <a:defRPr/>
            </a:pPr>
            <a:endParaRPr lang="en-US">
              <a:ea typeface="+mj-ea"/>
            </a:endParaRPr>
          </a:p>
        </p:txBody>
      </p:sp>
      <p:pic>
        <p:nvPicPr>
          <p:cNvPr id="39939" name="Picture 3" descr="splash1"/>
          <p:cNvPicPr>
            <a:picLocks noChangeAspect="1" noChangeArrowheads="1"/>
          </p:cNvPicPr>
          <p:nvPr/>
        </p:nvPicPr>
        <p:blipFill>
          <a:blip r:embed="rId2" cstate="print"/>
          <a:srcRect/>
          <a:stretch>
            <a:fillRect/>
          </a:stretch>
        </p:blipFill>
        <p:spPr bwMode="auto">
          <a:xfrm>
            <a:off x="1524001" y="0"/>
            <a:ext cx="4479925" cy="6858000"/>
          </a:xfrm>
          <a:prstGeom prst="rect">
            <a:avLst/>
          </a:prstGeom>
          <a:noFill/>
          <a:ln w="9525">
            <a:noFill/>
            <a:miter lim="800000"/>
            <a:headEnd/>
            <a:tailEnd/>
          </a:ln>
        </p:spPr>
      </p:pic>
      <p:pic>
        <p:nvPicPr>
          <p:cNvPr id="39940" name="Picture 4" descr="splash2"/>
          <p:cNvPicPr>
            <a:picLocks noGrp="1" noChangeAspect="1" noChangeArrowheads="1"/>
          </p:cNvPicPr>
          <p:nvPr>
            <p:ph type="body" idx="1"/>
          </p:nvPr>
        </p:nvPicPr>
        <p:blipFill>
          <a:blip r:embed="rId3" cstate="print"/>
          <a:srcRect/>
          <a:stretch>
            <a:fillRect/>
          </a:stretch>
        </p:blipFill>
        <p:spPr>
          <a:xfrm>
            <a:off x="6078538" y="0"/>
            <a:ext cx="4589462"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AutoShape 2"/>
          <p:cNvSpPr>
            <a:spLocks noGrp="1" noChangeArrowheads="1"/>
          </p:cNvSpPr>
          <p:nvPr>
            <p:ph type="title"/>
          </p:nvPr>
        </p:nvSpPr>
        <p:spPr/>
        <p:txBody>
          <a:bodyPr/>
          <a:lstStyle/>
          <a:p>
            <a:pPr eaLnBrk="1" hangingPunct="1">
              <a:defRPr/>
            </a:pPr>
            <a:r>
              <a:rPr lang="en-US" b="0">
                <a:ea typeface="+mj-ea"/>
              </a:rPr>
              <a:t>passive or gravity drop</a:t>
            </a:r>
          </a:p>
        </p:txBody>
      </p:sp>
      <p:sp>
        <p:nvSpPr>
          <p:cNvPr id="40963" name="Rectangle 3"/>
          <p:cNvSpPr>
            <a:spLocks noGrp="1" noChangeArrowheads="1"/>
          </p:cNvSpPr>
          <p:nvPr>
            <p:ph type="body" idx="1"/>
          </p:nvPr>
        </p:nvSpPr>
        <p:spPr/>
        <p:txBody>
          <a:bodyPr/>
          <a:lstStyle/>
          <a:p>
            <a:pPr eaLnBrk="1" hangingPunct="1"/>
            <a:endParaRPr lang="en-US"/>
          </a:p>
        </p:txBody>
      </p:sp>
      <p:pic>
        <p:nvPicPr>
          <p:cNvPr id="40964" name="Picture 4" descr="passive1"/>
          <p:cNvPicPr>
            <a:picLocks noChangeAspect="1" noChangeArrowheads="1"/>
          </p:cNvPicPr>
          <p:nvPr/>
        </p:nvPicPr>
        <p:blipFill>
          <a:blip r:embed="rId2" cstate="print"/>
          <a:srcRect/>
          <a:stretch>
            <a:fillRect/>
          </a:stretch>
        </p:blipFill>
        <p:spPr bwMode="auto">
          <a:xfrm>
            <a:off x="3352800" y="1600200"/>
            <a:ext cx="5786438" cy="50609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body" idx="1"/>
          </p:nvPr>
        </p:nvSpPr>
        <p:spPr>
          <a:xfrm>
            <a:off x="1981200" y="381001"/>
            <a:ext cx="8077200" cy="523875"/>
          </a:xfrm>
        </p:spPr>
        <p:txBody>
          <a:bodyPr/>
          <a:lstStyle/>
          <a:p>
            <a:pPr eaLnBrk="1" hangingPunct="1">
              <a:buFont typeface="Wingdings" pitchFamily="-1" charset="2"/>
              <a:buNone/>
              <a:defRPr/>
            </a:pPr>
            <a:r>
              <a:rPr lang="en-US" sz="3600" b="1">
                <a:solidFill>
                  <a:schemeClr val="accent1"/>
                </a:solidFill>
                <a:effectLst>
                  <a:outerShdw blurRad="38100" dist="38100" dir="2700000" algn="tl">
                    <a:srgbClr val="000000">
                      <a:alpha val="43137"/>
                    </a:srgbClr>
                  </a:outerShdw>
                </a:effectLst>
                <a:latin typeface="+mj-lt"/>
                <a:ea typeface="+mn-ea"/>
              </a:rPr>
              <a:t>Determining the  Distance Blood Falls</a:t>
            </a:r>
          </a:p>
        </p:txBody>
      </p:sp>
      <p:sp>
        <p:nvSpPr>
          <p:cNvPr id="41987" name="Rectangle 3"/>
          <p:cNvSpPr>
            <a:spLocks noChangeArrowheads="1"/>
          </p:cNvSpPr>
          <p:nvPr/>
        </p:nvSpPr>
        <p:spPr bwMode="auto">
          <a:xfrm>
            <a:off x="1066800" y="1905000"/>
            <a:ext cx="9448800" cy="1371600"/>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charset="2"/>
              <a:buChar char="l"/>
            </a:pPr>
            <a:r>
              <a:rPr lang="en-US" sz="2800"/>
              <a:t>Drops form circle when hitting surface</a:t>
            </a:r>
          </a:p>
          <a:p>
            <a:pPr marL="342900" indent="-342900">
              <a:spcBef>
                <a:spcPct val="20000"/>
              </a:spcBef>
              <a:buClr>
                <a:schemeClr val="tx1"/>
              </a:buClr>
              <a:buSzPct val="75000"/>
              <a:buFont typeface="Wingdings" charset="2"/>
              <a:buChar char="l"/>
            </a:pPr>
            <a:r>
              <a:rPr lang="en-US" sz="2800"/>
              <a:t>Size depends on speed of blood drop</a:t>
            </a:r>
          </a:p>
          <a:p>
            <a:pPr marL="342900" indent="-342900">
              <a:spcBef>
                <a:spcPct val="20000"/>
              </a:spcBef>
              <a:buClr>
                <a:schemeClr val="tx1"/>
              </a:buClr>
              <a:buSzPct val="75000"/>
            </a:pPr>
            <a:endParaRPr lang="en-US" sz="2000"/>
          </a:p>
          <a:p>
            <a:pPr marL="342900" indent="-342900">
              <a:spcBef>
                <a:spcPct val="20000"/>
              </a:spcBef>
              <a:buClr>
                <a:schemeClr val="tx1"/>
              </a:buClr>
              <a:buSzPct val="75000"/>
              <a:buFont typeface="Wingdings" charset="2"/>
              <a:buChar char="l"/>
            </a:pPr>
            <a:r>
              <a:rPr lang="en-US" sz="2800"/>
              <a:t>Faster drop = larger diameter</a:t>
            </a:r>
          </a:p>
          <a:p>
            <a:pPr marL="342900" indent="-342900">
              <a:spcBef>
                <a:spcPct val="20000"/>
              </a:spcBef>
              <a:buClr>
                <a:schemeClr val="tx1"/>
              </a:buClr>
              <a:buSzPct val="75000"/>
              <a:buFont typeface="Wingdings" charset="2"/>
              <a:buChar char="l"/>
            </a:pPr>
            <a:r>
              <a:rPr lang="en-US" sz="2800"/>
              <a:t>Higher distance = larger diameter</a:t>
            </a:r>
          </a:p>
        </p:txBody>
      </p:sp>
      <p:pic>
        <p:nvPicPr>
          <p:cNvPr id="41988" name="Picture 4" descr="spat,92"/>
          <p:cNvPicPr>
            <a:picLocks noChangeAspect="1" noChangeArrowheads="1"/>
          </p:cNvPicPr>
          <p:nvPr/>
        </p:nvPicPr>
        <p:blipFill>
          <a:blip r:embed="rId3" cstate="print"/>
          <a:srcRect l="24637" t="7719" r="24637" b="70984"/>
          <a:stretch>
            <a:fillRect/>
          </a:stretch>
        </p:blipFill>
        <p:spPr bwMode="auto">
          <a:xfrm>
            <a:off x="8382000" y="2133600"/>
            <a:ext cx="3429000" cy="2286000"/>
          </a:xfrm>
          <a:prstGeom prst="rect">
            <a:avLst/>
          </a:prstGeom>
          <a:noFill/>
          <a:ln w="28575">
            <a:solidFill>
              <a:srgbClr val="000000"/>
            </a:solidFill>
            <a:miter lim="800000"/>
            <a:headEnd/>
            <a:tailEnd/>
          </a:ln>
        </p:spPr>
      </p:pic>
      <p:sp>
        <p:nvSpPr>
          <p:cNvPr id="41989" name="Rectangle 5"/>
          <p:cNvSpPr>
            <a:spLocks noChangeArrowheads="1"/>
          </p:cNvSpPr>
          <p:nvPr/>
        </p:nvSpPr>
        <p:spPr bwMode="auto">
          <a:xfrm>
            <a:off x="1981200" y="4876800"/>
            <a:ext cx="8305800" cy="1371600"/>
          </a:xfrm>
          <a:prstGeom prst="rect">
            <a:avLst/>
          </a:prstGeom>
          <a:noFill/>
          <a:ln w="9525">
            <a:noFill/>
            <a:miter lim="800000"/>
            <a:headEnd/>
            <a:tailEnd/>
          </a:ln>
        </p:spPr>
        <p:txBody>
          <a:bodyPr/>
          <a:lstStyle/>
          <a:p>
            <a:pPr marL="342900" indent="-342900">
              <a:spcBef>
                <a:spcPct val="20000"/>
              </a:spcBef>
              <a:buClr>
                <a:schemeClr val="tx1"/>
              </a:buClr>
              <a:buSzPct val="75000"/>
            </a:pPr>
            <a:endParaRPr lang="en-US" sz="2800"/>
          </a:p>
        </p:txBody>
      </p:sp>
      <p:sp>
        <p:nvSpPr>
          <p:cNvPr id="41990" name="Rectangle 6"/>
          <p:cNvSpPr>
            <a:spLocks noChangeArrowheads="1"/>
          </p:cNvSpPr>
          <p:nvPr/>
        </p:nvSpPr>
        <p:spPr bwMode="auto">
          <a:xfrm>
            <a:off x="1066800" y="4724400"/>
            <a:ext cx="9448800" cy="1371600"/>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charset="2"/>
              <a:buChar char="l"/>
            </a:pPr>
            <a:r>
              <a:rPr lang="en-US" sz="2800"/>
              <a:t>However, size of drop also depends on the volume of the drop. Volume depends on object blood originated from </a:t>
            </a:r>
            <a:r>
              <a:rPr lang="en-US"/>
              <a:t>(needle = small; bat = large)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AutoShape 2"/>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Blood Spatter</a:t>
            </a:r>
          </a:p>
        </p:txBody>
      </p:sp>
      <p:sp>
        <p:nvSpPr>
          <p:cNvPr id="44035" name="Rectangle 3"/>
          <p:cNvSpPr>
            <a:spLocks noGrp="1" noChangeArrowheads="1"/>
          </p:cNvSpPr>
          <p:nvPr>
            <p:ph type="body" idx="1"/>
          </p:nvPr>
        </p:nvSpPr>
        <p:spPr>
          <a:xfrm>
            <a:off x="228600" y="1676400"/>
            <a:ext cx="7543800" cy="4876800"/>
          </a:xfrm>
        </p:spPr>
        <p:txBody>
          <a:bodyPr/>
          <a:lstStyle/>
          <a:p>
            <a:pPr eaLnBrk="1" hangingPunct="1"/>
            <a:r>
              <a:rPr lang="en-US"/>
              <a:t>Since the volume of blood in a drop is generally unknown…</a:t>
            </a:r>
          </a:p>
          <a:p>
            <a:pPr eaLnBrk="1" hangingPunct="1"/>
            <a:r>
              <a:rPr lang="en-US"/>
              <a:t>It is </a:t>
            </a:r>
            <a:r>
              <a:rPr lang="en-US" i="1"/>
              <a:t>not possible</a:t>
            </a:r>
            <a:r>
              <a:rPr lang="en-US"/>
              <a:t> to establish with a high degree of accuracy the distance that a passive blood drop has fallen</a:t>
            </a:r>
          </a:p>
        </p:txBody>
      </p:sp>
      <p:pic>
        <p:nvPicPr>
          <p:cNvPr id="44036" name="Picture 4" descr="image002"/>
          <p:cNvPicPr>
            <a:picLocks noChangeAspect="1" noChangeArrowheads="1"/>
          </p:cNvPicPr>
          <p:nvPr/>
        </p:nvPicPr>
        <p:blipFill>
          <a:blip r:embed="rId3" cstate="print"/>
          <a:srcRect/>
          <a:stretch>
            <a:fillRect/>
          </a:stretch>
        </p:blipFill>
        <p:spPr bwMode="auto">
          <a:xfrm>
            <a:off x="8077200" y="1676400"/>
            <a:ext cx="3724342" cy="48768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23800-9A17-43D4-831F-B9E7413C4D22}"/>
              </a:ext>
            </a:extLst>
          </p:cNvPr>
          <p:cNvSpPr>
            <a:spLocks noGrp="1"/>
          </p:cNvSpPr>
          <p:nvPr>
            <p:ph type="title"/>
          </p:nvPr>
        </p:nvSpPr>
        <p:spPr/>
        <p:txBody>
          <a:bodyPr/>
          <a:lstStyle/>
          <a:p>
            <a:r>
              <a:rPr lang="en-US"/>
              <a:t>What do you know about blood?</a:t>
            </a:r>
          </a:p>
        </p:txBody>
      </p:sp>
      <p:sp>
        <p:nvSpPr>
          <p:cNvPr id="3" name="Content Placeholder 2">
            <a:extLst>
              <a:ext uri="{FF2B5EF4-FFF2-40B4-BE49-F238E27FC236}">
                <a16:creationId xmlns:a16="http://schemas.microsoft.com/office/drawing/2014/main" id="{10F17745-D3E6-4FBE-8414-D52F52F5F05B}"/>
              </a:ext>
            </a:extLst>
          </p:cNvPr>
          <p:cNvSpPr>
            <a:spLocks noGrp="1"/>
          </p:cNvSpPr>
          <p:nvPr>
            <p:ph idx="1"/>
          </p:nvPr>
        </p:nvSpPr>
        <p:spPr/>
        <p:txBody>
          <a:bodyPr/>
          <a:lstStyle/>
          <a:p>
            <a:r>
              <a:rPr lang="en-US" sz="5400"/>
              <a:t>On your table, come up with facts about blood</a:t>
            </a:r>
            <a:r>
              <a:rPr lang="en-US"/>
              <a:t>.</a:t>
            </a:r>
          </a:p>
        </p:txBody>
      </p:sp>
    </p:spTree>
    <p:extLst>
      <p:ext uri="{BB962C8B-B14F-4D97-AF65-F5344CB8AC3E}">
        <p14:creationId xmlns:p14="http://schemas.microsoft.com/office/powerpoint/2010/main" val="3118977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AutoShape 2"/>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Bloodstain Terminology</a:t>
            </a:r>
          </a:p>
        </p:txBody>
      </p:sp>
      <p:sp>
        <p:nvSpPr>
          <p:cNvPr id="46083" name="Rectangle 3"/>
          <p:cNvSpPr>
            <a:spLocks noGrp="1" noChangeArrowheads="1"/>
          </p:cNvSpPr>
          <p:nvPr>
            <p:ph type="body" idx="1"/>
          </p:nvPr>
        </p:nvSpPr>
        <p:spPr>
          <a:xfrm>
            <a:off x="381000" y="1828800"/>
            <a:ext cx="11201400" cy="4572000"/>
          </a:xfrm>
        </p:spPr>
        <p:txBody>
          <a:bodyPr/>
          <a:lstStyle/>
          <a:p>
            <a:pPr eaLnBrk="1" hangingPunct="1"/>
            <a:r>
              <a:rPr lang="en-US" b="1"/>
              <a:t>Angle of impact</a:t>
            </a:r>
            <a:r>
              <a:rPr lang="en-US">
                <a:cs typeface="Arial" charset="0"/>
              </a:rPr>
              <a:t>—</a:t>
            </a:r>
            <a:r>
              <a:rPr lang="en-US"/>
              <a:t>angle at which blood strikes a target surface.</a:t>
            </a:r>
          </a:p>
          <a:p>
            <a:pPr eaLnBrk="1" hangingPunct="1"/>
            <a:r>
              <a:rPr lang="en-US" b="1"/>
              <a:t>Bloodstain transfer</a:t>
            </a:r>
            <a:r>
              <a:rPr lang="en-US">
                <a:cs typeface="Arial" charset="0"/>
              </a:rPr>
              <a:t>—</a:t>
            </a:r>
            <a:r>
              <a:rPr lang="en-US"/>
              <a:t>when a bloody object comes into contact with a surface and leaves a patterned blood image on the surface</a:t>
            </a:r>
          </a:p>
          <a:p>
            <a:pPr eaLnBrk="1" hangingPunct="1"/>
            <a:r>
              <a:rPr lang="en-US" b="1" err="1"/>
              <a:t>Backspatter</a:t>
            </a:r>
            <a:r>
              <a:rPr lang="en-US">
                <a:cs typeface="Arial" charset="0"/>
              </a:rPr>
              <a:t>—</a:t>
            </a:r>
            <a:r>
              <a:rPr lang="en-US"/>
              <a:t>blood that is directed back toward the source of energy</a:t>
            </a:r>
          </a:p>
          <a:p>
            <a:pPr eaLnBrk="1" hangingPunct="1"/>
            <a:r>
              <a:rPr lang="en-US" b="1"/>
              <a:t>Cast-off</a:t>
            </a:r>
            <a:r>
              <a:rPr lang="en-US">
                <a:cs typeface="Arial" charset="0"/>
              </a:rPr>
              <a:t>—</a:t>
            </a:r>
            <a:r>
              <a:rPr lang="en-US"/>
              <a:t>blood that is thrown from an object in motion</a:t>
            </a:r>
          </a:p>
          <a:p>
            <a:pPr eaLnBrk="1" hangingPunct="1"/>
            <a:r>
              <a:rPr lang="en-US" b="1"/>
              <a:t>Directionality</a:t>
            </a:r>
            <a:r>
              <a:rPr lang="en-US">
                <a:cs typeface="Arial" charset="0"/>
              </a:rPr>
              <a:t>—</a:t>
            </a:r>
            <a:r>
              <a:rPr lang="en-US"/>
              <a:t>relates to the direction a drop of blood traveled in space from its point of origin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2"/>
          <p:cNvSpPr>
            <a:spLocks noGrp="1" noChangeArrowheads="1"/>
          </p:cNvSpPr>
          <p:nvPr>
            <p:ph type="title"/>
          </p:nvPr>
        </p:nvSpPr>
        <p:spPr/>
        <p:txBody>
          <a:bodyPr/>
          <a:lstStyle/>
          <a:p>
            <a:pPr eaLnBrk="1" hangingPunct="1">
              <a:defRPr/>
            </a:pPr>
            <a:r>
              <a:rPr lang="en-AU">
                <a:effectLst>
                  <a:outerShdw blurRad="38100" dist="38100" dir="2700000" algn="tl">
                    <a:srgbClr val="000000">
                      <a:alpha val="43137"/>
                    </a:srgbClr>
                  </a:outerShdw>
                </a:effectLst>
                <a:ea typeface="+mj-ea"/>
              </a:rPr>
              <a:t>Forward Spatter</a:t>
            </a:r>
            <a:endParaRPr lang="en-US">
              <a:effectLst>
                <a:outerShdw blurRad="38100" dist="38100" dir="2700000" algn="tl">
                  <a:srgbClr val="000000">
                    <a:alpha val="43137"/>
                  </a:srgbClr>
                </a:outerShdw>
              </a:effectLst>
              <a:ea typeface="+mj-ea"/>
            </a:endParaRPr>
          </a:p>
        </p:txBody>
      </p:sp>
      <p:pic>
        <p:nvPicPr>
          <p:cNvPr id="47107" name="Picture 3" descr="brucey"/>
          <p:cNvPicPr>
            <a:picLocks noChangeAspect="1" noChangeArrowheads="1"/>
          </p:cNvPicPr>
          <p:nvPr/>
        </p:nvPicPr>
        <p:blipFill>
          <a:blip r:embed="rId2" cstate="print"/>
          <a:srcRect/>
          <a:stretch>
            <a:fillRect/>
          </a:stretch>
        </p:blipFill>
        <p:spPr bwMode="auto">
          <a:xfrm>
            <a:off x="152400" y="1524001"/>
            <a:ext cx="3429000" cy="3747642"/>
          </a:xfrm>
          <a:prstGeom prst="rect">
            <a:avLst/>
          </a:prstGeom>
          <a:noFill/>
          <a:ln w="9525">
            <a:noFill/>
            <a:miter lim="800000"/>
            <a:headEnd/>
            <a:tailEnd/>
          </a:ln>
        </p:spPr>
      </p:pic>
      <p:pic>
        <p:nvPicPr>
          <p:cNvPr id="47108" name="Picture 4" descr="brucey2"/>
          <p:cNvPicPr>
            <a:picLocks noChangeAspect="1" noChangeArrowheads="1"/>
          </p:cNvPicPr>
          <p:nvPr/>
        </p:nvPicPr>
        <p:blipFill>
          <a:blip r:embed="rId3" cstate="print"/>
          <a:srcRect/>
          <a:stretch>
            <a:fillRect/>
          </a:stretch>
        </p:blipFill>
        <p:spPr bwMode="auto">
          <a:xfrm>
            <a:off x="3276600" y="2672227"/>
            <a:ext cx="3983027" cy="4156075"/>
          </a:xfrm>
          <a:prstGeom prst="rect">
            <a:avLst/>
          </a:prstGeom>
          <a:noFill/>
          <a:ln w="9525">
            <a:noFill/>
            <a:miter lim="800000"/>
            <a:headEnd/>
            <a:tailEnd/>
          </a:ln>
        </p:spPr>
      </p:pic>
      <p:pic>
        <p:nvPicPr>
          <p:cNvPr id="5" name="Picture 3" descr="back spatter">
            <a:extLst>
              <a:ext uri="{FF2B5EF4-FFF2-40B4-BE49-F238E27FC236}">
                <a16:creationId xmlns:a16="http://schemas.microsoft.com/office/drawing/2014/main" id="{E03968AF-4A94-46E9-8640-B3969F92E5EB}"/>
              </a:ext>
            </a:extLst>
          </p:cNvPr>
          <p:cNvPicPr>
            <a:picLocks noChangeAspect="1" noChangeArrowheads="1"/>
          </p:cNvPicPr>
          <p:nvPr/>
        </p:nvPicPr>
        <p:blipFill>
          <a:blip r:embed="rId4" cstate="print"/>
          <a:srcRect/>
          <a:stretch>
            <a:fillRect/>
          </a:stretch>
        </p:blipFill>
        <p:spPr bwMode="auto">
          <a:xfrm>
            <a:off x="7048924" y="1099749"/>
            <a:ext cx="5176530" cy="363378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AutoShape 2"/>
          <p:cNvSpPr>
            <a:spLocks noGrp="1" noChangeArrowheads="1"/>
          </p:cNvSpPr>
          <p:nvPr>
            <p:ph type="title"/>
          </p:nvPr>
        </p:nvSpPr>
        <p:spPr/>
        <p:txBody>
          <a:bodyPr/>
          <a:lstStyle/>
          <a:p>
            <a:pPr eaLnBrk="1" hangingPunct="1">
              <a:defRPr/>
            </a:pPr>
            <a:r>
              <a:rPr lang="en-US" sz="3600">
                <a:effectLst>
                  <a:outerShdw blurRad="38100" dist="38100" dir="2700000" algn="tl">
                    <a:srgbClr val="000000">
                      <a:alpha val="43137"/>
                    </a:srgbClr>
                  </a:outerShdw>
                </a:effectLst>
                <a:latin typeface="Deathhead KeltCaps" pitchFamily="34" charset="0"/>
                <a:ea typeface="+mj-ea"/>
              </a:rPr>
              <a:t>Surface and Blood Spatter</a:t>
            </a:r>
          </a:p>
        </p:txBody>
      </p:sp>
      <p:sp>
        <p:nvSpPr>
          <p:cNvPr id="50179" name="Rectangle 3"/>
          <p:cNvSpPr>
            <a:spLocks noGrp="1" noChangeArrowheads="1"/>
          </p:cNvSpPr>
          <p:nvPr>
            <p:ph type="body" idx="1"/>
          </p:nvPr>
        </p:nvSpPr>
        <p:spPr>
          <a:xfrm>
            <a:off x="381000" y="1676400"/>
            <a:ext cx="11658600" cy="4876800"/>
          </a:xfrm>
        </p:spPr>
        <p:txBody>
          <a:bodyPr/>
          <a:lstStyle/>
          <a:p>
            <a:pPr eaLnBrk="1" hangingPunct="1">
              <a:lnSpc>
                <a:spcPct val="90000"/>
              </a:lnSpc>
            </a:pPr>
            <a:r>
              <a:rPr lang="en-US" sz="3600"/>
              <a:t>The type of surface the blood strikes affects the amount of resulting spatter, including  the size and appearance of the blood drops. </a:t>
            </a:r>
          </a:p>
        </p:txBody>
      </p:sp>
      <p:pic>
        <p:nvPicPr>
          <p:cNvPr id="50180" name="Picture 4" descr="spat,92"/>
          <p:cNvPicPr>
            <a:picLocks noChangeAspect="1" noChangeArrowheads="1"/>
          </p:cNvPicPr>
          <p:nvPr/>
        </p:nvPicPr>
        <p:blipFill>
          <a:blip r:embed="rId3" cstate="print"/>
          <a:srcRect l="6320" t="2643" r="6320" b="60681"/>
          <a:stretch>
            <a:fillRect/>
          </a:stretch>
        </p:blipFill>
        <p:spPr bwMode="auto">
          <a:xfrm>
            <a:off x="304800" y="3962400"/>
            <a:ext cx="4343400" cy="2895600"/>
          </a:xfrm>
          <a:prstGeom prst="rect">
            <a:avLst/>
          </a:prstGeom>
          <a:noFill/>
          <a:ln w="12700">
            <a:solidFill>
              <a:srgbClr val="000000"/>
            </a:solidFill>
            <a:miter lim="800000"/>
            <a:headEnd/>
            <a:tailEnd/>
          </a:ln>
        </p:spPr>
      </p:pic>
      <p:pic>
        <p:nvPicPr>
          <p:cNvPr id="50181" name="Picture 6" descr="BPATut18"/>
          <p:cNvPicPr>
            <a:picLocks noChangeAspect="1" noChangeArrowheads="1"/>
          </p:cNvPicPr>
          <p:nvPr/>
        </p:nvPicPr>
        <p:blipFill>
          <a:blip r:embed="rId4" cstate="print"/>
          <a:srcRect/>
          <a:stretch>
            <a:fillRect/>
          </a:stretch>
        </p:blipFill>
        <p:spPr bwMode="auto">
          <a:xfrm>
            <a:off x="8915401" y="0"/>
            <a:ext cx="1939925" cy="1844254"/>
          </a:xfrm>
          <a:prstGeom prst="rect">
            <a:avLst/>
          </a:prstGeom>
          <a:noFill/>
          <a:ln w="9525">
            <a:noFill/>
            <a:miter lim="800000"/>
            <a:headEnd/>
            <a:tailEnd/>
          </a:ln>
        </p:spPr>
      </p:pic>
      <p:pic>
        <p:nvPicPr>
          <p:cNvPr id="50182" name="Picture 4" descr="spat,92"/>
          <p:cNvPicPr>
            <a:picLocks noChangeAspect="1" noChangeArrowheads="1"/>
          </p:cNvPicPr>
          <p:nvPr/>
        </p:nvPicPr>
        <p:blipFill>
          <a:blip r:embed="rId5" cstate="print"/>
          <a:srcRect l="5359" t="19420" r="7280" b="43904"/>
          <a:stretch>
            <a:fillRect/>
          </a:stretch>
        </p:blipFill>
        <p:spPr bwMode="auto">
          <a:xfrm>
            <a:off x="7581900" y="3962400"/>
            <a:ext cx="4343400" cy="2895600"/>
          </a:xfrm>
          <a:prstGeom prst="rect">
            <a:avLst/>
          </a:prstGeom>
          <a:noFill/>
          <a:ln w="12700">
            <a:solidFill>
              <a:srgbClr val="000000"/>
            </a:solidFill>
            <a:miter lim="800000"/>
            <a:headEnd/>
            <a:tailEnd/>
          </a:ln>
        </p:spPr>
      </p:pic>
      <p:pic>
        <p:nvPicPr>
          <p:cNvPr id="50183" name="Picture 5" descr="BPATut19"/>
          <p:cNvPicPr>
            <a:picLocks noChangeAspect="1" noChangeArrowheads="1"/>
          </p:cNvPicPr>
          <p:nvPr/>
        </p:nvPicPr>
        <p:blipFill>
          <a:blip r:embed="rId6" cstate="print"/>
          <a:srcRect/>
          <a:stretch>
            <a:fillRect/>
          </a:stretch>
        </p:blipFill>
        <p:spPr bwMode="auto">
          <a:xfrm>
            <a:off x="4661403" y="3962400"/>
            <a:ext cx="2882399" cy="2848674"/>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AutoShape 2"/>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Drying Time</a:t>
            </a:r>
          </a:p>
        </p:txBody>
      </p:sp>
      <p:sp>
        <p:nvSpPr>
          <p:cNvPr id="49155" name="Rectangle 3"/>
          <p:cNvSpPr>
            <a:spLocks noGrp="1" noChangeArrowheads="1"/>
          </p:cNvSpPr>
          <p:nvPr>
            <p:ph type="body" idx="1"/>
          </p:nvPr>
        </p:nvSpPr>
        <p:spPr>
          <a:xfrm>
            <a:off x="457200" y="1774826"/>
            <a:ext cx="11201400" cy="4625975"/>
          </a:xfrm>
        </p:spPr>
        <p:txBody>
          <a:bodyPr/>
          <a:lstStyle/>
          <a:p>
            <a:pPr marL="609600" indent="-609600" eaLnBrk="1" hangingPunct="1">
              <a:lnSpc>
                <a:spcPct val="90000"/>
              </a:lnSpc>
            </a:pPr>
            <a:r>
              <a:rPr lang="en-US"/>
              <a:t>Drying begins at periphery and proceeds inward</a:t>
            </a:r>
          </a:p>
          <a:p>
            <a:pPr marL="609600" indent="-609600" eaLnBrk="1" hangingPunct="1">
              <a:lnSpc>
                <a:spcPct val="90000"/>
              </a:lnSpc>
            </a:pPr>
            <a:r>
              <a:rPr lang="en-US"/>
              <a:t>Drying time is affected by </a:t>
            </a:r>
          </a:p>
          <a:p>
            <a:pPr marL="990600" lvl="1" indent="-533400" eaLnBrk="1" hangingPunct="1">
              <a:lnSpc>
                <a:spcPct val="90000"/>
              </a:lnSpc>
            </a:pPr>
            <a:r>
              <a:rPr lang="en-US" sz="3200">
                <a:ea typeface="ＭＳ Ｐゴシック" charset="-128"/>
              </a:rPr>
              <a:t>Surface type</a:t>
            </a:r>
          </a:p>
          <a:p>
            <a:pPr marL="990600" lvl="1" indent="-533400" eaLnBrk="1" hangingPunct="1">
              <a:lnSpc>
                <a:spcPct val="90000"/>
              </a:lnSpc>
            </a:pPr>
            <a:r>
              <a:rPr lang="en-US" sz="3200">
                <a:ea typeface="ＭＳ Ｐゴシック" charset="-128"/>
              </a:rPr>
              <a:t>Amount of blood</a:t>
            </a:r>
          </a:p>
          <a:p>
            <a:pPr marL="990600" lvl="1" indent="-533400" eaLnBrk="1" hangingPunct="1">
              <a:lnSpc>
                <a:spcPct val="90000"/>
              </a:lnSpc>
            </a:pPr>
            <a:r>
              <a:rPr lang="en-US" sz="3200">
                <a:ea typeface="ＭＳ Ｐゴシック" charset="-128"/>
              </a:rPr>
              <a:t>Climatic conditions</a:t>
            </a:r>
          </a:p>
          <a:p>
            <a:pPr marL="609600" indent="-609600" eaLnBrk="1" hangingPunct="1">
              <a:lnSpc>
                <a:spcPct val="90000"/>
              </a:lnSpc>
            </a:pPr>
            <a:r>
              <a:rPr lang="en-US"/>
              <a:t>Skeletonization</a:t>
            </a:r>
          </a:p>
          <a:p>
            <a:pPr marL="990600" lvl="1" indent="-533400" eaLnBrk="1" hangingPunct="1">
              <a:lnSpc>
                <a:spcPct val="90000"/>
              </a:lnSpc>
            </a:pPr>
            <a:r>
              <a:rPr lang="en-US" sz="3200">
                <a:ea typeface="ＭＳ Ｐゴシック" charset="-128"/>
              </a:rPr>
              <a:t>Partially dry stains leave a ring that outlines original spatter</a:t>
            </a:r>
          </a:p>
          <a:p>
            <a:pPr marL="990600" lvl="1" indent="-533400" eaLnBrk="1" hangingPunct="1">
              <a:lnSpc>
                <a:spcPct val="90000"/>
              </a:lnSpc>
            </a:pPr>
            <a:r>
              <a:rPr lang="en-US" sz="3200">
                <a:ea typeface="ＭＳ Ｐゴシック" charset="-128"/>
              </a:rPr>
              <a:t>The drier the stain, the less skeletonization shown</a:t>
            </a:r>
          </a:p>
          <a:p>
            <a:pPr marL="990600" lvl="1" indent="-533400" eaLnBrk="1" hangingPunct="1">
              <a:lnSpc>
                <a:spcPct val="90000"/>
              </a:lnSpc>
            </a:pPr>
            <a:endParaRPr lang="en-US" sz="2000">
              <a:ea typeface="ＭＳ Ｐゴシック" charset="-128"/>
            </a:endParaRPr>
          </a:p>
        </p:txBody>
      </p:sp>
      <p:pic>
        <p:nvPicPr>
          <p:cNvPr id="49156" name="Picture 7" descr="spat,922"/>
          <p:cNvPicPr>
            <a:picLocks noChangeAspect="1" noChangeArrowheads="1"/>
          </p:cNvPicPr>
          <p:nvPr/>
        </p:nvPicPr>
        <p:blipFill>
          <a:blip r:embed="rId2" cstate="print"/>
          <a:srcRect l="26530" t="2141" r="7684" b="65483"/>
          <a:stretch>
            <a:fillRect/>
          </a:stretch>
        </p:blipFill>
        <p:spPr bwMode="auto">
          <a:xfrm>
            <a:off x="8077200" y="2590800"/>
            <a:ext cx="2514600" cy="2063750"/>
          </a:xfrm>
          <a:prstGeom prst="rect">
            <a:avLst/>
          </a:prstGeom>
          <a:noFill/>
          <a:ln w="28575">
            <a:solidFill>
              <a:srgbClr val="333333"/>
            </a:solid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AutoShape 2"/>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Blood Spatter </a:t>
            </a:r>
          </a:p>
        </p:txBody>
      </p:sp>
      <p:sp>
        <p:nvSpPr>
          <p:cNvPr id="29701" name="Rectangle 3"/>
          <p:cNvSpPr>
            <a:spLocks noChangeArrowheads="1"/>
          </p:cNvSpPr>
          <p:nvPr/>
        </p:nvSpPr>
        <p:spPr bwMode="auto">
          <a:xfrm>
            <a:off x="381000" y="3730752"/>
            <a:ext cx="8534400" cy="2971800"/>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charset="2"/>
              <a:buChar char="l"/>
            </a:pPr>
            <a:r>
              <a:rPr lang="en-US" sz="3200">
                <a:latin typeface="Corbel" charset="0"/>
              </a:rPr>
              <a:t>When a drop hits at an angle other than 90</a:t>
            </a:r>
            <a:r>
              <a:rPr lang="en-US" sz="3200">
                <a:latin typeface="Corbel" charset="0"/>
                <a:cs typeface="Arial" charset="0"/>
              </a:rPr>
              <a:t>º, it will form a tear drop shape on the surface it hits</a:t>
            </a:r>
          </a:p>
          <a:p>
            <a:pPr marL="342900" indent="-342900">
              <a:spcBef>
                <a:spcPct val="20000"/>
              </a:spcBef>
              <a:buClr>
                <a:schemeClr val="tx1"/>
              </a:buClr>
              <a:buSzPct val="75000"/>
              <a:buFont typeface="Wingdings" charset="2"/>
              <a:buChar char="l"/>
            </a:pPr>
            <a:r>
              <a:rPr lang="en-US" sz="3200">
                <a:latin typeface="Corbel" charset="0"/>
              </a:rPr>
              <a:t>Narrow end of a blood drop will point in the direction of travel.</a:t>
            </a:r>
          </a:p>
        </p:txBody>
      </p:sp>
      <p:pic>
        <p:nvPicPr>
          <p:cNvPr id="52228" name="Picture 4" descr="spat,93"/>
          <p:cNvPicPr>
            <a:picLocks noChangeAspect="1" noChangeArrowheads="1"/>
          </p:cNvPicPr>
          <p:nvPr/>
        </p:nvPicPr>
        <p:blipFill>
          <a:blip r:embed="rId3" cstate="print"/>
          <a:srcRect l="14008" t="41882" r="45172" b="33766"/>
          <a:stretch>
            <a:fillRect/>
          </a:stretch>
        </p:blipFill>
        <p:spPr bwMode="auto">
          <a:xfrm>
            <a:off x="1828800" y="1905000"/>
            <a:ext cx="2819400" cy="1492250"/>
          </a:xfrm>
          <a:prstGeom prst="rect">
            <a:avLst/>
          </a:prstGeom>
          <a:noFill/>
          <a:ln w="28575">
            <a:solidFill>
              <a:srgbClr val="000000"/>
            </a:solidFill>
            <a:miter lim="800000"/>
            <a:headEnd/>
            <a:tailEnd/>
          </a:ln>
        </p:spPr>
      </p:pic>
      <p:sp>
        <p:nvSpPr>
          <p:cNvPr id="258053" name="Line 5"/>
          <p:cNvSpPr>
            <a:spLocks noChangeShapeType="1"/>
          </p:cNvSpPr>
          <p:nvPr/>
        </p:nvSpPr>
        <p:spPr bwMode="auto">
          <a:xfrm flipV="1">
            <a:off x="5638824" y="3558441"/>
            <a:ext cx="2438384" cy="11121"/>
          </a:xfrm>
          <a:prstGeom prst="line">
            <a:avLst/>
          </a:prstGeom>
          <a:noFill/>
          <a:ln w="28575" cap="sq">
            <a:solidFill>
              <a:schemeClr val="tx1"/>
            </a:solidFill>
            <a:round/>
            <a:headEnd type="none" w="sm" len="sm"/>
            <a:tailEnd type="triangle" w="lg" len="lg"/>
          </a:ln>
        </p:spPr>
        <p:txBody>
          <a:bodyPr/>
          <a:lstStyle/>
          <a:p>
            <a:endParaRPr lang="en-US"/>
          </a:p>
        </p:txBody>
      </p:sp>
      <p:pic>
        <p:nvPicPr>
          <p:cNvPr id="52230" name="Picture 6"/>
          <p:cNvPicPr>
            <a:picLocks noChangeAspect="1" noChangeArrowheads="1"/>
          </p:cNvPicPr>
          <p:nvPr/>
        </p:nvPicPr>
        <p:blipFill>
          <a:blip r:embed="rId4" cstate="print"/>
          <a:srcRect/>
          <a:stretch>
            <a:fillRect/>
          </a:stretch>
        </p:blipFill>
        <p:spPr bwMode="auto">
          <a:xfrm rot="1">
            <a:off x="9677401" y="1600200"/>
            <a:ext cx="1809750" cy="2682875"/>
          </a:xfrm>
          <a:prstGeom prst="rect">
            <a:avLst/>
          </a:prstGeom>
          <a:noFill/>
          <a:ln w="9525">
            <a:noFill/>
            <a:miter lim="800000"/>
            <a:headEnd/>
            <a:tailEnd/>
          </a:ln>
        </p:spPr>
      </p:pic>
      <p:pic>
        <p:nvPicPr>
          <p:cNvPr id="52231" name="Picture 7"/>
          <p:cNvPicPr>
            <a:picLocks noChangeAspect="1" noChangeArrowheads="1"/>
          </p:cNvPicPr>
          <p:nvPr/>
        </p:nvPicPr>
        <p:blipFill>
          <a:blip r:embed="rId5" cstate="print"/>
          <a:srcRect/>
          <a:stretch>
            <a:fillRect/>
          </a:stretch>
        </p:blipFill>
        <p:spPr bwMode="auto">
          <a:xfrm rot="16200000">
            <a:off x="5715000" y="1447801"/>
            <a:ext cx="2438400" cy="1604963"/>
          </a:xfrm>
          <a:prstGeom prst="rect">
            <a:avLst/>
          </a:prstGeom>
          <a:noFill/>
          <a:ln w="9525">
            <a:noFill/>
            <a:miter lim="800000"/>
            <a:headEnd/>
            <a:tailEnd/>
          </a:ln>
        </p:spPr>
      </p:pic>
      <p:sp>
        <p:nvSpPr>
          <p:cNvPr id="8" name="Line 5">
            <a:extLst>
              <a:ext uri="{FF2B5EF4-FFF2-40B4-BE49-F238E27FC236}">
                <a16:creationId xmlns:a16="http://schemas.microsoft.com/office/drawing/2014/main" id="{A3588E25-A6B0-47F5-A474-BC35DFFFAEA5}"/>
              </a:ext>
            </a:extLst>
          </p:cNvPr>
          <p:cNvSpPr>
            <a:spLocks noChangeShapeType="1"/>
          </p:cNvSpPr>
          <p:nvPr/>
        </p:nvSpPr>
        <p:spPr bwMode="auto">
          <a:xfrm flipH="1">
            <a:off x="1676400" y="2057400"/>
            <a:ext cx="3581400" cy="1143000"/>
          </a:xfrm>
          <a:prstGeom prst="line">
            <a:avLst/>
          </a:prstGeom>
          <a:noFill/>
          <a:ln w="28575" cap="sq">
            <a:solidFill>
              <a:schemeClr val="tx1"/>
            </a:solidFill>
            <a:round/>
            <a:headEnd type="none" w="sm" len="sm"/>
            <a:tailEnd type="triangle" w="lg" len="lg"/>
          </a:ln>
        </p:spPr>
        <p:txBody>
          <a:bodyPr/>
          <a:lstStyle/>
          <a:p>
            <a:endParaRPr lang="en-US"/>
          </a:p>
        </p:txBody>
      </p:sp>
      <p:sp>
        <p:nvSpPr>
          <p:cNvPr id="9" name="Line 5">
            <a:extLst>
              <a:ext uri="{FF2B5EF4-FFF2-40B4-BE49-F238E27FC236}">
                <a16:creationId xmlns:a16="http://schemas.microsoft.com/office/drawing/2014/main" id="{0569D51B-CF00-4049-B118-01F5C3AA1CBA}"/>
              </a:ext>
            </a:extLst>
          </p:cNvPr>
          <p:cNvSpPr>
            <a:spLocks noChangeShapeType="1"/>
          </p:cNvSpPr>
          <p:nvPr/>
        </p:nvSpPr>
        <p:spPr bwMode="auto">
          <a:xfrm flipH="1">
            <a:off x="10134600" y="1828801"/>
            <a:ext cx="0" cy="3429000"/>
          </a:xfrm>
          <a:prstGeom prst="line">
            <a:avLst/>
          </a:prstGeom>
          <a:noFill/>
          <a:ln w="28575" cap="sq">
            <a:solidFill>
              <a:schemeClr val="tx1"/>
            </a:solidFill>
            <a:round/>
            <a:headEnd type="none" w="sm" len="sm"/>
            <a:tailEnd type="triangle" w="lg" len="lg"/>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8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3"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AutoShape 2"/>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Blood Spatter</a:t>
            </a:r>
          </a:p>
        </p:txBody>
      </p:sp>
      <p:sp>
        <p:nvSpPr>
          <p:cNvPr id="62467" name="Rectangle 3"/>
          <p:cNvSpPr>
            <a:spLocks noGrp="1" noChangeArrowheads="1"/>
          </p:cNvSpPr>
          <p:nvPr>
            <p:ph type="body" idx="1"/>
          </p:nvPr>
        </p:nvSpPr>
        <p:spPr>
          <a:xfrm>
            <a:off x="381000" y="1905000"/>
            <a:ext cx="11582400" cy="4648200"/>
          </a:xfrm>
        </p:spPr>
        <p:txBody>
          <a:bodyPr/>
          <a:lstStyle/>
          <a:p>
            <a:pPr eaLnBrk="1" hangingPunct="1"/>
            <a:r>
              <a:rPr lang="en-US"/>
              <a:t>Passive: gravity is the only force involved</a:t>
            </a:r>
          </a:p>
          <a:p>
            <a:pPr eaLnBrk="1" hangingPunct="1"/>
            <a:r>
              <a:rPr lang="en-US"/>
              <a:t>Projected: created when a blood source is subjected to an action or force, greater than the force of gravity</a:t>
            </a:r>
          </a:p>
          <a:p>
            <a:pPr lvl="1" eaLnBrk="1" hangingPunct="1"/>
            <a:r>
              <a:rPr lang="en-US">
                <a:ea typeface="ＭＳ Ｐゴシック" charset="-128"/>
              </a:rPr>
              <a:t>Arterial gush</a:t>
            </a:r>
          </a:p>
          <a:p>
            <a:pPr lvl="1" eaLnBrk="1" hangingPunct="1"/>
            <a:r>
              <a:rPr lang="en-US">
                <a:ea typeface="ＭＳ Ｐゴシック" charset="-128"/>
              </a:rPr>
              <a:t>Low velocity (cast off spatter)</a:t>
            </a:r>
          </a:p>
          <a:p>
            <a:pPr lvl="1" eaLnBrk="1" hangingPunct="1"/>
            <a:r>
              <a:rPr lang="en-US">
                <a:ea typeface="ＭＳ Ｐゴシック" charset="-128"/>
              </a:rPr>
              <a:t>Medium velocity cast off spatter (beatings)</a:t>
            </a:r>
          </a:p>
          <a:p>
            <a:pPr lvl="1" eaLnBrk="1" hangingPunct="1"/>
            <a:r>
              <a:rPr lang="en-US">
                <a:ea typeface="ＭＳ Ｐゴシック" charset="-128"/>
              </a:rPr>
              <a:t>High velocity spatter (gunshots)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AutoShape 2"/>
          <p:cNvSpPr>
            <a:spLocks noGrp="1" noChangeArrowheads="1"/>
          </p:cNvSpPr>
          <p:nvPr>
            <p:ph type="title"/>
          </p:nvPr>
        </p:nvSpPr>
        <p:spPr/>
        <p:txBody>
          <a:bodyPr/>
          <a:lstStyle/>
          <a:p>
            <a:pPr eaLnBrk="1" hangingPunct="1">
              <a:defRPr/>
            </a:pPr>
            <a:r>
              <a:rPr lang="en-US">
                <a:latin typeface="Deathhead KeltCaps" pitchFamily="34" charset="0"/>
                <a:ea typeface="+mj-ea"/>
              </a:rPr>
              <a:t>Projected – Arterial Spray</a:t>
            </a:r>
          </a:p>
        </p:txBody>
      </p:sp>
      <p:sp>
        <p:nvSpPr>
          <p:cNvPr id="64515" name="Rectangle 3"/>
          <p:cNvSpPr>
            <a:spLocks noGrp="1" noChangeArrowheads="1"/>
          </p:cNvSpPr>
          <p:nvPr>
            <p:ph type="body" idx="1"/>
          </p:nvPr>
        </p:nvSpPr>
        <p:spPr>
          <a:xfrm>
            <a:off x="609600" y="1676401"/>
            <a:ext cx="11201400" cy="1719263"/>
          </a:xfrm>
        </p:spPr>
        <p:txBody>
          <a:bodyPr/>
          <a:lstStyle/>
          <a:p>
            <a:pPr marL="119063" indent="0" eaLnBrk="1" hangingPunct="1">
              <a:lnSpc>
                <a:spcPct val="90000"/>
              </a:lnSpc>
              <a:buFont typeface="Wingdings" charset="2"/>
              <a:buNone/>
            </a:pPr>
            <a:r>
              <a:rPr lang="en-US"/>
              <a:t>Arterial Spurt / Gush: Bloodstain pattern resulting from blood exiting the body under pressure </a:t>
            </a:r>
          </a:p>
          <a:p>
            <a:pPr eaLnBrk="1" hangingPunct="1">
              <a:lnSpc>
                <a:spcPct val="90000"/>
              </a:lnSpc>
              <a:buFont typeface="Wingdings" charset="2"/>
              <a:buNone/>
            </a:pPr>
            <a:r>
              <a:rPr lang="en-US"/>
              <a:t>Large volume projected from arterial pressure   </a:t>
            </a:r>
          </a:p>
          <a:p>
            <a:pPr eaLnBrk="1" hangingPunct="1">
              <a:lnSpc>
                <a:spcPct val="90000"/>
              </a:lnSpc>
              <a:buFont typeface="Wingdings" charset="2"/>
              <a:buNone/>
            </a:pPr>
            <a:endParaRPr lang="en-US" sz="2400"/>
          </a:p>
        </p:txBody>
      </p:sp>
      <p:pic>
        <p:nvPicPr>
          <p:cNvPr id="64516" name="Picture 4"/>
          <p:cNvPicPr>
            <a:picLocks noChangeAspect="1" noChangeArrowheads="1"/>
          </p:cNvPicPr>
          <p:nvPr/>
        </p:nvPicPr>
        <p:blipFill>
          <a:blip r:embed="rId3" cstate="print"/>
          <a:srcRect/>
          <a:stretch>
            <a:fillRect/>
          </a:stretch>
        </p:blipFill>
        <p:spPr bwMode="auto">
          <a:xfrm>
            <a:off x="620486" y="3244751"/>
            <a:ext cx="5181600" cy="3468687"/>
          </a:xfrm>
          <a:prstGeom prst="rect">
            <a:avLst/>
          </a:prstGeom>
          <a:noFill/>
          <a:ln w="12700" cap="sq">
            <a:noFill/>
            <a:miter lim="800000"/>
            <a:headEnd type="none" w="sm" len="sm"/>
            <a:tailEnd type="none" w="sm" len="sm"/>
          </a:ln>
        </p:spPr>
      </p:pic>
      <p:pic>
        <p:nvPicPr>
          <p:cNvPr id="5" name="Picture 4" descr="arterial">
            <a:extLst>
              <a:ext uri="{FF2B5EF4-FFF2-40B4-BE49-F238E27FC236}">
                <a16:creationId xmlns:a16="http://schemas.microsoft.com/office/drawing/2014/main" id="{E38F862F-ED46-4D1D-941E-3B24DA016FCC}"/>
              </a:ext>
            </a:extLst>
          </p:cNvPr>
          <p:cNvPicPr>
            <a:picLocks noChangeAspect="1" noChangeArrowheads="1"/>
          </p:cNvPicPr>
          <p:nvPr/>
        </p:nvPicPr>
        <p:blipFill>
          <a:blip r:embed="rId4" cstate="print"/>
          <a:srcRect/>
          <a:stretch>
            <a:fillRect/>
          </a:stretch>
        </p:blipFill>
        <p:spPr bwMode="auto">
          <a:xfrm>
            <a:off x="6226629" y="3244751"/>
            <a:ext cx="5698864" cy="338464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2"/>
          <p:cNvSpPr>
            <a:spLocks noGrp="1" noChangeArrowheads="1"/>
          </p:cNvSpPr>
          <p:nvPr>
            <p:ph type="title"/>
          </p:nvPr>
        </p:nvSpPr>
        <p:spPr>
          <a:xfrm>
            <a:off x="2162175" y="114300"/>
            <a:ext cx="7772400" cy="1143000"/>
          </a:xfrm>
        </p:spPr>
        <p:txBody>
          <a:bodyPr/>
          <a:lstStyle/>
          <a:p>
            <a:pPr eaLnBrk="1" hangingPunct="1">
              <a:defRPr/>
            </a:pPr>
            <a:r>
              <a:rPr lang="en-US">
                <a:effectLst>
                  <a:outerShdw blurRad="38100" dist="38100" dir="2700000" algn="tl">
                    <a:srgbClr val="000000">
                      <a:alpha val="43137"/>
                    </a:srgbClr>
                  </a:outerShdw>
                </a:effectLst>
                <a:ea typeface="+mj-ea"/>
              </a:rPr>
              <a:t>Low impact</a:t>
            </a:r>
          </a:p>
        </p:txBody>
      </p:sp>
      <p:sp>
        <p:nvSpPr>
          <p:cNvPr id="70660" name="Rectangle 3"/>
          <p:cNvSpPr>
            <a:spLocks noGrp="1" noChangeArrowheads="1"/>
          </p:cNvSpPr>
          <p:nvPr>
            <p:ph type="body" idx="1"/>
          </p:nvPr>
        </p:nvSpPr>
        <p:spPr>
          <a:xfrm>
            <a:off x="304800" y="1828800"/>
            <a:ext cx="11582400" cy="4114800"/>
          </a:xfrm>
        </p:spPr>
        <p:txBody>
          <a:bodyPr/>
          <a:lstStyle/>
          <a:p>
            <a:pPr eaLnBrk="1" hangingPunct="1"/>
            <a:r>
              <a:rPr lang="en-US" sz="2400"/>
              <a:t>Low impact is really blood under the influence of gravity - it just falls.</a:t>
            </a:r>
          </a:p>
          <a:p>
            <a:pPr eaLnBrk="1" hangingPunct="1"/>
            <a:r>
              <a:rPr lang="en-US" sz="2400"/>
              <a:t>Relatively large stains 4 mm in size and greater. Impact velocity up to 5 feet/sec</a:t>
            </a:r>
          </a:p>
          <a:p>
            <a:pPr eaLnBrk="1" hangingPunct="1"/>
            <a:endParaRPr lang="en-US" sz="2400"/>
          </a:p>
        </p:txBody>
      </p:sp>
      <p:graphicFrame>
        <p:nvGraphicFramePr>
          <p:cNvPr id="70658" name="Object 4"/>
          <p:cNvGraphicFramePr>
            <a:graphicFrameLocks noChangeAspect="1"/>
          </p:cNvGraphicFramePr>
          <p:nvPr>
            <p:extLst>
              <p:ext uri="{D42A27DB-BD31-4B8C-83A1-F6EECF244321}">
                <p14:modId xmlns:p14="http://schemas.microsoft.com/office/powerpoint/2010/main" val="738063502"/>
              </p:ext>
            </p:extLst>
          </p:nvPr>
        </p:nvGraphicFramePr>
        <p:xfrm>
          <a:off x="6324600" y="3040743"/>
          <a:ext cx="4902200" cy="3194050"/>
        </p:xfrm>
        <a:graphic>
          <a:graphicData uri="http://schemas.openxmlformats.org/presentationml/2006/ole">
            <mc:AlternateContent xmlns:mc="http://schemas.openxmlformats.org/markup-compatibility/2006">
              <mc:Choice xmlns:v="urn:schemas-microsoft-com:vml" Requires="v">
                <p:oleObj spid="_x0000_s1026" name="Document" r:id="rId4" imgW="3632200" imgH="2367280" progId="Word.Document.8">
                  <p:embed/>
                </p:oleObj>
              </mc:Choice>
              <mc:Fallback>
                <p:oleObj name="Document" r:id="rId4" imgW="3632200" imgH="2367280" progId="Word.Document.8">
                  <p:embed/>
                  <p:pic>
                    <p:nvPicPr>
                      <p:cNvPr id="7065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040743"/>
                        <a:ext cx="4902200" cy="319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1" name="Text Box 5"/>
          <p:cNvSpPr txBox="1">
            <a:spLocks noChangeArrowheads="1"/>
          </p:cNvSpPr>
          <p:nvPr/>
        </p:nvSpPr>
        <p:spPr bwMode="auto">
          <a:xfrm>
            <a:off x="6620680" y="6456363"/>
            <a:ext cx="4068743" cy="400110"/>
          </a:xfrm>
          <a:prstGeom prst="rect">
            <a:avLst/>
          </a:prstGeom>
          <a:noFill/>
          <a:ln w="9525">
            <a:noFill/>
            <a:miter lim="800000"/>
            <a:headEnd/>
            <a:tailEnd/>
          </a:ln>
        </p:spPr>
        <p:txBody>
          <a:bodyPr wrap="none">
            <a:spAutoFit/>
          </a:bodyPr>
          <a:lstStyle/>
          <a:p>
            <a:pPr algn="just"/>
            <a:r>
              <a:rPr lang="en-US" sz="1000" i="1">
                <a:latin typeface="Verdana" charset="0"/>
              </a:rPr>
              <a:t>Image courtesy UWA PhD research student Mark Reynolds. </a:t>
            </a:r>
          </a:p>
          <a:p>
            <a:pPr algn="just"/>
            <a:endParaRPr lang="en-US" sz="1000"/>
          </a:p>
        </p:txBody>
      </p:sp>
      <p:pic>
        <p:nvPicPr>
          <p:cNvPr id="6" name="Picture 10" descr="BPATut30">
            <a:extLst>
              <a:ext uri="{FF2B5EF4-FFF2-40B4-BE49-F238E27FC236}">
                <a16:creationId xmlns:a16="http://schemas.microsoft.com/office/drawing/2014/main" id="{E29FCC1C-DE73-4A22-A4C8-96EF2818D4BA}"/>
              </a:ext>
            </a:extLst>
          </p:cNvPr>
          <p:cNvPicPr>
            <a:picLocks noChangeAspect="1" noChangeArrowheads="1"/>
          </p:cNvPicPr>
          <p:nvPr/>
        </p:nvPicPr>
        <p:blipFill>
          <a:blip r:embed="rId6" cstate="print"/>
          <a:srcRect/>
          <a:stretch>
            <a:fillRect/>
          </a:stretch>
        </p:blipFill>
        <p:spPr bwMode="auto">
          <a:xfrm>
            <a:off x="457200" y="2954111"/>
            <a:ext cx="4638675" cy="3248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AutoShape 2"/>
          <p:cNvSpPr>
            <a:spLocks noGrp="1" noChangeArrowheads="1"/>
          </p:cNvSpPr>
          <p:nvPr>
            <p:ph type="title"/>
          </p:nvPr>
        </p:nvSpPr>
        <p:spPr/>
        <p:txBody>
          <a:bodyPr/>
          <a:lstStyle/>
          <a:p>
            <a:pPr eaLnBrk="1" hangingPunct="1">
              <a:defRPr/>
            </a:pPr>
            <a:r>
              <a:rPr lang="en-US" sz="3200">
                <a:effectLst>
                  <a:outerShdw blurRad="38100" dist="38100" dir="2700000" algn="tl">
                    <a:srgbClr val="000000">
                      <a:alpha val="43137"/>
                    </a:srgbClr>
                  </a:outerShdw>
                </a:effectLst>
                <a:ea typeface="+mj-ea"/>
              </a:rPr>
              <a:t>Projected – Cast Off</a:t>
            </a:r>
            <a:br>
              <a:rPr lang="en-US" sz="3200">
                <a:effectLst>
                  <a:outerShdw blurRad="38100" dist="38100" dir="2700000" algn="tl">
                    <a:srgbClr val="000000">
                      <a:alpha val="43137"/>
                    </a:srgbClr>
                  </a:outerShdw>
                </a:effectLst>
                <a:ea typeface="+mj-ea"/>
              </a:rPr>
            </a:br>
            <a:r>
              <a:rPr lang="en-US" sz="3200" b="0">
                <a:effectLst>
                  <a:outerShdw blurRad="38100" dist="38100" dir="2700000" algn="tl">
                    <a:srgbClr val="000000">
                      <a:alpha val="43137"/>
                    </a:srgbClr>
                  </a:outerShdw>
                </a:effectLst>
                <a:ea typeface="+mj-ea"/>
              </a:rPr>
              <a:t>Low Velocity</a:t>
            </a:r>
          </a:p>
        </p:txBody>
      </p:sp>
      <p:sp>
        <p:nvSpPr>
          <p:cNvPr id="67587" name="Rectangle 3"/>
          <p:cNvSpPr>
            <a:spLocks noGrp="1" noChangeArrowheads="1"/>
          </p:cNvSpPr>
          <p:nvPr>
            <p:ph type="body" idx="1"/>
          </p:nvPr>
        </p:nvSpPr>
        <p:spPr>
          <a:xfrm>
            <a:off x="290568" y="1846952"/>
            <a:ext cx="6705599" cy="5257800"/>
          </a:xfrm>
        </p:spPr>
        <p:txBody>
          <a:bodyPr/>
          <a:lstStyle/>
          <a:p>
            <a:pPr eaLnBrk="1" hangingPunct="1">
              <a:lnSpc>
                <a:spcPct val="80000"/>
              </a:lnSpc>
            </a:pPr>
            <a:r>
              <a:rPr lang="en-US" b="1"/>
              <a:t>Cast-off Stains: </a:t>
            </a:r>
            <a:r>
              <a:rPr lang="en-US"/>
              <a:t>Blood released or thrown from a blood-bearing object in motion</a:t>
            </a:r>
          </a:p>
          <a:p>
            <a:pPr eaLnBrk="1" hangingPunct="1">
              <a:lnSpc>
                <a:spcPct val="80000"/>
              </a:lnSpc>
            </a:pPr>
            <a:r>
              <a:rPr lang="en-US"/>
              <a:t>Usually found on ceilings – formed by the upstroke of a weapon containing blood (bat, crowbar, </a:t>
            </a:r>
            <a:r>
              <a:rPr lang="en-US" err="1"/>
              <a:t>etc</a:t>
            </a:r>
            <a:r>
              <a:rPr lang="en-US"/>
              <a:t>)</a:t>
            </a:r>
          </a:p>
          <a:p>
            <a:pPr eaLnBrk="1" hangingPunct="1">
              <a:lnSpc>
                <a:spcPct val="80000"/>
              </a:lnSpc>
            </a:pPr>
            <a:r>
              <a:rPr lang="en-US"/>
              <a:t>Number indicates number of blows, plus one</a:t>
            </a:r>
          </a:p>
        </p:txBody>
      </p:sp>
      <p:sp>
        <p:nvSpPr>
          <p:cNvPr id="67588" name="Rectangle 4"/>
          <p:cNvSpPr>
            <a:spLocks noChangeArrowheads="1"/>
          </p:cNvSpPr>
          <p:nvPr/>
        </p:nvSpPr>
        <p:spPr bwMode="auto">
          <a:xfrm>
            <a:off x="2362200" y="4724401"/>
            <a:ext cx="8305800" cy="366713"/>
          </a:xfrm>
          <a:prstGeom prst="rect">
            <a:avLst/>
          </a:prstGeom>
          <a:noFill/>
          <a:ln w="9525">
            <a:noFill/>
            <a:miter lim="800000"/>
            <a:headEnd/>
            <a:tailEnd/>
          </a:ln>
        </p:spPr>
        <p:txBody>
          <a:bodyPr>
            <a:spAutoFit/>
          </a:bodyPr>
          <a:lstStyle/>
          <a:p>
            <a:endParaRPr lang="en-US" sz="1800"/>
          </a:p>
        </p:txBody>
      </p:sp>
      <p:pic>
        <p:nvPicPr>
          <p:cNvPr id="3074" name="Picture 2" descr="See the source image">
            <a:extLst>
              <a:ext uri="{FF2B5EF4-FFF2-40B4-BE49-F238E27FC236}">
                <a16:creationId xmlns:a16="http://schemas.microsoft.com/office/drawing/2014/main" id="{B99F34BF-0EC0-4D12-B84B-846CDBED6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167" y="1825181"/>
            <a:ext cx="5184947" cy="3207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AutoShape 2"/>
          <p:cNvSpPr>
            <a:spLocks noGrp="1" noChangeArrowheads="1"/>
          </p:cNvSpPr>
          <p:nvPr>
            <p:ph type="title"/>
          </p:nvPr>
        </p:nvSpPr>
        <p:spPr/>
        <p:txBody>
          <a:bodyPr/>
          <a:lstStyle/>
          <a:p>
            <a:pPr eaLnBrk="1" hangingPunct="1">
              <a:defRPr/>
            </a:pPr>
            <a:r>
              <a:rPr lang="en-AU">
                <a:ea typeface="+mj-ea"/>
              </a:rPr>
              <a:t>Cast off patterns</a:t>
            </a:r>
            <a:endParaRPr lang="en-US">
              <a:ea typeface="+mj-ea"/>
            </a:endParaRPr>
          </a:p>
        </p:txBody>
      </p:sp>
      <p:pic>
        <p:nvPicPr>
          <p:cNvPr id="73731" name="Picture 3" descr="crowbar"/>
          <p:cNvPicPr>
            <a:picLocks noChangeAspect="1" noChangeArrowheads="1"/>
          </p:cNvPicPr>
          <p:nvPr/>
        </p:nvPicPr>
        <p:blipFill>
          <a:blip r:embed="rId2" cstate="print"/>
          <a:srcRect/>
          <a:stretch>
            <a:fillRect/>
          </a:stretch>
        </p:blipFill>
        <p:spPr bwMode="auto">
          <a:xfrm>
            <a:off x="2286000" y="1828800"/>
            <a:ext cx="3657600" cy="4876800"/>
          </a:xfrm>
          <a:prstGeom prst="rect">
            <a:avLst/>
          </a:prstGeom>
          <a:noFill/>
          <a:ln w="9525">
            <a:noFill/>
            <a:miter lim="800000"/>
            <a:headEnd/>
            <a:tailEnd/>
          </a:ln>
        </p:spPr>
      </p:pic>
      <p:pic>
        <p:nvPicPr>
          <p:cNvPr id="73732" name="Picture 4" descr="screwdriver"/>
          <p:cNvPicPr>
            <a:picLocks noChangeAspect="1" noChangeArrowheads="1"/>
          </p:cNvPicPr>
          <p:nvPr/>
        </p:nvPicPr>
        <p:blipFill>
          <a:blip r:embed="rId3" cstate="print"/>
          <a:srcRect/>
          <a:stretch>
            <a:fillRect/>
          </a:stretch>
        </p:blipFill>
        <p:spPr bwMode="auto">
          <a:xfrm>
            <a:off x="6172201" y="1905001"/>
            <a:ext cx="3541713" cy="47212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1371600" y="228600"/>
            <a:ext cx="7924800" cy="990600"/>
          </a:xfrm>
        </p:spPr>
        <p:txBody>
          <a:bodyPr/>
          <a:lstStyle/>
          <a:p>
            <a:pPr eaLnBrk="1" hangingPunct="1">
              <a:defRPr/>
            </a:pPr>
            <a:r>
              <a:rPr lang="en-US">
                <a:solidFill>
                  <a:srgbClr val="F0AD00"/>
                </a:solidFill>
                <a:effectLst>
                  <a:outerShdw blurRad="38100" dist="38100" dir="2700000" algn="tl">
                    <a:srgbClr val="DDDDDD"/>
                  </a:outerShdw>
                </a:effectLst>
                <a:ea typeface="+mj-ea"/>
              </a:rPr>
              <a:t>Introduction</a:t>
            </a:r>
            <a:endParaRPr lang="en-US">
              <a:solidFill>
                <a:srgbClr val="F0AD00"/>
              </a:solidFill>
              <a:ea typeface="+mj-ea"/>
            </a:endParaRPr>
          </a:p>
        </p:txBody>
      </p:sp>
      <p:sp>
        <p:nvSpPr>
          <p:cNvPr id="21507" name="Rectangle 3"/>
          <p:cNvSpPr>
            <a:spLocks noGrp="1" noChangeArrowheads="1"/>
          </p:cNvSpPr>
          <p:nvPr>
            <p:ph type="body" idx="1"/>
          </p:nvPr>
        </p:nvSpPr>
        <p:spPr>
          <a:xfrm>
            <a:off x="762000" y="2057400"/>
            <a:ext cx="10896600" cy="4800600"/>
          </a:xfrm>
        </p:spPr>
        <p:txBody>
          <a:bodyPr/>
          <a:lstStyle/>
          <a:p>
            <a:pPr marL="533400" indent="-533400" eaLnBrk="1" hangingPunct="1">
              <a:lnSpc>
                <a:spcPct val="85000"/>
              </a:lnSpc>
              <a:spcAft>
                <a:spcPct val="25000"/>
              </a:spcAft>
              <a:buSzPct val="90000"/>
            </a:pPr>
            <a:r>
              <a:rPr lang="en-US"/>
              <a:t>Blood typing can provide class evidence; whereas DNA profiling can provide individual evidence. </a:t>
            </a:r>
          </a:p>
          <a:p>
            <a:pPr marL="533400" indent="-533400" eaLnBrk="1" hangingPunct="1">
              <a:lnSpc>
                <a:spcPct val="85000"/>
              </a:lnSpc>
              <a:spcAft>
                <a:spcPct val="25000"/>
              </a:spcAft>
              <a:buSzPct val="90000"/>
            </a:pPr>
            <a:r>
              <a:rPr lang="en-US"/>
              <a:t>A blood spatter pattern can give information about the truthfulness of an account by a  witness or a suspect.</a:t>
            </a:r>
          </a:p>
          <a:p>
            <a:pPr marL="533400" indent="-533400" eaLnBrk="1" hangingPunct="1">
              <a:lnSpc>
                <a:spcPct val="85000"/>
              </a:lnSpc>
              <a:spcAft>
                <a:spcPct val="25000"/>
              </a:spcAft>
              <a:buSzPct val="90000"/>
            </a:pPr>
            <a:r>
              <a:rPr lang="en-US"/>
              <a:t>It also can provide information about the origin of the blood, the angle and velocity of impact, and type of weapon used. </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AutoShape 2"/>
          <p:cNvSpPr>
            <a:spLocks noGrp="1" noChangeArrowheads="1"/>
          </p:cNvSpPr>
          <p:nvPr>
            <p:ph type="title"/>
          </p:nvPr>
        </p:nvSpPr>
        <p:spPr/>
        <p:txBody>
          <a:bodyPr/>
          <a:lstStyle/>
          <a:p>
            <a:pPr eaLnBrk="1" hangingPunct="1">
              <a:defRPr/>
            </a:pPr>
            <a:r>
              <a:rPr lang="en-US">
                <a:latin typeface="Deathhead KeltCaps" pitchFamily="34" charset="0"/>
                <a:ea typeface="+mj-ea"/>
              </a:rPr>
              <a:t>Projected – Medium Velocity</a:t>
            </a:r>
          </a:p>
        </p:txBody>
      </p:sp>
      <p:sp>
        <p:nvSpPr>
          <p:cNvPr id="79875" name="Rectangle 3"/>
          <p:cNvSpPr>
            <a:spLocks noGrp="1" noChangeArrowheads="1"/>
          </p:cNvSpPr>
          <p:nvPr>
            <p:ph type="body" idx="1"/>
          </p:nvPr>
        </p:nvSpPr>
        <p:spPr>
          <a:xfrm>
            <a:off x="97971" y="1524000"/>
            <a:ext cx="11582400" cy="5638800"/>
          </a:xfrm>
        </p:spPr>
        <p:txBody>
          <a:bodyPr/>
          <a:lstStyle/>
          <a:p>
            <a:pPr eaLnBrk="1" hangingPunct="1">
              <a:lnSpc>
                <a:spcPct val="80000"/>
              </a:lnSpc>
            </a:pPr>
            <a:r>
              <a:rPr lang="en-US"/>
              <a:t>These type of spatters are normally smaller than those from low-velocity droplets</a:t>
            </a:r>
          </a:p>
          <a:p>
            <a:pPr eaLnBrk="1" hangingPunct="1">
              <a:lnSpc>
                <a:spcPct val="80000"/>
              </a:lnSpc>
            </a:pPr>
            <a:endParaRPr lang="en-US"/>
          </a:p>
          <a:p>
            <a:pPr eaLnBrk="1" hangingPunct="1">
              <a:lnSpc>
                <a:spcPct val="80000"/>
              </a:lnSpc>
            </a:pPr>
            <a:r>
              <a:rPr lang="en-US"/>
              <a:t>Blood is typically traveling between 5 -25 feet per second</a:t>
            </a:r>
          </a:p>
        </p:txBody>
      </p:sp>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94793" y="3264080"/>
            <a:ext cx="3597935" cy="353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5" name="Picture 11" descr="BPATut31">
            <a:extLst>
              <a:ext uri="{FF2B5EF4-FFF2-40B4-BE49-F238E27FC236}">
                <a16:creationId xmlns:a16="http://schemas.microsoft.com/office/drawing/2014/main" id="{0B586AA4-D08C-4D2B-ADD4-0E86ECDA569D}"/>
              </a:ext>
            </a:extLst>
          </p:cNvPr>
          <p:cNvPicPr>
            <a:picLocks noChangeAspect="1" noChangeArrowheads="1"/>
          </p:cNvPicPr>
          <p:nvPr/>
        </p:nvPicPr>
        <p:blipFill>
          <a:blip r:embed="rId4" cstate="print"/>
          <a:srcRect/>
          <a:stretch>
            <a:fillRect/>
          </a:stretch>
        </p:blipFill>
        <p:spPr bwMode="auto">
          <a:xfrm>
            <a:off x="97971" y="3262539"/>
            <a:ext cx="4876703" cy="3595461"/>
          </a:xfrm>
          <a:prstGeom prst="rect">
            <a:avLst/>
          </a:prstGeom>
          <a:noFill/>
          <a:ln w="9525">
            <a:noFill/>
            <a:miter lim="800000"/>
            <a:headEnd/>
            <a:tailEnd/>
          </a:ln>
        </p:spPr>
      </p:pic>
    </p:spTree>
    <p:extLst>
      <p:ext uri="{BB962C8B-B14F-4D97-AF65-F5344CB8AC3E}">
        <p14:creationId xmlns:p14="http://schemas.microsoft.com/office/powerpoint/2010/main" val="264886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AutoShape 2"/>
          <p:cNvSpPr>
            <a:spLocks noGrp="1" noChangeArrowheads="1"/>
          </p:cNvSpPr>
          <p:nvPr>
            <p:ph type="title"/>
          </p:nvPr>
        </p:nvSpPr>
        <p:spPr>
          <a:xfrm>
            <a:off x="2209800" y="609600"/>
            <a:ext cx="7924800" cy="762000"/>
          </a:xfrm>
        </p:spPr>
        <p:txBody>
          <a:bodyPr>
            <a:normAutofit fontScale="90000"/>
          </a:bodyPr>
          <a:lstStyle/>
          <a:p>
            <a:pPr eaLnBrk="1" hangingPunct="1">
              <a:defRPr/>
            </a:pPr>
            <a:r>
              <a:rPr lang="en-US">
                <a:effectLst>
                  <a:outerShdw blurRad="38100" dist="38100" dir="2700000" algn="tl">
                    <a:srgbClr val="000000">
                      <a:alpha val="43137"/>
                    </a:srgbClr>
                  </a:outerShdw>
                </a:effectLst>
                <a:ea typeface="+mj-ea"/>
              </a:rPr>
              <a:t>Medium impact</a:t>
            </a:r>
          </a:p>
        </p:txBody>
      </p:sp>
      <p:sp>
        <p:nvSpPr>
          <p:cNvPr id="78852" name="Rectangle 3"/>
          <p:cNvSpPr>
            <a:spLocks noGrp="1" noChangeArrowheads="1"/>
          </p:cNvSpPr>
          <p:nvPr>
            <p:ph type="body" idx="1"/>
          </p:nvPr>
        </p:nvSpPr>
        <p:spPr>
          <a:xfrm>
            <a:off x="152400" y="1600200"/>
            <a:ext cx="11658600" cy="1143000"/>
          </a:xfrm>
        </p:spPr>
        <p:txBody>
          <a:bodyPr/>
          <a:lstStyle/>
          <a:p>
            <a:pPr eaLnBrk="1" hangingPunct="1"/>
            <a:r>
              <a:rPr lang="en-US"/>
              <a:t>Medium impact occurs when a force such as a bat is applied.</a:t>
            </a:r>
          </a:p>
          <a:p>
            <a:pPr eaLnBrk="1" hangingPunct="1">
              <a:buFont typeface="Wingdings" charset="2"/>
              <a:buNone/>
            </a:pPr>
            <a:endParaRPr lang="en-US" sz="2000"/>
          </a:p>
        </p:txBody>
      </p:sp>
      <p:graphicFrame>
        <p:nvGraphicFramePr>
          <p:cNvPr id="78850" name="Object 4"/>
          <p:cNvGraphicFramePr>
            <a:graphicFrameLocks noChangeAspect="1"/>
          </p:cNvGraphicFramePr>
          <p:nvPr/>
        </p:nvGraphicFramePr>
        <p:xfrm>
          <a:off x="4114801" y="2286000"/>
          <a:ext cx="5186363" cy="4419600"/>
        </p:xfrm>
        <a:graphic>
          <a:graphicData uri="http://schemas.openxmlformats.org/presentationml/2006/ole">
            <mc:AlternateContent xmlns:mc="http://schemas.openxmlformats.org/markup-compatibility/2006">
              <mc:Choice xmlns:v="urn:schemas-microsoft-com:vml" Requires="v">
                <p:oleObj spid="_x0000_s2050" name="Document" r:id="rId4" imgW="2921000" imgH="2489200" progId="Word.Document.8">
                  <p:embed/>
                </p:oleObj>
              </mc:Choice>
              <mc:Fallback>
                <p:oleObj name="Document" r:id="rId4" imgW="2921000" imgH="2489200" progId="Word.Document.8">
                  <p:embed/>
                  <p:pic>
                    <p:nvPicPr>
                      <p:cNvPr id="788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2286000"/>
                        <a:ext cx="5186363"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853" name="Text Box 5"/>
          <p:cNvSpPr txBox="1">
            <a:spLocks noChangeArrowheads="1"/>
          </p:cNvSpPr>
          <p:nvPr/>
        </p:nvSpPr>
        <p:spPr bwMode="auto">
          <a:xfrm>
            <a:off x="6620680" y="6456363"/>
            <a:ext cx="4068743" cy="553998"/>
          </a:xfrm>
          <a:prstGeom prst="rect">
            <a:avLst/>
          </a:prstGeom>
          <a:noFill/>
          <a:ln w="9525">
            <a:noFill/>
            <a:miter lim="800000"/>
            <a:headEnd/>
            <a:tailEnd/>
          </a:ln>
        </p:spPr>
        <p:txBody>
          <a:bodyPr wrap="none">
            <a:spAutoFit/>
          </a:bodyPr>
          <a:lstStyle/>
          <a:p>
            <a:pPr algn="just"/>
            <a:endParaRPr lang="en-US" sz="1000" i="1">
              <a:latin typeface="Verdana" charset="0"/>
            </a:endParaRPr>
          </a:p>
          <a:p>
            <a:pPr algn="just"/>
            <a:r>
              <a:rPr lang="en-US" sz="1000" i="1">
                <a:latin typeface="Verdana" charset="0"/>
              </a:rPr>
              <a:t>Image courtesy UWA PhD research student Mark Reynolds. </a:t>
            </a:r>
          </a:p>
          <a:p>
            <a:pPr algn="just"/>
            <a:endParaRPr lang="en-US" sz="1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AutoShape 2"/>
          <p:cNvSpPr>
            <a:spLocks noGrp="1" noChangeArrowheads="1"/>
          </p:cNvSpPr>
          <p:nvPr>
            <p:ph type="title"/>
          </p:nvPr>
        </p:nvSpPr>
        <p:spPr>
          <a:xfrm>
            <a:off x="1828800" y="609600"/>
            <a:ext cx="7772400" cy="762000"/>
          </a:xfrm>
        </p:spPr>
        <p:txBody>
          <a:bodyPr>
            <a:normAutofit fontScale="90000"/>
          </a:bodyPr>
          <a:lstStyle/>
          <a:p>
            <a:pPr eaLnBrk="1" hangingPunct="1">
              <a:defRPr/>
            </a:pPr>
            <a:r>
              <a:rPr lang="en-US">
                <a:ea typeface="+mj-ea"/>
              </a:rPr>
              <a:t>Projected – High Velocity</a:t>
            </a:r>
          </a:p>
        </p:txBody>
      </p:sp>
      <p:sp>
        <p:nvSpPr>
          <p:cNvPr id="80899" name="Rectangle 3"/>
          <p:cNvSpPr>
            <a:spLocks noGrp="1" noChangeArrowheads="1"/>
          </p:cNvSpPr>
          <p:nvPr>
            <p:ph type="body" idx="1"/>
          </p:nvPr>
        </p:nvSpPr>
        <p:spPr>
          <a:xfrm>
            <a:off x="228600" y="2133600"/>
            <a:ext cx="11734800" cy="4953000"/>
          </a:xfrm>
        </p:spPr>
        <p:txBody>
          <a:bodyPr/>
          <a:lstStyle/>
          <a:p>
            <a:pPr eaLnBrk="1" hangingPunct="1">
              <a:lnSpc>
                <a:spcPct val="90000"/>
              </a:lnSpc>
            </a:pPr>
            <a:r>
              <a:rPr lang="en-US"/>
              <a:t>High velocity blood spatter occurs when a strong, explosive force projects blood in a aerosolized spray</a:t>
            </a:r>
          </a:p>
          <a:p>
            <a:pPr lvl="1" eaLnBrk="1" hangingPunct="1">
              <a:lnSpc>
                <a:spcPct val="90000"/>
              </a:lnSpc>
            </a:pPr>
            <a:r>
              <a:rPr lang="en-US" sz="3200">
                <a:ea typeface="ＭＳ Ｐゴシック" charset="-128"/>
              </a:rPr>
              <a:t>Usually produced by a gunshot</a:t>
            </a:r>
          </a:p>
          <a:p>
            <a:pPr eaLnBrk="1" hangingPunct="1">
              <a:lnSpc>
                <a:spcPct val="90000"/>
              </a:lnSpc>
            </a:pPr>
            <a:r>
              <a:rPr lang="en-US"/>
              <a:t>The very small drops of blood are in a mist and do not have much horizontal movement (less than 5ft)</a:t>
            </a:r>
          </a:p>
          <a:p>
            <a:pPr lvl="1" eaLnBrk="1" hangingPunct="1">
              <a:lnSpc>
                <a:spcPct val="90000"/>
              </a:lnSpc>
            </a:pPr>
            <a:r>
              <a:rPr lang="en-US" sz="3200">
                <a:ea typeface="ＭＳ Ｐゴシック" charset="-128"/>
              </a:rPr>
              <a:t>Blood is traveling 100 ft/sec or more</a:t>
            </a:r>
          </a:p>
          <a:p>
            <a:pPr eaLnBrk="1" hangingPunct="1">
              <a:lnSpc>
                <a:spcPct val="90000"/>
              </a:lnSpc>
            </a:pPr>
            <a:r>
              <a:rPr lang="en-US"/>
              <a:t>Gunshots result in back spatter (where bullet enters) and forward spatter (where bullet exits)</a:t>
            </a:r>
          </a:p>
        </p:txBody>
      </p:sp>
      <p:pic>
        <p:nvPicPr>
          <p:cNvPr id="80900" name="Picture 4"/>
          <p:cNvPicPr>
            <a:picLocks noChangeAspect="1" noChangeArrowheads="1"/>
          </p:cNvPicPr>
          <p:nvPr/>
        </p:nvPicPr>
        <p:blipFill>
          <a:blip r:embed="rId3" cstate="print"/>
          <a:srcRect/>
          <a:stretch>
            <a:fillRect/>
          </a:stretch>
        </p:blipFill>
        <p:spPr bwMode="auto">
          <a:xfrm>
            <a:off x="9350829" y="54429"/>
            <a:ext cx="2590800" cy="2041525"/>
          </a:xfrm>
          <a:prstGeom prst="rect">
            <a:avLst/>
          </a:prstGeom>
          <a:noFill/>
          <a:ln w="12700" cap="sq">
            <a:noFill/>
            <a:miter lim="800000"/>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AutoShape 2"/>
          <p:cNvSpPr>
            <a:spLocks noGrp="1" noChangeArrowheads="1"/>
          </p:cNvSpPr>
          <p:nvPr>
            <p:ph type="title"/>
          </p:nvPr>
        </p:nvSpPr>
        <p:spPr>
          <a:xfrm>
            <a:off x="-1320800" y="272595"/>
            <a:ext cx="10566400" cy="1143000"/>
          </a:xfrm>
        </p:spPr>
        <p:txBody>
          <a:bodyPr/>
          <a:lstStyle/>
          <a:p>
            <a:pPr algn="ctr" eaLnBrk="1" hangingPunct="1">
              <a:defRPr/>
            </a:pPr>
            <a:r>
              <a:rPr lang="en-US">
                <a:ea typeface="+mj-ea"/>
              </a:rPr>
              <a:t>High Velocity Impact (HVI)</a:t>
            </a:r>
          </a:p>
        </p:txBody>
      </p:sp>
      <p:sp>
        <p:nvSpPr>
          <p:cNvPr id="84995" name="Rectangle 3"/>
          <p:cNvSpPr>
            <a:spLocks noGrp="1" noChangeArrowheads="1"/>
          </p:cNvSpPr>
          <p:nvPr>
            <p:ph type="body" sz="half" idx="2"/>
          </p:nvPr>
        </p:nvSpPr>
        <p:spPr>
          <a:xfrm>
            <a:off x="-609600" y="5488441"/>
            <a:ext cx="9144000" cy="1524000"/>
          </a:xfrm>
        </p:spPr>
        <p:txBody>
          <a:bodyPr/>
          <a:lstStyle/>
          <a:p>
            <a:pPr marL="0" indent="0" algn="ctr" eaLnBrk="1" hangingPunct="1">
              <a:buNone/>
            </a:pPr>
            <a:r>
              <a:rPr lang="en-US" sz="2400"/>
              <a:t>Stain size 1 mm in size and smaller.  Mist like appearance.</a:t>
            </a:r>
          </a:p>
          <a:p>
            <a:pPr marL="0" indent="0" algn="ctr" eaLnBrk="1" hangingPunct="1">
              <a:buNone/>
            </a:pPr>
            <a:r>
              <a:rPr lang="en-US" sz="2400"/>
              <a:t>Impact velocity of 100 feet/sec and greater.</a:t>
            </a:r>
          </a:p>
        </p:txBody>
      </p:sp>
      <p:sp>
        <p:nvSpPr>
          <p:cNvPr id="84996" name="Rectangle 4"/>
          <p:cNvSpPr>
            <a:spLocks noChangeArrowheads="1"/>
          </p:cNvSpPr>
          <p:nvPr/>
        </p:nvSpPr>
        <p:spPr bwMode="auto">
          <a:xfrm>
            <a:off x="4357688" y="2271713"/>
            <a:ext cx="9144000" cy="369332"/>
          </a:xfrm>
          <a:prstGeom prst="rect">
            <a:avLst/>
          </a:prstGeom>
          <a:noFill/>
          <a:ln w="9525">
            <a:noFill/>
            <a:miter lim="800000"/>
            <a:headEnd/>
            <a:tailEnd/>
          </a:ln>
        </p:spPr>
        <p:txBody>
          <a:bodyPr>
            <a:spAutoFit/>
          </a:bodyPr>
          <a:lstStyle/>
          <a:p>
            <a:endParaRPr lang="en-US" sz="1800"/>
          </a:p>
        </p:txBody>
      </p:sp>
      <p:sp>
        <p:nvSpPr>
          <p:cNvPr id="84997" name="Rectangle 5"/>
          <p:cNvSpPr>
            <a:spLocks noChangeArrowheads="1"/>
          </p:cNvSpPr>
          <p:nvPr/>
        </p:nvSpPr>
        <p:spPr bwMode="auto">
          <a:xfrm>
            <a:off x="4357688" y="2152650"/>
            <a:ext cx="9144000" cy="369332"/>
          </a:xfrm>
          <a:prstGeom prst="rect">
            <a:avLst/>
          </a:prstGeom>
          <a:noFill/>
          <a:ln w="9525">
            <a:noFill/>
            <a:miter lim="800000"/>
            <a:headEnd/>
            <a:tailEnd/>
          </a:ln>
        </p:spPr>
        <p:txBody>
          <a:bodyPr>
            <a:spAutoFit/>
          </a:bodyPr>
          <a:lstStyle/>
          <a:p>
            <a:endParaRPr lang="en-US" sz="1800"/>
          </a:p>
        </p:txBody>
      </p:sp>
      <p:sp>
        <p:nvSpPr>
          <p:cNvPr id="84998" name="Rectangle 6"/>
          <p:cNvSpPr>
            <a:spLocks noChangeArrowheads="1"/>
          </p:cNvSpPr>
          <p:nvPr/>
        </p:nvSpPr>
        <p:spPr bwMode="auto">
          <a:xfrm>
            <a:off x="4357688" y="1890713"/>
            <a:ext cx="9144000" cy="369332"/>
          </a:xfrm>
          <a:prstGeom prst="rect">
            <a:avLst/>
          </a:prstGeom>
          <a:noFill/>
          <a:ln w="9525">
            <a:noFill/>
            <a:miter lim="800000"/>
            <a:headEnd/>
            <a:tailEnd/>
          </a:ln>
        </p:spPr>
        <p:txBody>
          <a:bodyPr>
            <a:spAutoFit/>
          </a:bodyPr>
          <a:lstStyle/>
          <a:p>
            <a:endParaRPr lang="en-US" sz="1800"/>
          </a:p>
        </p:txBody>
      </p:sp>
      <p:sp>
        <p:nvSpPr>
          <p:cNvPr id="84999" name="Rectangle 7"/>
          <p:cNvSpPr>
            <a:spLocks noChangeArrowheads="1"/>
          </p:cNvSpPr>
          <p:nvPr/>
        </p:nvSpPr>
        <p:spPr bwMode="auto">
          <a:xfrm>
            <a:off x="4119563" y="2405063"/>
            <a:ext cx="9144000" cy="369332"/>
          </a:xfrm>
          <a:prstGeom prst="rect">
            <a:avLst/>
          </a:prstGeom>
          <a:noFill/>
          <a:ln w="9525">
            <a:noFill/>
            <a:miter lim="800000"/>
            <a:headEnd/>
            <a:tailEnd/>
          </a:ln>
        </p:spPr>
        <p:txBody>
          <a:bodyPr>
            <a:spAutoFit/>
          </a:bodyPr>
          <a:lstStyle/>
          <a:p>
            <a:endParaRPr lang="en-US" sz="1800"/>
          </a:p>
        </p:txBody>
      </p:sp>
      <p:sp>
        <p:nvSpPr>
          <p:cNvPr id="85000" name="Rectangle 8"/>
          <p:cNvSpPr>
            <a:spLocks noChangeArrowheads="1"/>
          </p:cNvSpPr>
          <p:nvPr/>
        </p:nvSpPr>
        <p:spPr bwMode="auto">
          <a:xfrm>
            <a:off x="4667250" y="2257425"/>
            <a:ext cx="9144000" cy="369332"/>
          </a:xfrm>
          <a:prstGeom prst="rect">
            <a:avLst/>
          </a:prstGeom>
          <a:noFill/>
          <a:ln w="9525">
            <a:noFill/>
            <a:miter lim="800000"/>
            <a:headEnd/>
            <a:tailEnd/>
          </a:ln>
        </p:spPr>
        <p:txBody>
          <a:bodyPr>
            <a:spAutoFit/>
          </a:bodyPr>
          <a:lstStyle/>
          <a:p>
            <a:endParaRPr lang="en-US" sz="1800"/>
          </a:p>
        </p:txBody>
      </p:sp>
      <p:sp>
        <p:nvSpPr>
          <p:cNvPr id="85001" name="Rectangle 9"/>
          <p:cNvSpPr>
            <a:spLocks noChangeArrowheads="1"/>
          </p:cNvSpPr>
          <p:nvPr/>
        </p:nvSpPr>
        <p:spPr bwMode="auto">
          <a:xfrm>
            <a:off x="4357688" y="2395538"/>
            <a:ext cx="9144000" cy="369332"/>
          </a:xfrm>
          <a:prstGeom prst="rect">
            <a:avLst/>
          </a:prstGeom>
          <a:noFill/>
          <a:ln w="9525">
            <a:noFill/>
            <a:miter lim="800000"/>
            <a:headEnd/>
            <a:tailEnd/>
          </a:ln>
        </p:spPr>
        <p:txBody>
          <a:bodyPr>
            <a:spAutoFit/>
          </a:bodyPr>
          <a:lstStyle/>
          <a:p>
            <a:endParaRPr lang="en-US" sz="1800"/>
          </a:p>
        </p:txBody>
      </p:sp>
      <p:sp>
        <p:nvSpPr>
          <p:cNvPr id="85002" name="Rectangle 10"/>
          <p:cNvSpPr>
            <a:spLocks noChangeArrowheads="1"/>
          </p:cNvSpPr>
          <p:nvPr/>
        </p:nvSpPr>
        <p:spPr bwMode="auto">
          <a:xfrm>
            <a:off x="4357688" y="2238375"/>
            <a:ext cx="9144000" cy="369332"/>
          </a:xfrm>
          <a:prstGeom prst="rect">
            <a:avLst/>
          </a:prstGeom>
          <a:noFill/>
          <a:ln w="9525">
            <a:noFill/>
            <a:miter lim="800000"/>
            <a:headEnd/>
            <a:tailEnd/>
          </a:ln>
        </p:spPr>
        <p:txBody>
          <a:bodyPr>
            <a:spAutoFit/>
          </a:bodyPr>
          <a:lstStyle/>
          <a:p>
            <a:endParaRPr lang="en-US" sz="1800"/>
          </a:p>
        </p:txBody>
      </p:sp>
      <p:pic>
        <p:nvPicPr>
          <p:cNvPr id="85003" name="Picture 11" descr="hivlcty"/>
          <p:cNvPicPr>
            <a:picLocks noChangeAspect="1" noChangeArrowheads="1"/>
          </p:cNvPicPr>
          <p:nvPr/>
        </p:nvPicPr>
        <p:blipFill>
          <a:blip r:embed="rId2" cstate="print"/>
          <a:srcRect/>
          <a:stretch>
            <a:fillRect/>
          </a:stretch>
        </p:blipFill>
        <p:spPr bwMode="auto">
          <a:xfrm>
            <a:off x="5867400" y="1631395"/>
            <a:ext cx="3336925" cy="2286000"/>
          </a:xfrm>
          <a:prstGeom prst="rect">
            <a:avLst/>
          </a:prstGeom>
          <a:noFill/>
          <a:ln w="9525">
            <a:noFill/>
            <a:miter lim="800000"/>
            <a:headEnd/>
            <a:tailEnd/>
          </a:ln>
        </p:spPr>
      </p:pic>
      <p:pic>
        <p:nvPicPr>
          <p:cNvPr id="222220" name="Picture 12" descr="BPATut32"/>
          <p:cNvPicPr>
            <a:picLocks noChangeAspect="1" noChangeArrowheads="1"/>
          </p:cNvPicPr>
          <p:nvPr/>
        </p:nvPicPr>
        <p:blipFill>
          <a:blip r:embed="rId3" cstate="print"/>
          <a:srcRect/>
          <a:stretch>
            <a:fillRect/>
          </a:stretch>
        </p:blipFill>
        <p:spPr bwMode="auto">
          <a:xfrm rot="16200000">
            <a:off x="8324230" y="2058132"/>
            <a:ext cx="4593198" cy="3308124"/>
          </a:xfrm>
          <a:prstGeom prst="rect">
            <a:avLst/>
          </a:prstGeom>
          <a:noFill/>
          <a:ln w="9525">
            <a:noFill/>
            <a:miter lim="800000"/>
            <a:headEnd/>
            <a:tailEnd/>
          </a:ln>
        </p:spPr>
      </p:pic>
      <p:pic>
        <p:nvPicPr>
          <p:cNvPr id="13" name="Picture 4" descr="(4) 6-Forward Spatter">
            <a:extLst>
              <a:ext uri="{FF2B5EF4-FFF2-40B4-BE49-F238E27FC236}">
                <a16:creationId xmlns:a16="http://schemas.microsoft.com/office/drawing/2014/main" id="{035C4C04-8487-45AB-A55E-10A7A854DC83}"/>
              </a:ext>
            </a:extLst>
          </p:cNvPr>
          <p:cNvPicPr>
            <a:picLocks noChangeAspect="1" noChangeArrowheads="1"/>
          </p:cNvPicPr>
          <p:nvPr/>
        </p:nvPicPr>
        <p:blipFill>
          <a:blip r:embed="rId4" cstate="print">
            <a:lum bright="-6000"/>
          </a:blip>
          <a:srcRect/>
          <a:stretch>
            <a:fillRect/>
          </a:stretch>
        </p:blipFill>
        <p:spPr bwMode="auto">
          <a:xfrm>
            <a:off x="50635" y="1448933"/>
            <a:ext cx="5816765" cy="38778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2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AutoShape 2"/>
          <p:cNvSpPr>
            <a:spLocks noGrp="1" noChangeArrowheads="1"/>
          </p:cNvSpPr>
          <p:nvPr>
            <p:ph type="title"/>
          </p:nvPr>
        </p:nvSpPr>
        <p:spPr>
          <a:xfrm>
            <a:off x="1752600" y="0"/>
            <a:ext cx="8915400" cy="2438400"/>
          </a:xfrm>
        </p:spPr>
        <p:txBody>
          <a:bodyPr/>
          <a:lstStyle/>
          <a:p>
            <a:pPr eaLnBrk="1" hangingPunct="1">
              <a:defRPr/>
            </a:pPr>
            <a:r>
              <a:rPr lang="en-AU">
                <a:effectLst>
                  <a:outerShdw blurRad="38100" dist="38100" dir="2700000" algn="tl">
                    <a:srgbClr val="000000">
                      <a:alpha val="43137"/>
                    </a:srgbClr>
                  </a:outerShdw>
                </a:effectLst>
                <a:ea typeface="+mj-ea"/>
              </a:rPr>
              <a:t>Voids</a:t>
            </a:r>
            <a:br>
              <a:rPr lang="en-AU">
                <a:ea typeface="+mj-ea"/>
              </a:rPr>
            </a:br>
            <a:br>
              <a:rPr lang="en-AU" sz="2400">
                <a:ea typeface="+mj-ea"/>
              </a:rPr>
            </a:br>
            <a:endParaRPr lang="en-US" sz="2400">
              <a:ea typeface="+mj-ea"/>
            </a:endParaRPr>
          </a:p>
        </p:txBody>
      </p:sp>
      <p:pic>
        <p:nvPicPr>
          <p:cNvPr id="86019" name="Picture 3" descr="esky void"/>
          <p:cNvPicPr>
            <a:picLocks noChangeAspect="1" noChangeArrowheads="1"/>
          </p:cNvPicPr>
          <p:nvPr/>
        </p:nvPicPr>
        <p:blipFill>
          <a:blip r:embed="rId2" cstate="print"/>
          <a:srcRect/>
          <a:stretch>
            <a:fillRect/>
          </a:stretch>
        </p:blipFill>
        <p:spPr bwMode="auto">
          <a:xfrm>
            <a:off x="1524000" y="1676401"/>
            <a:ext cx="4986338" cy="3698875"/>
          </a:xfrm>
          <a:prstGeom prst="rect">
            <a:avLst/>
          </a:prstGeom>
          <a:noFill/>
          <a:ln w="9525">
            <a:noFill/>
            <a:miter lim="800000"/>
            <a:headEnd/>
            <a:tailEnd/>
          </a:ln>
        </p:spPr>
      </p:pic>
      <p:pic>
        <p:nvPicPr>
          <p:cNvPr id="86020" name="Picture 4" descr="ready for void"/>
          <p:cNvPicPr>
            <a:picLocks noChangeAspect="1" noChangeArrowheads="1"/>
          </p:cNvPicPr>
          <p:nvPr/>
        </p:nvPicPr>
        <p:blipFill>
          <a:blip r:embed="rId3" cstate="print"/>
          <a:srcRect/>
          <a:stretch>
            <a:fillRect/>
          </a:stretch>
        </p:blipFill>
        <p:spPr bwMode="auto">
          <a:xfrm>
            <a:off x="6291264" y="3429000"/>
            <a:ext cx="4376737" cy="3429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h05-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55299" name="Text Box 3"/>
          <p:cNvSpPr txBox="1">
            <a:spLocks noChangeArrowheads="1"/>
          </p:cNvSpPr>
          <p:nvPr/>
        </p:nvSpPr>
        <p:spPr bwMode="auto">
          <a:xfrm>
            <a:off x="5808663" y="1125538"/>
            <a:ext cx="2736850" cy="641350"/>
          </a:xfrm>
          <a:prstGeom prst="rect">
            <a:avLst/>
          </a:prstGeom>
          <a:noFill/>
          <a:ln w="9525">
            <a:noFill/>
            <a:miter lim="800000"/>
            <a:headEnd/>
            <a:tailEnd/>
          </a:ln>
        </p:spPr>
        <p:txBody>
          <a:bodyPr wrap="none">
            <a:spAutoFit/>
          </a:bodyPr>
          <a:lstStyle/>
          <a:p>
            <a:r>
              <a:rPr lang="en-US" sz="3600">
                <a:solidFill>
                  <a:srgbClr val="FF0000"/>
                </a:solidFill>
              </a:rPr>
              <a:t>sin </a:t>
            </a:r>
            <a:r>
              <a:rPr lang="el-GR" sz="3600">
                <a:solidFill>
                  <a:srgbClr val="FF0000"/>
                </a:solidFill>
                <a:cs typeface="Arial" charset="0"/>
              </a:rPr>
              <a:t>θ</a:t>
            </a:r>
            <a:r>
              <a:rPr lang="en-US" sz="3600">
                <a:solidFill>
                  <a:srgbClr val="FF0000"/>
                </a:solidFill>
                <a:cs typeface="Arial" charset="0"/>
              </a:rPr>
              <a:t> = W / L</a:t>
            </a:r>
            <a:endParaRPr lang="el-GR" sz="3600">
              <a:solidFill>
                <a:srgbClr val="FF0000"/>
              </a:solidFill>
              <a:cs typeface="Arial" charset="0"/>
            </a:endParaRPr>
          </a:p>
        </p:txBody>
      </p:sp>
      <p:sp>
        <p:nvSpPr>
          <p:cNvPr id="55300" name="Text Box 4"/>
          <p:cNvSpPr txBox="1">
            <a:spLocks noChangeArrowheads="1"/>
          </p:cNvSpPr>
          <p:nvPr/>
        </p:nvSpPr>
        <p:spPr bwMode="auto">
          <a:xfrm>
            <a:off x="5880100" y="2852738"/>
            <a:ext cx="471488" cy="457200"/>
          </a:xfrm>
          <a:prstGeom prst="rect">
            <a:avLst/>
          </a:prstGeom>
          <a:noFill/>
          <a:ln w="9525">
            <a:noFill/>
            <a:miter lim="800000"/>
            <a:headEnd/>
            <a:tailEnd/>
          </a:ln>
        </p:spPr>
        <p:txBody>
          <a:bodyPr wrap="none">
            <a:spAutoFit/>
          </a:bodyPr>
          <a:lstStyle/>
          <a:p>
            <a:r>
              <a:rPr lang="en-US">
                <a:solidFill>
                  <a:srgbClr val="FF0000"/>
                </a:solidFill>
              </a:rPr>
              <a:t>W</a:t>
            </a:r>
          </a:p>
        </p:txBody>
      </p:sp>
      <p:sp>
        <p:nvSpPr>
          <p:cNvPr id="55301" name="Text Box 5"/>
          <p:cNvSpPr txBox="1">
            <a:spLocks noChangeArrowheads="1"/>
          </p:cNvSpPr>
          <p:nvPr/>
        </p:nvSpPr>
        <p:spPr bwMode="auto">
          <a:xfrm>
            <a:off x="6816726" y="3357563"/>
            <a:ext cx="354013" cy="457200"/>
          </a:xfrm>
          <a:prstGeom prst="rect">
            <a:avLst/>
          </a:prstGeom>
          <a:noFill/>
          <a:ln w="9525">
            <a:noFill/>
            <a:miter lim="800000"/>
            <a:headEnd/>
            <a:tailEnd/>
          </a:ln>
        </p:spPr>
        <p:txBody>
          <a:bodyPr wrap="none">
            <a:spAutoFit/>
          </a:bodyPr>
          <a:lstStyle/>
          <a:p>
            <a:r>
              <a:rPr lang="en-US">
                <a:solidFill>
                  <a:srgbClr val="FF0000"/>
                </a:solidFill>
              </a:rPr>
              <a:t>L</a:t>
            </a:r>
          </a:p>
        </p:txBody>
      </p:sp>
      <p:sp>
        <p:nvSpPr>
          <p:cNvPr id="55302" name="Text Box 6"/>
          <p:cNvSpPr txBox="1">
            <a:spLocks noChangeArrowheads="1"/>
          </p:cNvSpPr>
          <p:nvPr/>
        </p:nvSpPr>
        <p:spPr bwMode="auto">
          <a:xfrm>
            <a:off x="1981200" y="3962400"/>
            <a:ext cx="4017446" cy="1938992"/>
          </a:xfrm>
          <a:prstGeom prst="rect">
            <a:avLst/>
          </a:prstGeom>
          <a:noFill/>
          <a:ln w="9525">
            <a:noFill/>
            <a:miter lim="800000"/>
            <a:headEnd/>
            <a:tailEnd/>
          </a:ln>
        </p:spPr>
        <p:txBody>
          <a:bodyPr wrap="none">
            <a:spAutoFit/>
          </a:bodyPr>
          <a:lstStyle/>
          <a:p>
            <a:r>
              <a:rPr lang="en-US">
                <a:solidFill>
                  <a:srgbClr val="FF0000"/>
                </a:solidFill>
              </a:rPr>
              <a:t>The closer you get to a drop</a:t>
            </a:r>
          </a:p>
          <a:p>
            <a:r>
              <a:rPr lang="en-US">
                <a:solidFill>
                  <a:srgbClr val="FF0000"/>
                </a:solidFill>
              </a:rPr>
              <a:t>falling vertically, the more</a:t>
            </a:r>
          </a:p>
          <a:p>
            <a:r>
              <a:rPr lang="en-US">
                <a:solidFill>
                  <a:srgbClr val="FF0000"/>
                </a:solidFill>
              </a:rPr>
              <a:t>the drop should have W=L </a:t>
            </a:r>
          </a:p>
          <a:p>
            <a:r>
              <a:rPr lang="en-US">
                <a:solidFill>
                  <a:srgbClr val="FF0000"/>
                </a:solidFill>
              </a:rPr>
              <a:t>sin </a:t>
            </a:r>
            <a:r>
              <a:rPr lang="el-GR">
                <a:solidFill>
                  <a:srgbClr val="FF0000"/>
                </a:solidFill>
              </a:rPr>
              <a:t>θ</a:t>
            </a:r>
            <a:r>
              <a:rPr lang="en-US">
                <a:solidFill>
                  <a:srgbClr val="FF0000"/>
                </a:solidFill>
              </a:rPr>
              <a:t> = 1  </a:t>
            </a:r>
            <a:r>
              <a:rPr lang="en-US">
                <a:solidFill>
                  <a:srgbClr val="FF0000"/>
                </a:solidFill>
                <a:cs typeface="Arial" charset="0"/>
              </a:rPr>
              <a:t>→ </a:t>
            </a:r>
            <a:r>
              <a:rPr lang="el-GR">
                <a:solidFill>
                  <a:srgbClr val="FF0000"/>
                </a:solidFill>
              </a:rPr>
              <a:t>θ</a:t>
            </a:r>
            <a:r>
              <a:rPr lang="en-US">
                <a:solidFill>
                  <a:srgbClr val="FF0000"/>
                </a:solidFill>
              </a:rPr>
              <a:t> = 90</a:t>
            </a:r>
            <a:r>
              <a:rPr lang="en-US">
                <a:solidFill>
                  <a:srgbClr val="FF0000"/>
                </a:solidFill>
                <a:sym typeface="Symbol" charset="2"/>
              </a:rPr>
              <a:t></a:t>
            </a:r>
          </a:p>
          <a:p>
            <a:r>
              <a:rPr lang="en-US">
                <a:solidFill>
                  <a:srgbClr val="FF0000"/>
                </a:solidFill>
                <a:sym typeface="Symbol" charset="2"/>
              </a:rPr>
              <a:t>Drop is a circle!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1828800" y="609600"/>
            <a:ext cx="8229600" cy="685800"/>
          </a:xfrm>
        </p:spPr>
        <p:txBody>
          <a:bodyPr/>
          <a:lstStyle/>
          <a:p>
            <a:pPr eaLnBrk="1" hangingPunct="1">
              <a:buFont typeface="Wingdings" charset="2"/>
              <a:buNone/>
              <a:defRPr/>
            </a:pPr>
            <a:r>
              <a:rPr lang="en-US" sz="3600" b="1">
                <a:solidFill>
                  <a:srgbClr val="F0AD00"/>
                </a:solidFill>
                <a:effectLst>
                  <a:outerShdw blurRad="38100" dist="38100" dir="2700000" algn="tl">
                    <a:srgbClr val="000000">
                      <a:alpha val="43137"/>
                    </a:srgbClr>
                  </a:outerShdw>
                </a:effectLst>
                <a:latin typeface="+mj-lt"/>
                <a:ea typeface="+mn-ea"/>
              </a:rPr>
              <a:t>Determining Direction of Blood</a:t>
            </a:r>
          </a:p>
        </p:txBody>
      </p:sp>
      <p:sp>
        <p:nvSpPr>
          <p:cNvPr id="18435" name="Rectangle 4"/>
          <p:cNvSpPr>
            <a:spLocks noChangeArrowheads="1"/>
          </p:cNvSpPr>
          <p:nvPr/>
        </p:nvSpPr>
        <p:spPr bwMode="auto">
          <a:xfrm>
            <a:off x="1752600" y="2057400"/>
            <a:ext cx="5410200" cy="3505200"/>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charset="2"/>
              <a:buChar char="§"/>
              <a:defRPr/>
            </a:pPr>
            <a:r>
              <a:rPr lang="en-US" sz="3200">
                <a:latin typeface="+mn-lt"/>
                <a:ea typeface="+mn-ea"/>
              </a:rPr>
              <a:t>The angle can be determined mathematically.  </a:t>
            </a:r>
          </a:p>
          <a:p>
            <a:pPr marL="342900" indent="-342900">
              <a:spcBef>
                <a:spcPct val="20000"/>
              </a:spcBef>
              <a:buClr>
                <a:schemeClr val="bg2"/>
              </a:buClr>
              <a:buSzPct val="75000"/>
              <a:buFont typeface="Wingdings" charset="2"/>
              <a:buChar char="§"/>
              <a:defRPr/>
            </a:pPr>
            <a:r>
              <a:rPr lang="en-US" sz="3200">
                <a:latin typeface="+mn-lt"/>
                <a:ea typeface="+mn-ea"/>
              </a:rPr>
              <a:t>Width/Length, then take the inverse sin (sin</a:t>
            </a:r>
            <a:r>
              <a:rPr lang="en-US" sz="3200" baseline="30000">
                <a:latin typeface="+mn-lt"/>
                <a:ea typeface="+mn-ea"/>
              </a:rPr>
              <a:t>-1</a:t>
            </a:r>
            <a:r>
              <a:rPr lang="en-US" sz="3200">
                <a:latin typeface="+mn-lt"/>
                <a:ea typeface="+mn-ea"/>
              </a:rPr>
              <a:t>).</a:t>
            </a:r>
          </a:p>
          <a:p>
            <a:pPr marL="342900" indent="-342900">
              <a:spcBef>
                <a:spcPct val="20000"/>
              </a:spcBef>
              <a:buClr>
                <a:schemeClr val="bg2"/>
              </a:buClr>
              <a:buSzPct val="75000"/>
              <a:buFont typeface="Wingdings" charset="2"/>
              <a:buChar char="§"/>
              <a:defRPr/>
            </a:pPr>
            <a:r>
              <a:rPr lang="en-US" sz="3200">
                <a:latin typeface="+mn-lt"/>
                <a:ea typeface="+mn-ea"/>
              </a:rPr>
              <a:t>This number is the impact angle (90 = perpendicular to surface; &lt;10 at a sharp angle)</a:t>
            </a:r>
          </a:p>
        </p:txBody>
      </p:sp>
      <p:pic>
        <p:nvPicPr>
          <p:cNvPr id="87044" name="Picture 16" descr="spat,97"/>
          <p:cNvPicPr>
            <a:picLocks noChangeAspect="1" noChangeArrowheads="1"/>
          </p:cNvPicPr>
          <p:nvPr/>
        </p:nvPicPr>
        <p:blipFill>
          <a:blip r:embed="rId2" cstate="print"/>
          <a:srcRect l="14816" r="7726" b="18027"/>
          <a:stretch>
            <a:fillRect/>
          </a:stretch>
        </p:blipFill>
        <p:spPr bwMode="auto">
          <a:xfrm>
            <a:off x="7696200" y="2362200"/>
            <a:ext cx="2514600" cy="3125788"/>
          </a:xfrm>
          <a:prstGeom prst="rect">
            <a:avLst/>
          </a:prstGeom>
          <a:noFill/>
          <a:ln w="38100">
            <a:solidFill>
              <a:srgbClr val="333333"/>
            </a:solid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1981200" y="155575"/>
            <a:ext cx="8229600" cy="1252538"/>
          </a:xfrm>
        </p:spPr>
        <p:txBody>
          <a:bodyPr/>
          <a:lstStyle/>
          <a:p>
            <a:pPr eaLnBrk="1" hangingPunct="1">
              <a:defRPr/>
            </a:pPr>
            <a:endParaRPr lang="en-US">
              <a:ea typeface="+mj-ea"/>
            </a:endParaRPr>
          </a:p>
        </p:txBody>
      </p:sp>
      <p:sp>
        <p:nvSpPr>
          <p:cNvPr id="57347" name="Rectangle 3"/>
          <p:cNvSpPr>
            <a:spLocks noGrp="1" noChangeArrowheads="1"/>
          </p:cNvSpPr>
          <p:nvPr>
            <p:ph type="body" idx="1"/>
          </p:nvPr>
        </p:nvSpPr>
        <p:spPr/>
        <p:txBody>
          <a:bodyPr/>
          <a:lstStyle/>
          <a:p>
            <a:pPr eaLnBrk="1" hangingPunct="1"/>
            <a:endParaRPr lang="en-US"/>
          </a:p>
        </p:txBody>
      </p:sp>
      <p:pic>
        <p:nvPicPr>
          <p:cNvPr id="57348" name="Picture 5" descr="blood droplets elongate"/>
          <p:cNvPicPr>
            <a:picLocks noChangeAspect="1" noChangeArrowheads="1"/>
          </p:cNvPicPr>
          <p:nvPr/>
        </p:nvPicPr>
        <p:blipFill>
          <a:blip r:embed="rId2" cstate="print"/>
          <a:srcRect/>
          <a:stretch>
            <a:fillRect/>
          </a:stretch>
        </p:blipFill>
        <p:spPr bwMode="auto">
          <a:xfrm>
            <a:off x="2514601" y="58738"/>
            <a:ext cx="6799263" cy="6799262"/>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h05-3"/>
          <p:cNvPicPr>
            <a:picLocks noChangeAspect="1" noChangeArrowheads="1"/>
          </p:cNvPicPr>
          <p:nvPr/>
        </p:nvPicPr>
        <p:blipFill>
          <a:blip r:embed="rId3" cstate="print"/>
          <a:srcRect/>
          <a:stretch>
            <a:fillRect/>
          </a:stretch>
        </p:blipFill>
        <p:spPr bwMode="auto">
          <a:xfrm>
            <a:off x="1524000" y="0"/>
            <a:ext cx="9144000" cy="6858000"/>
          </a:xfrm>
          <a:prstGeom prst="rect">
            <a:avLst/>
          </a:prstGeom>
          <a:solidFill>
            <a:srgbClr val="FF0000"/>
          </a:solidFill>
          <a:ln w="9525">
            <a:noFill/>
            <a:miter lim="800000"/>
            <a:headEnd/>
            <a:tailEnd/>
          </a:ln>
        </p:spPr>
      </p:pic>
      <p:sp>
        <p:nvSpPr>
          <p:cNvPr id="263171" name="Text Box 3"/>
          <p:cNvSpPr txBox="1">
            <a:spLocks noChangeArrowheads="1"/>
          </p:cNvSpPr>
          <p:nvPr/>
        </p:nvSpPr>
        <p:spPr bwMode="auto">
          <a:xfrm>
            <a:off x="2055215" y="4076701"/>
            <a:ext cx="1896673" cy="1200329"/>
          </a:xfrm>
          <a:prstGeom prst="rect">
            <a:avLst/>
          </a:prstGeom>
          <a:noFill/>
          <a:ln w="9525">
            <a:noFill/>
            <a:miter lim="800000"/>
            <a:headEnd/>
            <a:tailEnd/>
          </a:ln>
        </p:spPr>
        <p:txBody>
          <a:bodyPr wrap="none">
            <a:spAutoFit/>
          </a:bodyPr>
          <a:lstStyle/>
          <a:p>
            <a:pPr algn="ctr"/>
            <a:r>
              <a:rPr lang="en-US">
                <a:solidFill>
                  <a:srgbClr val="FF0000"/>
                </a:solidFill>
              </a:rPr>
              <a:t>tail points in </a:t>
            </a:r>
          </a:p>
          <a:p>
            <a:pPr algn="ctr"/>
            <a:r>
              <a:rPr lang="en-US">
                <a:solidFill>
                  <a:srgbClr val="FF0000"/>
                </a:solidFill>
              </a:rPr>
              <a:t>direction of </a:t>
            </a:r>
          </a:p>
          <a:p>
            <a:pPr algn="ctr"/>
            <a:r>
              <a:rPr lang="en-US">
                <a:solidFill>
                  <a:srgbClr val="FF0000"/>
                </a:solidFill>
              </a:rPr>
              <a:t>travel</a:t>
            </a:r>
          </a:p>
        </p:txBody>
      </p:sp>
      <p:sp>
        <p:nvSpPr>
          <p:cNvPr id="263172" name="Line 4"/>
          <p:cNvSpPr>
            <a:spLocks noChangeShapeType="1"/>
          </p:cNvSpPr>
          <p:nvPr/>
        </p:nvSpPr>
        <p:spPr bwMode="auto">
          <a:xfrm flipV="1">
            <a:off x="4008438" y="3573463"/>
            <a:ext cx="1295400" cy="647700"/>
          </a:xfrm>
          <a:prstGeom prst="line">
            <a:avLst/>
          </a:prstGeom>
          <a:noFill/>
          <a:ln w="57150">
            <a:solidFill>
              <a:srgbClr val="FF0000"/>
            </a:solidFill>
            <a:round/>
            <a:headEnd/>
            <a:tailEnd type="triangle" w="med" len="med"/>
          </a:ln>
        </p:spPr>
        <p:txBody>
          <a:bodyPr/>
          <a:lstStyle/>
          <a:p>
            <a:endParaRPr lang="en-US"/>
          </a:p>
        </p:txBody>
      </p:sp>
      <p:sp>
        <p:nvSpPr>
          <p:cNvPr id="263173" name="Text Box 5"/>
          <p:cNvSpPr txBox="1">
            <a:spLocks noChangeArrowheads="1"/>
          </p:cNvSpPr>
          <p:nvPr/>
        </p:nvSpPr>
        <p:spPr bwMode="auto">
          <a:xfrm>
            <a:off x="5591176" y="1916113"/>
            <a:ext cx="2168525" cy="457200"/>
          </a:xfrm>
          <a:prstGeom prst="rect">
            <a:avLst/>
          </a:prstGeom>
          <a:noFill/>
          <a:ln w="9525">
            <a:noFill/>
            <a:miter lim="800000"/>
            <a:headEnd/>
            <a:tailEnd/>
          </a:ln>
        </p:spPr>
        <p:txBody>
          <a:bodyPr wrap="none">
            <a:spAutoFit/>
          </a:bodyPr>
          <a:lstStyle/>
          <a:p>
            <a:pPr algn="ctr"/>
            <a:r>
              <a:rPr lang="en-US">
                <a:solidFill>
                  <a:srgbClr val="FF0000"/>
                </a:solidFill>
              </a:rPr>
              <a:t>one exception!</a:t>
            </a:r>
          </a:p>
        </p:txBody>
      </p:sp>
      <p:sp>
        <p:nvSpPr>
          <p:cNvPr id="263174" name="Line 6"/>
          <p:cNvSpPr>
            <a:spLocks noChangeShapeType="1"/>
          </p:cNvSpPr>
          <p:nvPr/>
        </p:nvSpPr>
        <p:spPr bwMode="auto">
          <a:xfrm>
            <a:off x="6527801" y="2492375"/>
            <a:ext cx="936625" cy="431800"/>
          </a:xfrm>
          <a:prstGeom prst="line">
            <a:avLst/>
          </a:prstGeom>
          <a:noFill/>
          <a:ln w="57150">
            <a:solidFill>
              <a:srgbClr val="FF0000"/>
            </a:solidFill>
            <a:round/>
            <a:headEnd/>
            <a:tailEnd type="triangle" w="med" len="med"/>
          </a:ln>
        </p:spPr>
        <p:txBody>
          <a:bodyPr/>
          <a:lstStyle/>
          <a:p>
            <a:endParaRPr lang="en-US"/>
          </a:p>
        </p:txBody>
      </p:sp>
      <p:sp>
        <p:nvSpPr>
          <p:cNvPr id="58375" name="Text Box 7"/>
          <p:cNvSpPr txBox="1">
            <a:spLocks noChangeArrowheads="1"/>
          </p:cNvSpPr>
          <p:nvPr/>
        </p:nvSpPr>
        <p:spPr bwMode="auto">
          <a:xfrm>
            <a:off x="3962401" y="304800"/>
            <a:ext cx="3956211" cy="707886"/>
          </a:xfrm>
          <a:prstGeom prst="rect">
            <a:avLst/>
          </a:prstGeom>
          <a:noFill/>
          <a:ln w="12700" cap="sq">
            <a:noFill/>
            <a:miter lim="800000"/>
            <a:headEnd type="none" w="sm" len="sm"/>
            <a:tailEnd type="none" w="sm" len="sm"/>
          </a:ln>
        </p:spPr>
        <p:txBody>
          <a:bodyPr wrap="none">
            <a:spAutoFit/>
          </a:bodyPr>
          <a:lstStyle/>
          <a:p>
            <a:r>
              <a:rPr lang="en-US" sz="4000">
                <a:latin typeface="Baloney" pitchFamily="34" charset="0"/>
              </a:rPr>
              <a:t>Direction of Blood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p:bldP spid="263172" grpId="0" animBg="1"/>
      <p:bldP spid="263173" grpId="0"/>
      <p:bldP spid="26317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AutoShape 2"/>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Blood Spatter</a:t>
            </a:r>
          </a:p>
        </p:txBody>
      </p:sp>
      <p:sp>
        <p:nvSpPr>
          <p:cNvPr id="89091" name="Rectangle 3"/>
          <p:cNvSpPr>
            <a:spLocks noChangeArrowheads="1"/>
          </p:cNvSpPr>
          <p:nvPr/>
        </p:nvSpPr>
        <p:spPr bwMode="auto">
          <a:xfrm>
            <a:off x="228600" y="4419600"/>
            <a:ext cx="11506200" cy="1828800"/>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charset="2"/>
              <a:buChar char="l"/>
            </a:pPr>
            <a:r>
              <a:rPr lang="en-US" sz="2800"/>
              <a:t>If more than one drop (from spatter) results, the </a:t>
            </a:r>
            <a:r>
              <a:rPr lang="en-US" sz="2800" b="1"/>
              <a:t>point of origin</a:t>
            </a:r>
            <a:r>
              <a:rPr lang="en-US" sz="2800"/>
              <a:t> can be determined</a:t>
            </a:r>
          </a:p>
          <a:p>
            <a:pPr marL="342900" indent="-342900">
              <a:spcBef>
                <a:spcPct val="20000"/>
              </a:spcBef>
              <a:buClr>
                <a:schemeClr val="tx1"/>
              </a:buClr>
              <a:buSzPct val="75000"/>
              <a:buFont typeface="Wingdings" charset="2"/>
              <a:buChar char="l"/>
            </a:pPr>
            <a:r>
              <a:rPr lang="en-US" sz="2800"/>
              <a:t>This is a 2-dimensional point of origin.  </a:t>
            </a:r>
          </a:p>
          <a:p>
            <a:pPr marL="342900" indent="-342900">
              <a:spcBef>
                <a:spcPct val="20000"/>
              </a:spcBef>
              <a:buClr>
                <a:schemeClr val="tx1"/>
              </a:buClr>
              <a:buSzPct val="75000"/>
              <a:buFont typeface="Wingdings" charset="2"/>
              <a:buChar char="l"/>
            </a:pPr>
            <a:r>
              <a:rPr lang="en-US" sz="2800"/>
              <a:t>It is possible to determine the 3-D point of origin</a:t>
            </a:r>
          </a:p>
          <a:p>
            <a:pPr marL="342900" indent="-342900">
              <a:spcBef>
                <a:spcPct val="20000"/>
              </a:spcBef>
              <a:buClr>
                <a:schemeClr val="tx1"/>
              </a:buClr>
              <a:buSzPct val="75000"/>
            </a:pPr>
            <a:endParaRPr lang="en-US" sz="2800"/>
          </a:p>
        </p:txBody>
      </p:sp>
      <p:sp>
        <p:nvSpPr>
          <p:cNvPr id="89092" name="Oval 4"/>
          <p:cNvSpPr>
            <a:spLocks noChangeArrowheads="1"/>
          </p:cNvSpPr>
          <p:nvPr/>
        </p:nvSpPr>
        <p:spPr bwMode="auto">
          <a:xfrm rot="-3587274">
            <a:off x="1834243" y="2861419"/>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3" name="Oval 5"/>
          <p:cNvSpPr>
            <a:spLocks noChangeArrowheads="1"/>
          </p:cNvSpPr>
          <p:nvPr/>
        </p:nvSpPr>
        <p:spPr bwMode="auto">
          <a:xfrm rot="-1766454">
            <a:off x="2405743" y="1908919"/>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4" name="Oval 6"/>
          <p:cNvSpPr>
            <a:spLocks noChangeArrowheads="1"/>
          </p:cNvSpPr>
          <p:nvPr/>
        </p:nvSpPr>
        <p:spPr bwMode="auto">
          <a:xfrm rot="637820">
            <a:off x="3777343" y="2442319"/>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5" name="Oval 7"/>
          <p:cNvSpPr>
            <a:spLocks noChangeArrowheads="1"/>
          </p:cNvSpPr>
          <p:nvPr/>
        </p:nvSpPr>
        <p:spPr bwMode="auto">
          <a:xfrm rot="-8514738">
            <a:off x="5072743" y="2366119"/>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6" name="Oval 8"/>
          <p:cNvSpPr>
            <a:spLocks noChangeArrowheads="1"/>
          </p:cNvSpPr>
          <p:nvPr/>
        </p:nvSpPr>
        <p:spPr bwMode="auto">
          <a:xfrm rot="-6623644">
            <a:off x="6025243" y="2861419"/>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7" name="Oval 9"/>
          <p:cNvSpPr>
            <a:spLocks noChangeArrowheads="1"/>
          </p:cNvSpPr>
          <p:nvPr/>
        </p:nvSpPr>
        <p:spPr bwMode="auto">
          <a:xfrm>
            <a:off x="3472543" y="3813919"/>
            <a:ext cx="304800" cy="381000"/>
          </a:xfrm>
          <a:prstGeom prst="ellipse">
            <a:avLst/>
          </a:prstGeom>
          <a:solidFill>
            <a:srgbClr val="FFFF00"/>
          </a:solidFill>
          <a:ln w="12700" cap="sq">
            <a:solidFill>
              <a:schemeClr val="tx1"/>
            </a:solidFill>
            <a:round/>
            <a:headEnd type="none" w="sm" len="sm"/>
            <a:tailEnd type="none" w="sm" len="sm"/>
          </a:ln>
        </p:spPr>
        <p:txBody>
          <a:bodyPr wrap="none" anchor="ctr"/>
          <a:lstStyle/>
          <a:p>
            <a:endParaRPr lang="en-US" sz="1800"/>
          </a:p>
        </p:txBody>
      </p:sp>
      <p:sp>
        <p:nvSpPr>
          <p:cNvPr id="89098" name="Line 10"/>
          <p:cNvSpPr>
            <a:spLocks noChangeShapeType="1"/>
          </p:cNvSpPr>
          <p:nvPr/>
        </p:nvSpPr>
        <p:spPr bwMode="auto">
          <a:xfrm flipH="1" flipV="1">
            <a:off x="576943" y="2289918"/>
            <a:ext cx="3614468" cy="2021695"/>
          </a:xfrm>
          <a:prstGeom prst="line">
            <a:avLst/>
          </a:prstGeom>
          <a:noFill/>
          <a:ln w="12700" cap="sq">
            <a:solidFill>
              <a:schemeClr val="tx1"/>
            </a:solidFill>
            <a:round/>
            <a:headEnd type="none" w="sm" len="sm"/>
            <a:tailEnd type="triangle" w="sm" len="sm"/>
          </a:ln>
        </p:spPr>
        <p:txBody>
          <a:bodyPr/>
          <a:lstStyle/>
          <a:p>
            <a:endParaRPr lang="en-US"/>
          </a:p>
        </p:txBody>
      </p:sp>
      <p:sp>
        <p:nvSpPr>
          <p:cNvPr id="89099" name="Line 11"/>
          <p:cNvSpPr>
            <a:spLocks noChangeShapeType="1"/>
          </p:cNvSpPr>
          <p:nvPr/>
        </p:nvSpPr>
        <p:spPr bwMode="auto">
          <a:xfrm flipH="1" flipV="1">
            <a:off x="2253343" y="1756518"/>
            <a:ext cx="1674256" cy="2663081"/>
          </a:xfrm>
          <a:prstGeom prst="line">
            <a:avLst/>
          </a:prstGeom>
          <a:noFill/>
          <a:ln w="12700" cap="sq">
            <a:solidFill>
              <a:schemeClr val="tx1"/>
            </a:solidFill>
            <a:round/>
            <a:headEnd type="none" w="sm" len="sm"/>
            <a:tailEnd type="triangle" w="sm" len="sm"/>
          </a:ln>
        </p:spPr>
        <p:txBody>
          <a:bodyPr/>
          <a:lstStyle/>
          <a:p>
            <a:endParaRPr lang="en-US"/>
          </a:p>
        </p:txBody>
      </p:sp>
      <p:sp>
        <p:nvSpPr>
          <p:cNvPr id="89100" name="Line 12"/>
          <p:cNvSpPr>
            <a:spLocks noChangeShapeType="1"/>
          </p:cNvSpPr>
          <p:nvPr/>
        </p:nvSpPr>
        <p:spPr bwMode="auto">
          <a:xfrm flipV="1">
            <a:off x="3482423" y="1563624"/>
            <a:ext cx="599720" cy="2855976"/>
          </a:xfrm>
          <a:prstGeom prst="line">
            <a:avLst/>
          </a:prstGeom>
          <a:noFill/>
          <a:ln w="12700" cap="sq">
            <a:solidFill>
              <a:schemeClr val="tx1"/>
            </a:solidFill>
            <a:round/>
            <a:headEnd type="none" w="sm" len="sm"/>
            <a:tailEnd type="triangle" w="sm" len="sm"/>
          </a:ln>
        </p:spPr>
        <p:txBody>
          <a:bodyPr/>
          <a:lstStyle/>
          <a:p>
            <a:endParaRPr lang="en-US"/>
          </a:p>
        </p:txBody>
      </p:sp>
      <p:sp>
        <p:nvSpPr>
          <p:cNvPr id="89101" name="Line 13"/>
          <p:cNvSpPr>
            <a:spLocks noChangeShapeType="1"/>
          </p:cNvSpPr>
          <p:nvPr/>
        </p:nvSpPr>
        <p:spPr bwMode="auto">
          <a:xfrm flipV="1">
            <a:off x="3624943" y="1832719"/>
            <a:ext cx="2286000" cy="2209800"/>
          </a:xfrm>
          <a:prstGeom prst="line">
            <a:avLst/>
          </a:prstGeom>
          <a:noFill/>
          <a:ln w="12700" cap="sq">
            <a:solidFill>
              <a:schemeClr val="tx1"/>
            </a:solidFill>
            <a:round/>
            <a:headEnd type="none" w="sm" len="sm"/>
            <a:tailEnd type="triangle" w="sm" len="sm"/>
          </a:ln>
        </p:spPr>
        <p:txBody>
          <a:bodyPr/>
          <a:lstStyle/>
          <a:p>
            <a:endParaRPr lang="en-US"/>
          </a:p>
        </p:txBody>
      </p:sp>
      <p:sp>
        <p:nvSpPr>
          <p:cNvPr id="89102" name="Line 14"/>
          <p:cNvSpPr>
            <a:spLocks noChangeShapeType="1"/>
          </p:cNvSpPr>
          <p:nvPr/>
        </p:nvSpPr>
        <p:spPr bwMode="auto">
          <a:xfrm flipV="1">
            <a:off x="2895600" y="2656639"/>
            <a:ext cx="4191000" cy="1690679"/>
          </a:xfrm>
          <a:prstGeom prst="line">
            <a:avLst/>
          </a:prstGeom>
          <a:noFill/>
          <a:ln w="12700" cap="sq">
            <a:solidFill>
              <a:schemeClr val="tx1"/>
            </a:solidFill>
            <a:round/>
            <a:headEnd type="none" w="sm" len="sm"/>
            <a:tailEnd type="triangle" w="sm" len="sm"/>
          </a:ln>
        </p:spPr>
        <p:txBody>
          <a:bodyPr/>
          <a:lstStyle/>
          <a:p>
            <a:endParaRPr lang="en-US"/>
          </a:p>
        </p:txBody>
      </p:sp>
      <p:pic>
        <p:nvPicPr>
          <p:cNvPr id="15" name="Picture 6" descr="spat,98">
            <a:extLst>
              <a:ext uri="{FF2B5EF4-FFF2-40B4-BE49-F238E27FC236}">
                <a16:creationId xmlns:a16="http://schemas.microsoft.com/office/drawing/2014/main" id="{6003B939-573A-42B6-B41E-CEC225BE237D}"/>
              </a:ext>
            </a:extLst>
          </p:cNvPr>
          <p:cNvPicPr>
            <a:picLocks noChangeAspect="1" noChangeArrowheads="1"/>
          </p:cNvPicPr>
          <p:nvPr/>
        </p:nvPicPr>
        <p:blipFill>
          <a:blip r:embed="rId3" cstate="print"/>
          <a:srcRect l="2795" r="2795" b="25577"/>
          <a:stretch>
            <a:fillRect/>
          </a:stretch>
        </p:blipFill>
        <p:spPr bwMode="auto">
          <a:xfrm>
            <a:off x="8109859" y="152400"/>
            <a:ext cx="3943350" cy="4114800"/>
          </a:xfrm>
          <a:prstGeom prst="rect">
            <a:avLst/>
          </a:prstGeom>
          <a:noFill/>
          <a:ln w="38100">
            <a:solidFill>
              <a:srgbClr val="333333"/>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AutoShape 2"/>
          <p:cNvSpPr>
            <a:spLocks noGrp="1" noChangeArrowheads="1"/>
          </p:cNvSpPr>
          <p:nvPr>
            <p:ph type="title"/>
          </p:nvPr>
        </p:nvSpPr>
        <p:spPr>
          <a:xfrm>
            <a:off x="2362200" y="381000"/>
            <a:ext cx="6019800" cy="914400"/>
          </a:xfrm>
        </p:spPr>
        <p:txBody>
          <a:bodyPr/>
          <a:lstStyle/>
          <a:p>
            <a:pPr eaLnBrk="1" hangingPunct="1">
              <a:defRPr/>
            </a:pPr>
            <a:r>
              <a:rPr lang="en-US">
                <a:solidFill>
                  <a:srgbClr val="F0AD00"/>
                </a:solidFill>
                <a:effectLst>
                  <a:outerShdw blurRad="38100" dist="38100" dir="2700000" algn="tl">
                    <a:srgbClr val="C0C0C0"/>
                  </a:outerShdw>
                </a:effectLst>
                <a:ea typeface="+mj-ea"/>
              </a:rPr>
              <a:t>Composition of Blood  </a:t>
            </a:r>
          </a:p>
        </p:txBody>
      </p:sp>
      <p:sp>
        <p:nvSpPr>
          <p:cNvPr id="88067" name="Rectangle 3"/>
          <p:cNvSpPr>
            <a:spLocks noGrp="1" noChangeArrowheads="1"/>
          </p:cNvSpPr>
          <p:nvPr>
            <p:ph type="body" idx="1"/>
          </p:nvPr>
        </p:nvSpPr>
        <p:spPr>
          <a:xfrm>
            <a:off x="533400" y="2743200"/>
            <a:ext cx="11430000" cy="3810000"/>
          </a:xfrm>
        </p:spPr>
        <p:txBody>
          <a:bodyPr/>
          <a:lstStyle/>
          <a:p>
            <a:pPr eaLnBrk="1" hangingPunct="1">
              <a:lnSpc>
                <a:spcPct val="85000"/>
              </a:lnSpc>
              <a:spcAft>
                <a:spcPct val="15000"/>
              </a:spcAft>
              <a:buSzPct val="90000"/>
            </a:pPr>
            <a:r>
              <a:rPr lang="en-US" b="1"/>
              <a:t>Whole blood </a:t>
            </a:r>
            <a:r>
              <a:rPr lang="en-US"/>
              <a:t>carries cells and </a:t>
            </a:r>
            <a:r>
              <a:rPr lang="en-US" b="1"/>
              <a:t>plasma</a:t>
            </a:r>
            <a:r>
              <a:rPr lang="en-US"/>
              <a:t>—the fluid with hormones, clotting factors, and nutrients. </a:t>
            </a:r>
          </a:p>
          <a:p>
            <a:pPr eaLnBrk="1" hangingPunct="1">
              <a:lnSpc>
                <a:spcPct val="85000"/>
              </a:lnSpc>
              <a:spcAft>
                <a:spcPct val="15000"/>
              </a:spcAft>
              <a:buSzPct val="90000"/>
            </a:pPr>
            <a:r>
              <a:rPr lang="en-US" b="1"/>
              <a:t>Red blood cells </a:t>
            </a:r>
            <a:r>
              <a:rPr lang="en-US"/>
              <a:t>carry oxygen to the body’s cells and carbon dioxide away. </a:t>
            </a:r>
          </a:p>
          <a:p>
            <a:pPr eaLnBrk="1" hangingPunct="1">
              <a:lnSpc>
                <a:spcPct val="85000"/>
              </a:lnSpc>
              <a:spcAft>
                <a:spcPct val="15000"/>
              </a:spcAft>
              <a:buSzPct val="90000"/>
            </a:pPr>
            <a:r>
              <a:rPr lang="en-US" b="1"/>
              <a:t>White blood cells </a:t>
            </a:r>
            <a:r>
              <a:rPr lang="en-US"/>
              <a:t>fight disease and foreign invaders and, alone, contain cell nuclei. </a:t>
            </a:r>
          </a:p>
          <a:p>
            <a:pPr eaLnBrk="1" hangingPunct="1">
              <a:lnSpc>
                <a:spcPct val="85000"/>
              </a:lnSpc>
              <a:spcAft>
                <a:spcPct val="15000"/>
              </a:spcAft>
              <a:buSzPct val="90000"/>
            </a:pPr>
            <a:r>
              <a:rPr lang="en-US" b="1"/>
              <a:t>Platelets </a:t>
            </a:r>
            <a:r>
              <a:rPr lang="en-US"/>
              <a:t>aid in blood clotting and the repair of damaged blood vessels. </a:t>
            </a:r>
          </a:p>
        </p:txBody>
      </p:sp>
      <p:pic>
        <p:nvPicPr>
          <p:cNvPr id="22532" name="Picture 6"/>
          <p:cNvPicPr>
            <a:picLocks noChangeAspect="1"/>
          </p:cNvPicPr>
          <p:nvPr/>
        </p:nvPicPr>
        <p:blipFill>
          <a:blip r:embed="rId2" cstate="print"/>
          <a:srcRect/>
          <a:stretch>
            <a:fillRect/>
          </a:stretch>
        </p:blipFill>
        <p:spPr bwMode="auto">
          <a:xfrm>
            <a:off x="2168526" y="1371600"/>
            <a:ext cx="1793875" cy="1411288"/>
          </a:xfrm>
          <a:prstGeom prst="rect">
            <a:avLst/>
          </a:prstGeom>
          <a:noFill/>
          <a:ln w="9525">
            <a:noFill/>
            <a:miter lim="800000"/>
            <a:headEnd/>
            <a:tailEnd/>
          </a:ln>
        </p:spPr>
      </p:pic>
      <p:pic>
        <p:nvPicPr>
          <p:cNvPr id="22533" name="Picture 7"/>
          <p:cNvPicPr>
            <a:picLocks noChangeAspect="1"/>
          </p:cNvPicPr>
          <p:nvPr/>
        </p:nvPicPr>
        <p:blipFill>
          <a:blip r:embed="rId3" cstate="print"/>
          <a:srcRect/>
          <a:stretch>
            <a:fillRect/>
          </a:stretch>
        </p:blipFill>
        <p:spPr bwMode="auto">
          <a:xfrm>
            <a:off x="5029201" y="1371600"/>
            <a:ext cx="2054225" cy="1409700"/>
          </a:xfrm>
          <a:prstGeom prst="rect">
            <a:avLst/>
          </a:prstGeom>
          <a:noFill/>
          <a:ln w="9525">
            <a:noFill/>
            <a:miter lim="800000"/>
            <a:headEnd/>
            <a:tailEnd/>
          </a:ln>
        </p:spPr>
      </p:pic>
      <p:pic>
        <p:nvPicPr>
          <p:cNvPr id="22534" name="Picture 8"/>
          <p:cNvPicPr>
            <a:picLocks noChangeAspect="1"/>
          </p:cNvPicPr>
          <p:nvPr/>
        </p:nvPicPr>
        <p:blipFill>
          <a:blip r:embed="rId4" cstate="print"/>
          <a:srcRect/>
          <a:stretch>
            <a:fillRect/>
          </a:stretch>
        </p:blipFill>
        <p:spPr bwMode="auto">
          <a:xfrm>
            <a:off x="8229600" y="1371600"/>
            <a:ext cx="1847850" cy="1384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fade">
                                      <p:cBhvr>
                                        <p:cTn id="7" dur="2000"/>
                                        <p:tgtEl>
                                          <p:spTgt spid="880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7">
                                            <p:txEl>
                                              <p:pRg st="0" end="0"/>
                                            </p:txEl>
                                          </p:spTgt>
                                        </p:tgtEl>
                                        <p:attrNameLst>
                                          <p:attrName>style.visibility</p:attrName>
                                        </p:attrNameLst>
                                      </p:cBhvr>
                                      <p:to>
                                        <p:strVal val="visible"/>
                                      </p:to>
                                    </p:set>
                                    <p:animEffect transition="in" filter="fade">
                                      <p:cBhvr>
                                        <p:cTn id="12" dur="2000"/>
                                        <p:tgtEl>
                                          <p:spTgt spid="880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067">
                                            <p:txEl>
                                              <p:pRg st="1" end="1"/>
                                            </p:txEl>
                                          </p:spTgt>
                                        </p:tgtEl>
                                        <p:attrNameLst>
                                          <p:attrName>style.visibility</p:attrName>
                                        </p:attrNameLst>
                                      </p:cBhvr>
                                      <p:to>
                                        <p:strVal val="visible"/>
                                      </p:to>
                                    </p:set>
                                    <p:animEffect transition="in" filter="fade">
                                      <p:cBhvr>
                                        <p:cTn id="17" dur="2000"/>
                                        <p:tgtEl>
                                          <p:spTgt spid="880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8067">
                                            <p:txEl>
                                              <p:pRg st="2" end="2"/>
                                            </p:txEl>
                                          </p:spTgt>
                                        </p:tgtEl>
                                        <p:attrNameLst>
                                          <p:attrName>style.visibility</p:attrName>
                                        </p:attrNameLst>
                                      </p:cBhvr>
                                      <p:to>
                                        <p:strVal val="visible"/>
                                      </p:to>
                                    </p:set>
                                    <p:animEffect transition="in" filter="fade">
                                      <p:cBhvr>
                                        <p:cTn id="22" dur="2000"/>
                                        <p:tgtEl>
                                          <p:spTgt spid="8806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8067">
                                            <p:txEl>
                                              <p:pRg st="3" end="3"/>
                                            </p:txEl>
                                          </p:spTgt>
                                        </p:tgtEl>
                                        <p:attrNameLst>
                                          <p:attrName>style.visibility</p:attrName>
                                        </p:attrNameLst>
                                      </p:cBhvr>
                                      <p:to>
                                        <p:strVal val="visible"/>
                                      </p:to>
                                    </p:set>
                                    <p:animEffect transition="in" filter="fade">
                                      <p:cBhvr>
                                        <p:cTn id="27" dur="2000"/>
                                        <p:tgtEl>
                                          <p:spTgt spid="88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BPATut2"/>
          <p:cNvPicPr>
            <a:picLocks noChangeAspect="1" noChangeArrowheads="1"/>
          </p:cNvPicPr>
          <p:nvPr/>
        </p:nvPicPr>
        <p:blipFill>
          <a:blip r:embed="rId2" cstate="print"/>
          <a:srcRect/>
          <a:stretch>
            <a:fillRect/>
          </a:stretch>
        </p:blipFill>
        <p:spPr bwMode="auto">
          <a:xfrm>
            <a:off x="0" y="1447800"/>
            <a:ext cx="6696734" cy="4795838"/>
          </a:xfrm>
          <a:prstGeom prst="rect">
            <a:avLst/>
          </a:prstGeom>
          <a:noFill/>
          <a:ln w="9525">
            <a:noFill/>
            <a:miter lim="800000"/>
            <a:headEnd/>
            <a:tailEnd/>
          </a:ln>
        </p:spPr>
      </p:pic>
      <p:pic>
        <p:nvPicPr>
          <p:cNvPr id="3" name="Picture 4" descr="area of convergence">
            <a:extLst>
              <a:ext uri="{FF2B5EF4-FFF2-40B4-BE49-F238E27FC236}">
                <a16:creationId xmlns:a16="http://schemas.microsoft.com/office/drawing/2014/main" id="{81F2E7E3-C647-4B7D-AD03-F99DAEE925D4}"/>
              </a:ext>
            </a:extLst>
          </p:cNvPr>
          <p:cNvPicPr>
            <a:picLocks noChangeAspect="1" noChangeArrowheads="1"/>
          </p:cNvPicPr>
          <p:nvPr/>
        </p:nvPicPr>
        <p:blipFill>
          <a:blip r:embed="rId3" cstate="print"/>
          <a:srcRect/>
          <a:stretch>
            <a:fillRect/>
          </a:stretch>
        </p:blipFill>
        <p:spPr bwMode="auto">
          <a:xfrm>
            <a:off x="6707620" y="1447800"/>
            <a:ext cx="5331980" cy="533198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BPATut5"/>
          <p:cNvPicPr>
            <a:picLocks noChangeAspect="1" noChangeArrowheads="1"/>
          </p:cNvPicPr>
          <p:nvPr/>
        </p:nvPicPr>
        <p:blipFill>
          <a:blip r:embed="rId2" cstate="print"/>
          <a:srcRect/>
          <a:stretch>
            <a:fillRect/>
          </a:stretch>
        </p:blipFill>
        <p:spPr bwMode="auto">
          <a:xfrm>
            <a:off x="1524000" y="0"/>
            <a:ext cx="9144000" cy="654208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AutoShape 2"/>
          <p:cNvSpPr>
            <a:spLocks noGrp="1" noChangeArrowheads="1"/>
          </p:cNvSpPr>
          <p:nvPr>
            <p:ph type="title"/>
          </p:nvPr>
        </p:nvSpPr>
        <p:spPr>
          <a:xfrm>
            <a:off x="2057400" y="304800"/>
            <a:ext cx="8458200" cy="1066800"/>
          </a:xfrm>
        </p:spPr>
        <p:txBody>
          <a:bodyPr/>
          <a:lstStyle/>
          <a:p>
            <a:pPr eaLnBrk="1" hangingPunct="1">
              <a:lnSpc>
                <a:spcPct val="60000"/>
              </a:lnSpc>
              <a:defRPr/>
            </a:pPr>
            <a:r>
              <a:rPr lang="en-US" sz="4000">
                <a:solidFill>
                  <a:srgbClr val="F0AD00"/>
                </a:solidFill>
                <a:effectLst>
                  <a:outerShdw blurRad="38100" dist="38100" dir="2700000" algn="tl">
                    <a:srgbClr val="000000">
                      <a:alpha val="43137"/>
                    </a:srgbClr>
                  </a:outerShdw>
                </a:effectLst>
                <a:ea typeface="+mj-ea"/>
              </a:rPr>
              <a:t>Blood spatter Analysis</a:t>
            </a:r>
            <a:endParaRPr lang="en-US" sz="4000" i="1">
              <a:solidFill>
                <a:srgbClr val="F0AD00"/>
              </a:solidFill>
              <a:effectLst>
                <a:outerShdw blurRad="38100" dist="38100" dir="2700000" algn="tl">
                  <a:srgbClr val="000000">
                    <a:alpha val="43137"/>
                  </a:srgbClr>
                </a:outerShdw>
              </a:effectLst>
              <a:ea typeface="+mj-ea"/>
            </a:endParaRPr>
          </a:p>
        </p:txBody>
      </p:sp>
      <p:sp>
        <p:nvSpPr>
          <p:cNvPr id="89091" name="Rectangle 3"/>
          <p:cNvSpPr>
            <a:spLocks noGrp="1" noChangeArrowheads="1"/>
          </p:cNvSpPr>
          <p:nvPr>
            <p:ph type="body" idx="1"/>
          </p:nvPr>
        </p:nvSpPr>
        <p:spPr>
          <a:xfrm>
            <a:off x="1752600" y="3429000"/>
            <a:ext cx="7620000" cy="2514600"/>
          </a:xfrm>
        </p:spPr>
        <p:txBody>
          <a:bodyPr/>
          <a:lstStyle/>
          <a:p>
            <a:pPr marL="533400" indent="-533400" eaLnBrk="1" hangingPunct="1">
              <a:lnSpc>
                <a:spcPct val="85000"/>
              </a:lnSpc>
              <a:spcBef>
                <a:spcPct val="10000"/>
              </a:spcBef>
            </a:pPr>
            <a:r>
              <a:rPr lang="en-US"/>
              <a:t>passive drops </a:t>
            </a:r>
          </a:p>
          <a:p>
            <a:pPr marL="533400" indent="-533400" eaLnBrk="1" hangingPunct="1">
              <a:lnSpc>
                <a:spcPct val="85000"/>
              </a:lnSpc>
              <a:spcBef>
                <a:spcPct val="10000"/>
              </a:spcBef>
            </a:pPr>
            <a:r>
              <a:rPr lang="en-US"/>
              <a:t>arterial gushes </a:t>
            </a:r>
          </a:p>
          <a:p>
            <a:pPr marL="533400" indent="-533400" eaLnBrk="1" hangingPunct="1">
              <a:lnSpc>
                <a:spcPct val="85000"/>
              </a:lnSpc>
              <a:spcBef>
                <a:spcPct val="10000"/>
              </a:spcBef>
            </a:pPr>
            <a:r>
              <a:rPr lang="en-US"/>
              <a:t>splashes </a:t>
            </a:r>
          </a:p>
          <a:p>
            <a:pPr marL="533400" indent="-533400" eaLnBrk="1" hangingPunct="1">
              <a:lnSpc>
                <a:spcPct val="85000"/>
              </a:lnSpc>
              <a:spcBef>
                <a:spcPct val="10000"/>
              </a:spcBef>
            </a:pPr>
            <a:r>
              <a:rPr lang="en-US"/>
              <a:t>smears </a:t>
            </a:r>
          </a:p>
          <a:p>
            <a:pPr marL="533400" indent="-533400" eaLnBrk="1" hangingPunct="1">
              <a:lnSpc>
                <a:spcPct val="85000"/>
              </a:lnSpc>
              <a:spcBef>
                <a:spcPct val="10000"/>
              </a:spcBef>
            </a:pPr>
            <a:r>
              <a:rPr lang="en-US"/>
              <a:t>trails </a:t>
            </a:r>
          </a:p>
          <a:p>
            <a:pPr marL="533400" indent="-533400" eaLnBrk="1" hangingPunct="1">
              <a:lnSpc>
                <a:spcPct val="85000"/>
              </a:lnSpc>
              <a:spcBef>
                <a:spcPct val="10000"/>
              </a:spcBef>
            </a:pPr>
            <a:r>
              <a:rPr lang="en-US"/>
              <a:t>pools </a:t>
            </a:r>
          </a:p>
        </p:txBody>
      </p:sp>
      <p:pic>
        <p:nvPicPr>
          <p:cNvPr id="97284" name="Picture 5" descr="Ch 8 #1 Passive02"/>
          <p:cNvPicPr>
            <a:picLocks noChangeAspect="1" noChangeArrowheads="1"/>
          </p:cNvPicPr>
          <p:nvPr/>
        </p:nvPicPr>
        <p:blipFill>
          <a:blip r:embed="rId2" cstate="print"/>
          <a:srcRect/>
          <a:stretch>
            <a:fillRect/>
          </a:stretch>
        </p:blipFill>
        <p:spPr bwMode="auto">
          <a:xfrm>
            <a:off x="2186668" y="1468437"/>
            <a:ext cx="2009775" cy="1960563"/>
          </a:xfrm>
          <a:prstGeom prst="rect">
            <a:avLst/>
          </a:prstGeom>
          <a:noFill/>
          <a:ln w="9525">
            <a:noFill/>
            <a:miter lim="800000"/>
            <a:headEnd/>
            <a:tailEnd/>
          </a:ln>
        </p:spPr>
      </p:pic>
      <p:pic>
        <p:nvPicPr>
          <p:cNvPr id="97285" name="Picture 8" descr="Ch 8 #4 Smear01 copy"/>
          <p:cNvPicPr>
            <a:picLocks noChangeAspect="1" noChangeArrowheads="1"/>
          </p:cNvPicPr>
          <p:nvPr/>
        </p:nvPicPr>
        <p:blipFill>
          <a:blip r:embed="rId3" cstate="print"/>
          <a:srcRect/>
          <a:stretch>
            <a:fillRect/>
          </a:stretch>
        </p:blipFill>
        <p:spPr bwMode="auto">
          <a:xfrm>
            <a:off x="8534400" y="1447800"/>
            <a:ext cx="2133600" cy="1866900"/>
          </a:xfrm>
          <a:prstGeom prst="rect">
            <a:avLst/>
          </a:prstGeom>
          <a:noFill/>
          <a:ln w="9525">
            <a:noFill/>
            <a:miter lim="800000"/>
            <a:headEnd/>
            <a:tailEnd/>
          </a:ln>
        </p:spPr>
      </p:pic>
      <p:pic>
        <p:nvPicPr>
          <p:cNvPr id="97286" name="Picture 9" descr="Ch 8 #5 Trails02"/>
          <p:cNvPicPr>
            <a:picLocks noChangeAspect="1" noChangeArrowheads="1"/>
          </p:cNvPicPr>
          <p:nvPr/>
        </p:nvPicPr>
        <p:blipFill>
          <a:blip r:embed="rId4" cstate="print"/>
          <a:srcRect/>
          <a:stretch>
            <a:fillRect/>
          </a:stretch>
        </p:blipFill>
        <p:spPr bwMode="auto">
          <a:xfrm>
            <a:off x="5867400" y="3657600"/>
            <a:ext cx="2209800" cy="1949450"/>
          </a:xfrm>
          <a:prstGeom prst="rect">
            <a:avLst/>
          </a:prstGeom>
          <a:noFill/>
          <a:ln w="9525">
            <a:noFill/>
            <a:miter lim="800000"/>
            <a:headEnd/>
            <a:tailEnd/>
          </a:ln>
        </p:spPr>
      </p:pic>
      <p:pic>
        <p:nvPicPr>
          <p:cNvPr id="97287" name="Picture 12" descr="Ch 8 #2 ArterialGush02"/>
          <p:cNvPicPr>
            <a:picLocks noChangeAspect="1" noChangeArrowheads="1"/>
          </p:cNvPicPr>
          <p:nvPr/>
        </p:nvPicPr>
        <p:blipFill>
          <a:blip r:embed="rId5" cstate="print"/>
          <a:srcRect/>
          <a:stretch>
            <a:fillRect/>
          </a:stretch>
        </p:blipFill>
        <p:spPr bwMode="auto">
          <a:xfrm>
            <a:off x="4185557" y="1437482"/>
            <a:ext cx="2133600" cy="1897063"/>
          </a:xfrm>
          <a:prstGeom prst="rect">
            <a:avLst/>
          </a:prstGeom>
          <a:noFill/>
          <a:ln w="9525">
            <a:noFill/>
            <a:miter lim="800000"/>
            <a:headEnd/>
            <a:tailEnd/>
          </a:ln>
        </p:spPr>
      </p:pic>
      <p:pic>
        <p:nvPicPr>
          <p:cNvPr id="97288" name="Picture 13" descr="Ch 8 #6 Pool01 copy"/>
          <p:cNvPicPr>
            <a:picLocks noChangeAspect="1" noChangeArrowheads="1"/>
          </p:cNvPicPr>
          <p:nvPr/>
        </p:nvPicPr>
        <p:blipFill>
          <a:blip r:embed="rId6" cstate="print"/>
          <a:srcRect/>
          <a:stretch>
            <a:fillRect/>
          </a:stretch>
        </p:blipFill>
        <p:spPr bwMode="auto">
          <a:xfrm>
            <a:off x="8229600" y="3657601"/>
            <a:ext cx="2057400" cy="1928813"/>
          </a:xfrm>
          <a:prstGeom prst="rect">
            <a:avLst/>
          </a:prstGeom>
          <a:noFill/>
          <a:ln w="9525">
            <a:noFill/>
            <a:miter lim="800000"/>
            <a:headEnd/>
            <a:tailEnd/>
          </a:ln>
        </p:spPr>
      </p:pic>
      <p:pic>
        <p:nvPicPr>
          <p:cNvPr id="97289" name="Picture 14" descr="Ch 8 #3 Splash02"/>
          <p:cNvPicPr>
            <a:picLocks noChangeAspect="1" noChangeArrowheads="1"/>
          </p:cNvPicPr>
          <p:nvPr/>
        </p:nvPicPr>
        <p:blipFill>
          <a:blip r:embed="rId7" cstate="print"/>
          <a:srcRect/>
          <a:stretch>
            <a:fillRect/>
          </a:stretch>
        </p:blipFill>
        <p:spPr bwMode="auto">
          <a:xfrm>
            <a:off x="6357257" y="1433514"/>
            <a:ext cx="2133600" cy="18669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fade">
                                      <p:cBhvr>
                                        <p:cTn id="7" dur="2000"/>
                                        <p:tgtEl>
                                          <p:spTgt spid="890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091">
                                            <p:txEl>
                                              <p:pRg st="0" end="0"/>
                                            </p:txEl>
                                          </p:spTgt>
                                        </p:tgtEl>
                                        <p:attrNameLst>
                                          <p:attrName>style.visibility</p:attrName>
                                        </p:attrNameLst>
                                      </p:cBhvr>
                                      <p:to>
                                        <p:strVal val="visible"/>
                                      </p:to>
                                    </p:set>
                                    <p:animEffect transition="in" filter="fade">
                                      <p:cBhvr>
                                        <p:cTn id="12" dur="2000"/>
                                        <p:tgtEl>
                                          <p:spTgt spid="890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091">
                                            <p:txEl>
                                              <p:pRg st="1" end="1"/>
                                            </p:txEl>
                                          </p:spTgt>
                                        </p:tgtEl>
                                        <p:attrNameLst>
                                          <p:attrName>style.visibility</p:attrName>
                                        </p:attrNameLst>
                                      </p:cBhvr>
                                      <p:to>
                                        <p:strVal val="visible"/>
                                      </p:to>
                                    </p:set>
                                    <p:animEffect transition="in" filter="fade">
                                      <p:cBhvr>
                                        <p:cTn id="17" dur="2000"/>
                                        <p:tgtEl>
                                          <p:spTgt spid="890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9091">
                                            <p:txEl>
                                              <p:pRg st="2" end="2"/>
                                            </p:txEl>
                                          </p:spTgt>
                                        </p:tgtEl>
                                        <p:attrNameLst>
                                          <p:attrName>style.visibility</p:attrName>
                                        </p:attrNameLst>
                                      </p:cBhvr>
                                      <p:to>
                                        <p:strVal val="visible"/>
                                      </p:to>
                                    </p:set>
                                    <p:animEffect transition="in" filter="fade">
                                      <p:cBhvr>
                                        <p:cTn id="22" dur="2000"/>
                                        <p:tgtEl>
                                          <p:spTgt spid="890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9091">
                                            <p:txEl>
                                              <p:pRg st="3" end="3"/>
                                            </p:txEl>
                                          </p:spTgt>
                                        </p:tgtEl>
                                        <p:attrNameLst>
                                          <p:attrName>style.visibility</p:attrName>
                                        </p:attrNameLst>
                                      </p:cBhvr>
                                      <p:to>
                                        <p:strVal val="visible"/>
                                      </p:to>
                                    </p:set>
                                    <p:animEffect transition="in" filter="fade">
                                      <p:cBhvr>
                                        <p:cTn id="27" dur="2000"/>
                                        <p:tgtEl>
                                          <p:spTgt spid="890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9091">
                                            <p:txEl>
                                              <p:pRg st="4" end="4"/>
                                            </p:txEl>
                                          </p:spTgt>
                                        </p:tgtEl>
                                        <p:attrNameLst>
                                          <p:attrName>style.visibility</p:attrName>
                                        </p:attrNameLst>
                                      </p:cBhvr>
                                      <p:to>
                                        <p:strVal val="visible"/>
                                      </p:to>
                                    </p:set>
                                    <p:animEffect transition="in" filter="fade">
                                      <p:cBhvr>
                                        <p:cTn id="32" dur="2000"/>
                                        <p:tgtEl>
                                          <p:spTgt spid="8909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9091">
                                            <p:txEl>
                                              <p:pRg st="5" end="5"/>
                                            </p:txEl>
                                          </p:spTgt>
                                        </p:tgtEl>
                                        <p:attrNameLst>
                                          <p:attrName>style.visibility</p:attrName>
                                        </p:attrNameLst>
                                      </p:cBhvr>
                                      <p:to>
                                        <p:strVal val="visible"/>
                                      </p:to>
                                    </p:set>
                                    <p:animEffect transition="in" filter="fade">
                                      <p:cBhvr>
                                        <p:cTn id="37" dur="2000"/>
                                        <p:tgtEl>
                                          <p:spTgt spid="890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Autofit/>
          </a:bodyPr>
          <a:lstStyle/>
          <a:p>
            <a:pPr>
              <a:defRPr/>
            </a:pPr>
            <a:r>
              <a:rPr lang="en-AU" sz="4000">
                <a:ea typeface="+mj-ea"/>
              </a:rPr>
              <a:t>Contact stains</a:t>
            </a:r>
            <a:br>
              <a:rPr lang="en-AU" sz="4000">
                <a:ea typeface="+mj-ea"/>
              </a:rPr>
            </a:br>
            <a:r>
              <a:rPr lang="en-AU" sz="4000">
                <a:ea typeface="+mj-ea"/>
              </a:rPr>
              <a:t>Swipe </a:t>
            </a:r>
            <a:r>
              <a:rPr lang="en-AU" sz="4000" err="1">
                <a:ea typeface="+mj-ea"/>
              </a:rPr>
              <a:t>vs</a:t>
            </a:r>
            <a:r>
              <a:rPr lang="en-AU" sz="4000">
                <a:ea typeface="+mj-ea"/>
              </a:rPr>
              <a:t> wipe</a:t>
            </a:r>
            <a:endParaRPr lang="en-US" sz="4000">
              <a:ea typeface="+mj-ea"/>
            </a:endParaRPr>
          </a:p>
        </p:txBody>
      </p:sp>
      <p:pic>
        <p:nvPicPr>
          <p:cNvPr id="98307" name="Picture 3" descr="swipe"/>
          <p:cNvPicPr>
            <a:picLocks noChangeAspect="1" noChangeArrowheads="1"/>
          </p:cNvPicPr>
          <p:nvPr/>
        </p:nvPicPr>
        <p:blipFill>
          <a:blip r:embed="rId2" cstate="print"/>
          <a:srcRect/>
          <a:stretch>
            <a:fillRect/>
          </a:stretch>
        </p:blipFill>
        <p:spPr bwMode="auto">
          <a:xfrm>
            <a:off x="2590800" y="1828800"/>
            <a:ext cx="2114550" cy="4679950"/>
          </a:xfrm>
          <a:prstGeom prst="rect">
            <a:avLst/>
          </a:prstGeom>
          <a:noFill/>
          <a:ln w="9525">
            <a:noFill/>
            <a:miter lim="800000"/>
            <a:headEnd/>
            <a:tailEnd/>
          </a:ln>
        </p:spPr>
      </p:pic>
      <p:pic>
        <p:nvPicPr>
          <p:cNvPr id="98308" name="Picture 4" descr="wipe"/>
          <p:cNvPicPr>
            <a:picLocks noChangeAspect="1" noChangeArrowheads="1"/>
          </p:cNvPicPr>
          <p:nvPr/>
        </p:nvPicPr>
        <p:blipFill>
          <a:blip r:embed="rId3" cstate="print"/>
          <a:srcRect/>
          <a:stretch>
            <a:fillRect/>
          </a:stretch>
        </p:blipFill>
        <p:spPr bwMode="auto">
          <a:xfrm>
            <a:off x="6096001" y="2362200"/>
            <a:ext cx="3419475" cy="33718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defRPr/>
            </a:pPr>
            <a:r>
              <a:rPr lang="en-AU">
                <a:effectLst>
                  <a:outerShdw blurRad="38100" dist="38100" dir="2700000" algn="tl">
                    <a:srgbClr val="000000">
                      <a:alpha val="43137"/>
                    </a:srgbClr>
                  </a:outerShdw>
                </a:effectLst>
                <a:ea typeface="+mj-ea"/>
              </a:rPr>
              <a:t>Advancing or retreating??</a:t>
            </a:r>
            <a:endParaRPr lang="en-US">
              <a:effectLst>
                <a:outerShdw blurRad="38100" dist="38100" dir="2700000" algn="tl">
                  <a:srgbClr val="000000">
                    <a:alpha val="43137"/>
                  </a:srgbClr>
                </a:outerShdw>
              </a:effectLst>
              <a:ea typeface="+mj-ea"/>
            </a:endParaRPr>
          </a:p>
        </p:txBody>
      </p:sp>
      <p:pic>
        <p:nvPicPr>
          <p:cNvPr id="99331" name="Picture 3" descr="toe"/>
          <p:cNvPicPr>
            <a:picLocks noChangeAspect="1" noChangeArrowheads="1"/>
          </p:cNvPicPr>
          <p:nvPr/>
        </p:nvPicPr>
        <p:blipFill>
          <a:blip r:embed="rId2" cstate="print"/>
          <a:srcRect/>
          <a:stretch>
            <a:fillRect/>
          </a:stretch>
        </p:blipFill>
        <p:spPr bwMode="auto">
          <a:xfrm>
            <a:off x="1828800" y="1676401"/>
            <a:ext cx="4572000" cy="3427413"/>
          </a:xfrm>
          <a:prstGeom prst="rect">
            <a:avLst/>
          </a:prstGeom>
          <a:noFill/>
          <a:ln w="9525">
            <a:noFill/>
            <a:miter lim="800000"/>
            <a:headEnd/>
            <a:tailEnd/>
          </a:ln>
        </p:spPr>
      </p:pic>
      <p:pic>
        <p:nvPicPr>
          <p:cNvPr id="99332" name="Picture 4" descr="heel"/>
          <p:cNvPicPr>
            <a:picLocks noChangeAspect="1" noChangeArrowheads="1"/>
          </p:cNvPicPr>
          <p:nvPr/>
        </p:nvPicPr>
        <p:blipFill>
          <a:blip r:embed="rId3" cstate="print"/>
          <a:srcRect/>
          <a:stretch>
            <a:fillRect/>
          </a:stretch>
        </p:blipFill>
        <p:spPr bwMode="auto">
          <a:xfrm>
            <a:off x="5943601" y="3124201"/>
            <a:ext cx="4500563" cy="3375025"/>
          </a:xfrm>
          <a:prstGeom prst="rect">
            <a:avLst/>
          </a:prstGeom>
          <a:noFill/>
          <a:ln w="9525">
            <a:noFill/>
            <a:miter lim="800000"/>
            <a:headEnd/>
            <a:tailEnd/>
          </a:ln>
        </p:spPr>
      </p:pic>
      <p:sp>
        <p:nvSpPr>
          <p:cNvPr id="99333" name="Text Box 5"/>
          <p:cNvSpPr txBox="1">
            <a:spLocks noChangeArrowheads="1"/>
          </p:cNvSpPr>
          <p:nvPr/>
        </p:nvSpPr>
        <p:spPr bwMode="auto">
          <a:xfrm>
            <a:off x="2362200" y="4267200"/>
            <a:ext cx="1905000" cy="369332"/>
          </a:xfrm>
          <a:prstGeom prst="rect">
            <a:avLst/>
          </a:prstGeom>
          <a:noFill/>
          <a:ln w="9525">
            <a:noFill/>
            <a:miter lim="800000"/>
            <a:headEnd/>
            <a:tailEnd/>
          </a:ln>
        </p:spPr>
        <p:txBody>
          <a:bodyPr>
            <a:spAutoFit/>
          </a:bodyPr>
          <a:lstStyle/>
          <a:p>
            <a:pPr>
              <a:spcBef>
                <a:spcPct val="50000"/>
              </a:spcBef>
            </a:pPr>
            <a:r>
              <a:rPr lang="en-US" sz="1800"/>
              <a:t>Toe first</a:t>
            </a:r>
          </a:p>
        </p:txBody>
      </p:sp>
      <p:sp>
        <p:nvSpPr>
          <p:cNvPr id="99334" name="Line 6"/>
          <p:cNvSpPr>
            <a:spLocks noChangeShapeType="1"/>
          </p:cNvSpPr>
          <p:nvPr/>
        </p:nvSpPr>
        <p:spPr bwMode="auto">
          <a:xfrm>
            <a:off x="2590800" y="4800600"/>
            <a:ext cx="2590800" cy="0"/>
          </a:xfrm>
          <a:prstGeom prst="line">
            <a:avLst/>
          </a:prstGeom>
          <a:noFill/>
          <a:ln w="9525">
            <a:solidFill>
              <a:schemeClr val="tx1"/>
            </a:solidFill>
            <a:round/>
            <a:headEnd/>
            <a:tailEnd type="triangle" w="med" len="med"/>
          </a:ln>
        </p:spPr>
        <p:txBody>
          <a:bodyPr/>
          <a:lstStyle/>
          <a:p>
            <a:endParaRPr lang="en-US"/>
          </a:p>
        </p:txBody>
      </p:sp>
      <p:sp>
        <p:nvSpPr>
          <p:cNvPr id="99335" name="Text Box 7"/>
          <p:cNvSpPr txBox="1">
            <a:spLocks noChangeArrowheads="1"/>
          </p:cNvSpPr>
          <p:nvPr/>
        </p:nvSpPr>
        <p:spPr bwMode="auto">
          <a:xfrm>
            <a:off x="6324600" y="5867400"/>
            <a:ext cx="1828800" cy="369332"/>
          </a:xfrm>
          <a:prstGeom prst="rect">
            <a:avLst/>
          </a:prstGeom>
          <a:noFill/>
          <a:ln w="9525">
            <a:noFill/>
            <a:miter lim="800000"/>
            <a:headEnd/>
            <a:tailEnd/>
          </a:ln>
        </p:spPr>
        <p:txBody>
          <a:bodyPr>
            <a:spAutoFit/>
          </a:bodyPr>
          <a:lstStyle/>
          <a:p>
            <a:pPr>
              <a:spcBef>
                <a:spcPct val="50000"/>
              </a:spcBef>
            </a:pPr>
            <a:r>
              <a:rPr lang="en-US" sz="1800"/>
              <a:t>Heel first</a:t>
            </a:r>
          </a:p>
        </p:txBody>
      </p:sp>
      <p:sp>
        <p:nvSpPr>
          <p:cNvPr id="99336" name="Line 8"/>
          <p:cNvSpPr>
            <a:spLocks noChangeShapeType="1"/>
          </p:cNvSpPr>
          <p:nvPr/>
        </p:nvSpPr>
        <p:spPr bwMode="auto">
          <a:xfrm flipH="1">
            <a:off x="6858000" y="5791200"/>
            <a:ext cx="2514600"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a:xfrm>
            <a:off x="457200" y="152400"/>
            <a:ext cx="9525000" cy="1143000"/>
          </a:xfrm>
        </p:spPr>
        <p:txBody>
          <a:bodyPr vert="horz" lIns="92075" tIns="46038" rIns="92075" bIns="46038" rtlCol="0" anchor="ctr">
            <a:normAutofit/>
            <a:scene3d>
              <a:camera prst="orthographicFront"/>
              <a:lightRig rig="threePt" dir="t">
                <a:rot lat="0" lon="0" rev="4800000"/>
              </a:lightRig>
            </a:scene3d>
            <a:sp3d prstMaterial="matte">
              <a:bevelT w="50800" h="10160"/>
            </a:sp3d>
          </a:bodyPr>
          <a:lstStyle/>
          <a:p>
            <a:pPr eaLnBrk="1" hangingPunct="1">
              <a:defRPr/>
            </a:pPr>
            <a:r>
              <a:rPr lang="en-US" sz="3200">
                <a:effectLst>
                  <a:outerShdw blurRad="38100" dist="38100" dir="2700000" algn="tl">
                    <a:srgbClr val="000000">
                      <a:alpha val="43137"/>
                    </a:srgbClr>
                  </a:outerShdw>
                </a:effectLst>
                <a:ea typeface="+mj-ea"/>
              </a:rPr>
              <a:t>Presumptive Tests for Blood Determination</a:t>
            </a:r>
            <a:endParaRPr lang="en-US">
              <a:effectLst>
                <a:outerShdw blurRad="38100" dist="38100" dir="2700000" algn="tl">
                  <a:srgbClr val="000000">
                    <a:alpha val="43137"/>
                  </a:srgbClr>
                </a:outerShdw>
              </a:effectLst>
              <a:ea typeface="+mj-ea"/>
            </a:endParaRPr>
          </a:p>
        </p:txBody>
      </p:sp>
      <p:sp>
        <p:nvSpPr>
          <p:cNvPr id="100355" name="Rectangle 3"/>
          <p:cNvSpPr>
            <a:spLocks noGrp="1" noChangeArrowheads="1"/>
          </p:cNvSpPr>
          <p:nvPr>
            <p:ph type="body" idx="1"/>
          </p:nvPr>
        </p:nvSpPr>
        <p:spPr>
          <a:xfrm>
            <a:off x="381000" y="1676400"/>
            <a:ext cx="11125200" cy="4876800"/>
          </a:xfrm>
        </p:spPr>
        <p:txBody>
          <a:bodyPr vert="horz" wrap="square" lIns="92075" tIns="46038" rIns="92075" bIns="46038" numCol="1" anchor="t" anchorCtr="0" compatLnSpc="1">
            <a:prstTxWarp prst="textNoShape">
              <a:avLst/>
            </a:prstTxWarp>
          </a:bodyPr>
          <a:lstStyle/>
          <a:p>
            <a:pPr eaLnBrk="1" hangingPunct="1"/>
            <a:r>
              <a:rPr lang="en-US" b="1"/>
              <a:t>Kastle-Meyer color test</a:t>
            </a:r>
            <a:r>
              <a:rPr lang="en-US">
                <a:cs typeface="Arial" charset="0"/>
              </a:rPr>
              <a:t>—</a:t>
            </a:r>
            <a:r>
              <a:rPr lang="en-US"/>
              <a:t>a mixture of phenolphthalein and hydrogen peroxide; the hemoglobin will cause the formation of a deep pink color if blood is present</a:t>
            </a:r>
          </a:p>
          <a:p>
            <a:pPr eaLnBrk="1" hangingPunct="1"/>
            <a:r>
              <a:rPr lang="en-US" b="1" err="1"/>
              <a:t>Hematest</a:t>
            </a:r>
            <a:r>
              <a:rPr lang="en-US" b="1">
                <a:cs typeface="Arial" charset="0"/>
              </a:rPr>
              <a:t>®</a:t>
            </a:r>
            <a:r>
              <a:rPr lang="en-US" b="1"/>
              <a:t> tablet</a:t>
            </a:r>
            <a:r>
              <a:rPr lang="en-US">
                <a:cs typeface="Arial" charset="0"/>
              </a:rPr>
              <a:t>—</a:t>
            </a:r>
            <a:r>
              <a:rPr lang="en-US"/>
              <a:t>reacts with the heme group in blood causing a blue-green color</a:t>
            </a:r>
          </a:p>
          <a:p>
            <a:pPr eaLnBrk="1" hangingPunct="1"/>
            <a:r>
              <a:rPr lang="en-US" b="1"/>
              <a:t>Luminol test</a:t>
            </a:r>
            <a:r>
              <a:rPr lang="en-US">
                <a:cs typeface="Arial" charset="0"/>
              </a:rPr>
              <a:t>—</a:t>
            </a:r>
            <a:r>
              <a:rPr lang="en-US"/>
              <a:t>reaction with blood to produce light</a:t>
            </a:r>
          </a:p>
        </p:txBody>
      </p:sp>
    </p:spTree>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AutoShape 2"/>
          <p:cNvSpPr>
            <a:spLocks noGrp="1" noChangeArrowheads="1"/>
          </p:cNvSpPr>
          <p:nvPr>
            <p:ph type="title"/>
          </p:nvPr>
        </p:nvSpPr>
        <p:spPr/>
        <p:txBody>
          <a:bodyPr/>
          <a:lstStyle/>
          <a:p>
            <a:pPr eaLnBrk="1" hangingPunct="1">
              <a:defRPr/>
            </a:pPr>
            <a:r>
              <a:rPr lang="en-US" sz="5400">
                <a:latin typeface="Deathhead KeltCaps" pitchFamily="34" charset="0"/>
                <a:ea typeface="+mj-ea"/>
              </a:rPr>
              <a:t>Luminol</a:t>
            </a:r>
          </a:p>
        </p:txBody>
      </p:sp>
      <p:sp>
        <p:nvSpPr>
          <p:cNvPr id="101379" name="Rectangle 3"/>
          <p:cNvSpPr>
            <a:spLocks noGrp="1" noChangeArrowheads="1"/>
          </p:cNvSpPr>
          <p:nvPr>
            <p:ph type="body" idx="1"/>
          </p:nvPr>
        </p:nvSpPr>
        <p:spPr>
          <a:xfrm>
            <a:off x="228600" y="1676400"/>
            <a:ext cx="5867400" cy="2552700"/>
          </a:xfrm>
        </p:spPr>
        <p:txBody>
          <a:bodyPr/>
          <a:lstStyle/>
          <a:p>
            <a:pPr eaLnBrk="1" hangingPunct="1">
              <a:lnSpc>
                <a:spcPct val="80000"/>
              </a:lnSpc>
            </a:pPr>
            <a:r>
              <a:rPr lang="en-US"/>
              <a:t>The chief catalyst (esp. in old blood samples) is iron.</a:t>
            </a:r>
          </a:p>
          <a:p>
            <a:pPr eaLnBrk="1" hangingPunct="1">
              <a:lnSpc>
                <a:spcPct val="80000"/>
              </a:lnSpc>
            </a:pPr>
            <a:r>
              <a:rPr lang="en-US"/>
              <a:t>Can test large areas at once.</a:t>
            </a:r>
          </a:p>
          <a:p>
            <a:pPr eaLnBrk="1" hangingPunct="1">
              <a:lnSpc>
                <a:spcPct val="80000"/>
              </a:lnSpc>
            </a:pPr>
            <a:r>
              <a:rPr lang="en-US"/>
              <a:t>Does not degrade DNA or blood antigens</a:t>
            </a:r>
          </a:p>
          <a:p>
            <a:pPr eaLnBrk="1" hangingPunct="1">
              <a:lnSpc>
                <a:spcPct val="80000"/>
              </a:lnSpc>
            </a:pPr>
            <a:endParaRPr lang="en-US" sz="2600"/>
          </a:p>
        </p:txBody>
      </p:sp>
      <p:pic>
        <p:nvPicPr>
          <p:cNvPr id="101380" name="Picture 4" descr="express-detective-luminol"/>
          <p:cNvPicPr>
            <a:picLocks noChangeAspect="1" noChangeArrowheads="1"/>
          </p:cNvPicPr>
          <p:nvPr/>
        </p:nvPicPr>
        <p:blipFill>
          <a:blip r:embed="rId3" cstate="print"/>
          <a:srcRect b="3200"/>
          <a:stretch>
            <a:fillRect/>
          </a:stretch>
        </p:blipFill>
        <p:spPr bwMode="auto">
          <a:xfrm>
            <a:off x="5937861" y="1676400"/>
            <a:ext cx="6025539" cy="4375944"/>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AutoShape 2"/>
          <p:cNvSpPr>
            <a:spLocks noGrp="1" noChangeArrowheads="1"/>
          </p:cNvSpPr>
          <p:nvPr>
            <p:ph type="title"/>
          </p:nvPr>
        </p:nvSpPr>
        <p:spPr/>
        <p:txBody>
          <a:bodyPr/>
          <a:lstStyle/>
          <a:p>
            <a:pPr eaLnBrk="1" hangingPunct="1">
              <a:defRPr/>
            </a:pPr>
            <a:r>
              <a:rPr lang="en-US">
                <a:latin typeface="Deathhead KeltCaps" pitchFamily="34" charset="0"/>
                <a:ea typeface="+mj-ea"/>
              </a:rPr>
              <a:t>More About Luminol</a:t>
            </a:r>
          </a:p>
        </p:txBody>
      </p:sp>
      <p:sp>
        <p:nvSpPr>
          <p:cNvPr id="105475" name="Rectangle 3"/>
          <p:cNvSpPr>
            <a:spLocks noGrp="1" noChangeArrowheads="1"/>
          </p:cNvSpPr>
          <p:nvPr>
            <p:ph type="body" idx="1"/>
          </p:nvPr>
        </p:nvSpPr>
        <p:spPr>
          <a:xfrm>
            <a:off x="152400" y="1600200"/>
            <a:ext cx="11887199" cy="4114800"/>
          </a:xfrm>
        </p:spPr>
        <p:txBody>
          <a:bodyPr/>
          <a:lstStyle/>
          <a:p>
            <a:pPr eaLnBrk="1" hangingPunct="1">
              <a:lnSpc>
                <a:spcPct val="80000"/>
              </a:lnSpc>
            </a:pPr>
            <a:r>
              <a:rPr lang="en-US"/>
              <a:t>Luminol also fluoresces in the presence of copper or an alloy of copper, horseradish and certain bleaches.</a:t>
            </a:r>
          </a:p>
          <a:p>
            <a:pPr eaLnBrk="1" hangingPunct="1">
              <a:lnSpc>
                <a:spcPct val="80000"/>
              </a:lnSpc>
            </a:pPr>
            <a:r>
              <a:rPr lang="en-US"/>
              <a:t>If a crime scene is thoroughly cleaned with a weak bleach solution, residual bleach will cause the entire crime scene to fluoresce, effectively camouflaging any organic evidence such as blood. </a:t>
            </a:r>
          </a:p>
        </p:txBody>
      </p:sp>
      <p:pic>
        <p:nvPicPr>
          <p:cNvPr id="5" name="Picture 3">
            <a:extLst>
              <a:ext uri="{FF2B5EF4-FFF2-40B4-BE49-F238E27FC236}">
                <a16:creationId xmlns:a16="http://schemas.microsoft.com/office/drawing/2014/main" id="{5AD06F28-F79E-4A49-88B3-0B5E66282DA3}"/>
              </a:ext>
            </a:extLst>
          </p:cNvPr>
          <p:cNvPicPr>
            <a:picLocks noChangeAspect="1" noChangeArrowheads="1"/>
          </p:cNvPicPr>
          <p:nvPr/>
        </p:nvPicPr>
        <p:blipFill>
          <a:blip r:embed="rId3" cstate="print"/>
          <a:srcRect/>
          <a:stretch>
            <a:fillRect/>
          </a:stretch>
        </p:blipFill>
        <p:spPr bwMode="auto">
          <a:xfrm>
            <a:off x="3048000" y="3733800"/>
            <a:ext cx="2617611" cy="2667000"/>
          </a:xfrm>
          <a:prstGeom prst="rect">
            <a:avLst/>
          </a:prstGeom>
          <a:noFill/>
          <a:ln w="9525">
            <a:noFill/>
            <a:miter lim="800000"/>
            <a:headEnd/>
            <a:tailEnd/>
          </a:ln>
        </p:spPr>
      </p:pic>
      <p:pic>
        <p:nvPicPr>
          <p:cNvPr id="6" name="Picture 4">
            <a:extLst>
              <a:ext uri="{FF2B5EF4-FFF2-40B4-BE49-F238E27FC236}">
                <a16:creationId xmlns:a16="http://schemas.microsoft.com/office/drawing/2014/main" id="{6B478F37-C1D9-4AF2-9253-CF0BEC8A9311}"/>
              </a:ext>
            </a:extLst>
          </p:cNvPr>
          <p:cNvPicPr>
            <a:picLocks noChangeAspect="1" noChangeArrowheads="1"/>
          </p:cNvPicPr>
          <p:nvPr/>
        </p:nvPicPr>
        <p:blipFill>
          <a:blip r:embed="rId4" cstate="print"/>
          <a:srcRect/>
          <a:stretch>
            <a:fillRect/>
          </a:stretch>
        </p:blipFill>
        <p:spPr bwMode="auto">
          <a:xfrm>
            <a:off x="5791200" y="3733800"/>
            <a:ext cx="2617611" cy="2667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DNAPicture1"/>
          <p:cNvPicPr>
            <a:picLocks noChangeAspect="1" noChangeArrowheads="1"/>
          </p:cNvPicPr>
          <p:nvPr/>
        </p:nvPicPr>
        <p:blipFill>
          <a:blip r:embed="rId2" cstate="print">
            <a:lum bright="-18000" contrast="-38000"/>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a:xfrm>
            <a:off x="1812925" y="426911"/>
            <a:ext cx="8077200" cy="1673353"/>
          </a:xfrm>
        </p:spPr>
        <p:txBody>
          <a:bodyPr/>
          <a:lstStyle/>
          <a:p>
            <a:pPr eaLnBrk="1" fontAlgn="auto" hangingPunct="1">
              <a:spcAft>
                <a:spcPts val="0"/>
              </a:spcAft>
              <a:defRPr/>
            </a:pPr>
            <a:r>
              <a:rPr lang="en-US">
                <a:solidFill>
                  <a:schemeClr val="accent1">
                    <a:satMod val="150000"/>
                  </a:schemeClr>
                </a:solidFill>
                <a:ea typeface="+mj-ea"/>
              </a:rPr>
              <a:t>DNA Fingerprinting </a:t>
            </a:r>
          </a:p>
        </p:txBody>
      </p:sp>
      <p:sp>
        <p:nvSpPr>
          <p:cNvPr id="107524" name="Subtitle 2"/>
          <p:cNvSpPr>
            <a:spLocks noGrp="1"/>
          </p:cNvSpPr>
          <p:nvPr>
            <p:ph type="subTitle" idx="1"/>
          </p:nvPr>
        </p:nvSpPr>
        <p:spPr>
          <a:xfrm>
            <a:off x="1524000" y="5357814"/>
            <a:ext cx="9144000" cy="1500187"/>
          </a:xfrm>
        </p:spPr>
        <p:txBody>
          <a:bodyPr/>
          <a:lstStyle/>
          <a:p>
            <a:pPr marL="609600" indent="-609600" eaLnBrk="1" hangingPunct="1"/>
            <a:r>
              <a:rPr lang="en-US"/>
              <a:t>Chapter 7</a:t>
            </a:r>
          </a:p>
          <a:p>
            <a:pPr marL="609600" indent="-609600" eaLnBrk="1" hangingPunct="1"/>
            <a:r>
              <a:rPr lang="en-US"/>
              <a:t> </a:t>
            </a:r>
            <a:r>
              <a:rPr lang="en-US" b="1">
                <a:solidFill>
                  <a:schemeClr val="tx1"/>
                </a:solidFill>
              </a:rPr>
              <a:t>SFS1. Students will recognize and classify various types of evidence in relation  to the definition and scope of Forensic Science </a:t>
            </a:r>
          </a:p>
          <a:p>
            <a:pPr marL="609600" indent="-609600" eaLnBrk="1" hangingPunct="1"/>
            <a:r>
              <a:rPr lang="en-US" b="1">
                <a:solidFill>
                  <a:schemeClr val="tx1"/>
                </a:solidFill>
              </a:rPr>
              <a:t>SFS3. Students will assess how the analysis of DNA, toxicology, serology, and illicit drugs are used for forensic investigations </a:t>
            </a:r>
            <a:endParaRPr lang="en-US">
              <a:solidFill>
                <a:schemeClr val="tx1"/>
              </a:solidFill>
            </a:endParaRPr>
          </a:p>
          <a:p>
            <a:pPr marL="609600" indent="-609600" eaLnBrk="1" hangingPunct="1">
              <a:buFont typeface="Wingdings 2" charset="2"/>
              <a:buAutoNum type="alphaLcPeriod" startAt="6"/>
            </a:pPr>
            <a:r>
              <a:rPr lang="en-US">
                <a:solidFill>
                  <a:schemeClr val="tx1"/>
                </a:solidFill>
              </a:rPr>
              <a:t>Compare short tandem repeat patterns (STR) and relate to identifying the DNA of an individual. </a:t>
            </a:r>
          </a:p>
          <a:p>
            <a:pPr marL="609600" indent="-609600" eaLnBrk="1" hangingPunct="1">
              <a:buFont typeface="Wingdings 2" charset="2"/>
              <a:buAutoNum type="alphaLcPeriod" startAt="6"/>
            </a:pPr>
            <a:r>
              <a:rPr lang="en-US">
                <a:solidFill>
                  <a:schemeClr val="tx1"/>
                </a:solidFill>
              </a:rPr>
              <a:t>Understand the use of the DNA database for DNA profiling.</a:t>
            </a:r>
            <a:r>
              <a:rPr lang="en-US" sz="3200">
                <a:solidFill>
                  <a:schemeClr val="tx1"/>
                </a:solidFill>
              </a:rPr>
              <a:t> </a:t>
            </a:r>
          </a:p>
          <a:p>
            <a:pPr marL="609600" indent="-609600" eaLnBrk="1" hangingPunct="1"/>
            <a:endParaRPr lang="en-US" sz="3200">
              <a:solidFill>
                <a:schemeClr val="tx1"/>
              </a:solidFill>
            </a:endParaRPr>
          </a:p>
          <a:p>
            <a:pPr marL="609600" indent="-609600" eaLnBrk="1" hangingPunct="1"/>
            <a:endParaRPr lang="en-US" sz="3200">
              <a:solidFill>
                <a:schemeClr val="tx1"/>
              </a:solidFill>
            </a:endParaRPr>
          </a:p>
          <a:p>
            <a:pPr marL="609600" indent="-609600" eaLnBrk="1" hangingPunct="1"/>
            <a:r>
              <a:rPr lang="en-US" sz="1800">
                <a:solidFill>
                  <a:schemeClr val="tx1"/>
                </a:solidFill>
              </a:rPr>
              <a:t>most of this ppt comes from K. Kohli’s site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524000" y="0"/>
            <a:ext cx="7772400" cy="1143000"/>
          </a:xfrm>
        </p:spPr>
        <p:txBody>
          <a:bodyPr vert="horz" wrap="square" lIns="92075" tIns="46038" rIns="92075" bIns="46038"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latin typeface="Arial Black" pitchFamily="34" charset="0"/>
                <a:ea typeface="+mj-ea"/>
              </a:rPr>
              <a:t>Historical Information</a:t>
            </a:r>
          </a:p>
        </p:txBody>
      </p:sp>
      <p:sp>
        <p:nvSpPr>
          <p:cNvPr id="108547" name="Rectangle 3"/>
          <p:cNvSpPr>
            <a:spLocks noGrp="1" noChangeArrowheads="1"/>
          </p:cNvSpPr>
          <p:nvPr>
            <p:ph type="body" idx="1"/>
          </p:nvPr>
        </p:nvSpPr>
        <p:spPr>
          <a:xfrm>
            <a:off x="381000" y="1752600"/>
            <a:ext cx="11582400" cy="5105400"/>
          </a:xfrm>
        </p:spPr>
        <p:txBody>
          <a:bodyPr vert="horz" wrap="square" lIns="92075" tIns="46038" rIns="92075" bIns="46038" numCol="1" anchor="t" anchorCtr="0" compatLnSpc="1">
            <a:prstTxWarp prst="textNoShape">
              <a:avLst/>
            </a:prstTxWarp>
          </a:bodyPr>
          <a:lstStyle/>
          <a:p>
            <a:pPr eaLnBrk="1" hangingPunct="1">
              <a:spcBef>
                <a:spcPct val="40000"/>
              </a:spcBef>
            </a:pPr>
            <a:r>
              <a:rPr lang="en-US" b="1">
                <a:latin typeface="Arial" charset="0"/>
              </a:rPr>
              <a:t>James Watson and Francis Crick</a:t>
            </a:r>
            <a:r>
              <a:rPr lang="en-US">
                <a:cs typeface="Arial" charset="0"/>
              </a:rPr>
              <a:t>—</a:t>
            </a:r>
            <a:r>
              <a:rPr lang="en-US">
                <a:latin typeface="Arial" charset="0"/>
              </a:rPr>
              <a:t>1953 discovered the configuration of the DNA molecule</a:t>
            </a:r>
          </a:p>
          <a:p>
            <a:pPr eaLnBrk="1" hangingPunct="1">
              <a:spcBef>
                <a:spcPct val="40000"/>
              </a:spcBef>
            </a:pPr>
            <a:r>
              <a:rPr lang="en-US" b="1">
                <a:latin typeface="Arial" charset="0"/>
              </a:rPr>
              <a:t>Alec Jeffreys</a:t>
            </a:r>
            <a:r>
              <a:rPr lang="en-US">
                <a:cs typeface="Arial" charset="0"/>
              </a:rPr>
              <a:t>—</a:t>
            </a:r>
            <a:r>
              <a:rPr lang="en-US">
                <a:latin typeface="Arial" charset="0"/>
              </a:rPr>
              <a:t>1985 isolated DNA markers and called them DNA fingerprints</a:t>
            </a:r>
          </a:p>
          <a:p>
            <a:pPr eaLnBrk="1" hangingPunct="1">
              <a:spcBef>
                <a:spcPct val="40000"/>
              </a:spcBef>
            </a:pPr>
            <a:r>
              <a:rPr lang="en-US" b="1">
                <a:latin typeface="Arial" charset="0"/>
              </a:rPr>
              <a:t>Kary Mullis</a:t>
            </a:r>
            <a:r>
              <a:rPr lang="en-US">
                <a:cs typeface="Arial" charset="0"/>
              </a:rPr>
              <a:t>—</a:t>
            </a:r>
            <a:r>
              <a:rPr lang="en-US">
                <a:latin typeface="Arial" charset="0"/>
              </a:rPr>
              <a:t>1985 developed PCR testing</a:t>
            </a:r>
          </a:p>
          <a:p>
            <a:pPr eaLnBrk="1" hangingPunct="1">
              <a:spcBef>
                <a:spcPct val="40000"/>
              </a:spcBef>
            </a:pPr>
            <a:r>
              <a:rPr lang="en-US" b="1">
                <a:latin typeface="Arial" charset="0"/>
              </a:rPr>
              <a:t>1988</a:t>
            </a:r>
            <a:r>
              <a:rPr lang="en-US">
                <a:cs typeface="Arial" charset="0"/>
              </a:rPr>
              <a:t>—</a:t>
            </a:r>
            <a:r>
              <a:rPr lang="en-US">
                <a:latin typeface="Arial" charset="0"/>
              </a:rPr>
              <a:t>FBI starts DNA casework</a:t>
            </a:r>
          </a:p>
          <a:p>
            <a:pPr eaLnBrk="1" hangingPunct="1">
              <a:spcBef>
                <a:spcPct val="40000"/>
              </a:spcBef>
            </a:pPr>
            <a:r>
              <a:rPr lang="en-US" b="1">
                <a:latin typeface="Arial" charset="0"/>
              </a:rPr>
              <a:t>1998</a:t>
            </a:r>
            <a:r>
              <a:rPr lang="en-US">
                <a:cs typeface="Arial" charset="0"/>
              </a:rPr>
              <a:t>—</a:t>
            </a:r>
            <a:r>
              <a:rPr lang="en-US">
                <a:latin typeface="Arial" charset="0"/>
              </a:rPr>
              <a:t>FBI launches CODIS database</a:t>
            </a: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2"/>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Some Blood Factoids</a:t>
            </a:r>
          </a:p>
        </p:txBody>
      </p:sp>
      <p:sp>
        <p:nvSpPr>
          <p:cNvPr id="8197" name="Rectangle 3"/>
          <p:cNvSpPr>
            <a:spLocks noChangeArrowheads="1"/>
          </p:cNvSpPr>
          <p:nvPr/>
        </p:nvSpPr>
        <p:spPr bwMode="auto">
          <a:xfrm>
            <a:off x="457200" y="2170658"/>
            <a:ext cx="11353800" cy="4154984"/>
          </a:xfrm>
          <a:prstGeom prst="rect">
            <a:avLst/>
          </a:prstGeom>
          <a:noFill/>
          <a:ln w="12700" cap="sq">
            <a:noFill/>
            <a:miter lim="800000"/>
            <a:headEnd type="none" w="sm" len="sm"/>
            <a:tailEnd type="none" w="sm" len="sm"/>
          </a:ln>
        </p:spPr>
        <p:txBody>
          <a:bodyPr wrap="square" anchor="ctr">
            <a:spAutoFit/>
          </a:bodyPr>
          <a:lstStyle/>
          <a:p>
            <a:pPr marL="288925" indent="-288925">
              <a:buFontTx/>
              <a:buChar char="•"/>
            </a:pPr>
            <a:r>
              <a:rPr lang="en-US" sz="3000">
                <a:latin typeface="Corbel" charset="0"/>
              </a:rPr>
              <a:t>On average, blood accounts for  8% of total body weight</a:t>
            </a:r>
          </a:p>
          <a:p>
            <a:pPr marL="1833563" lvl="1" indent="-288925">
              <a:buFontTx/>
              <a:buChar char="•"/>
            </a:pPr>
            <a:r>
              <a:rPr lang="en-US" sz="3000">
                <a:latin typeface="Corbel" charset="0"/>
              </a:rPr>
              <a:t>5 to 6 liters of blood for males</a:t>
            </a:r>
          </a:p>
          <a:p>
            <a:pPr marL="1833563" lvl="1" indent="-288925">
              <a:buFontTx/>
              <a:buChar char="•"/>
            </a:pPr>
            <a:r>
              <a:rPr lang="en-US" sz="3000">
                <a:latin typeface="Corbel" charset="0"/>
              </a:rPr>
              <a:t>4 to 5 liters of blood for females</a:t>
            </a:r>
            <a:br>
              <a:rPr lang="en-US" sz="3000">
                <a:latin typeface="Corbel" charset="0"/>
              </a:rPr>
            </a:br>
            <a:r>
              <a:rPr lang="en-US" sz="1200">
                <a:latin typeface="Corbel" charset="0"/>
              </a:rPr>
              <a:t> </a:t>
            </a:r>
          </a:p>
          <a:p>
            <a:pPr marL="288925" indent="-288925">
              <a:buFontTx/>
              <a:buChar char="•"/>
            </a:pPr>
            <a:r>
              <a:rPr lang="en-US" sz="3000">
                <a:latin typeface="Corbel" charset="0"/>
              </a:rPr>
              <a:t>A 40% blood volume loss, internally or/and externally, is required to produce irreversible shock (death).</a:t>
            </a:r>
            <a:br>
              <a:rPr lang="en-US" sz="3000">
                <a:latin typeface="Corbel" charset="0"/>
              </a:rPr>
            </a:br>
            <a:r>
              <a:rPr lang="en-US" sz="1200">
                <a:latin typeface="Corbel" charset="0"/>
              </a:rPr>
              <a:t> </a:t>
            </a:r>
          </a:p>
          <a:p>
            <a:pPr marL="288925" indent="-288925">
              <a:buFontTx/>
              <a:buChar char="•"/>
            </a:pPr>
            <a:r>
              <a:rPr lang="en-US" sz="3000">
                <a:latin typeface="Corbel" charset="0"/>
              </a:rPr>
              <a:t>There are about one billion red blood cells in two to three drops of blood. For every 600 red blood cells, there are about 40 platelets and one white cell. </a:t>
            </a:r>
            <a:endParaRPr lang="en-US" sz="3000" b="1">
              <a:latin typeface="Corbel" charset="0"/>
            </a:endParaRPr>
          </a:p>
        </p:txBody>
      </p:sp>
      <p:pic>
        <p:nvPicPr>
          <p:cNvPr id="23556" name="Picture 4"/>
          <p:cNvPicPr>
            <a:picLocks noChangeAspect="1" noChangeArrowheads="1"/>
          </p:cNvPicPr>
          <p:nvPr/>
        </p:nvPicPr>
        <p:blipFill>
          <a:blip r:embed="rId3" cstate="print"/>
          <a:srcRect/>
          <a:stretch>
            <a:fillRect/>
          </a:stretch>
        </p:blipFill>
        <p:spPr bwMode="auto">
          <a:xfrm>
            <a:off x="0" y="1447801"/>
            <a:ext cx="12192000" cy="537633"/>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bwMode="auto">
          <a:xfrm>
            <a:off x="1524001" y="152400"/>
            <a:ext cx="7510463" cy="114300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latin typeface="Arial Black" pitchFamily="34" charset="0"/>
                <a:ea typeface="+mj-ea"/>
              </a:rPr>
              <a:t>Where Is DNA Found?</a:t>
            </a:r>
          </a:p>
        </p:txBody>
      </p:sp>
      <p:sp>
        <p:nvSpPr>
          <p:cNvPr id="109571" name="Rectangle 3"/>
          <p:cNvSpPr>
            <a:spLocks noGrp="1"/>
          </p:cNvSpPr>
          <p:nvPr>
            <p:ph type="body" sz="half" idx="1"/>
          </p:nvPr>
        </p:nvSpPr>
        <p:spPr>
          <a:xfrm>
            <a:off x="381000" y="1447800"/>
            <a:ext cx="11963400" cy="5410200"/>
          </a:xfrm>
        </p:spPr>
        <p:txBody>
          <a:bodyPr/>
          <a:lstStyle/>
          <a:p>
            <a:pPr eaLnBrk="1" hangingPunct="1">
              <a:buSzTx/>
              <a:buFont typeface="Wingdings" charset="2"/>
              <a:buNone/>
            </a:pPr>
            <a:endParaRPr lang="en-US" sz="2800">
              <a:latin typeface="Arial" charset="0"/>
            </a:endParaRPr>
          </a:p>
          <a:p>
            <a:pPr eaLnBrk="1" hangingPunct="1">
              <a:buSzTx/>
              <a:buFont typeface="Wingdings" charset="2"/>
              <a:buChar char="§"/>
            </a:pPr>
            <a:r>
              <a:rPr lang="en-US">
                <a:latin typeface="Arial" charset="0"/>
              </a:rPr>
              <a:t>DNA is found in all nucleated body cells</a:t>
            </a:r>
            <a:r>
              <a:rPr lang="en-US">
                <a:cs typeface="Arial" charset="0"/>
              </a:rPr>
              <a:t>—</a:t>
            </a:r>
            <a:r>
              <a:rPr lang="en-US">
                <a:latin typeface="Arial" charset="0"/>
              </a:rPr>
              <a:t>white blood cells, semen, saliva, urine, hair root, teeth, bone, tissue</a:t>
            </a:r>
          </a:p>
          <a:p>
            <a:pPr eaLnBrk="1" hangingPunct="1">
              <a:buSzTx/>
              <a:buFont typeface="Wingdings" charset="2"/>
              <a:buChar char="§"/>
            </a:pPr>
            <a:r>
              <a:rPr lang="en-US">
                <a:latin typeface="Arial" charset="0"/>
              </a:rPr>
              <a:t>Red blood cells have no nuclei; and therefore, no nuclear DNA</a:t>
            </a:r>
          </a:p>
          <a:p>
            <a:pPr eaLnBrk="1" hangingPunct="1">
              <a:buSzTx/>
              <a:buFont typeface="Wingdings" charset="2"/>
              <a:buNone/>
            </a:pPr>
            <a:endParaRPr lang="en-US">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p:cNvSpPr>
          <p:nvPr>
            <p:ph type="title"/>
          </p:nvPr>
        </p:nvSpPr>
        <p:spPr bwMode="auto">
          <a:xfrm>
            <a:off x="1981200" y="152400"/>
            <a:ext cx="8229600" cy="125095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ea typeface="+mj-ea"/>
              </a:rPr>
              <a:t>Mitochondrial DNA</a:t>
            </a:r>
          </a:p>
        </p:txBody>
      </p:sp>
      <p:sp>
        <p:nvSpPr>
          <p:cNvPr id="59395" name="Rectangle 3"/>
          <p:cNvSpPr>
            <a:spLocks noGrp="1"/>
          </p:cNvSpPr>
          <p:nvPr>
            <p:ph type="body" idx="1"/>
          </p:nvPr>
        </p:nvSpPr>
        <p:spPr>
          <a:xfrm>
            <a:off x="762000" y="1524000"/>
            <a:ext cx="10744200" cy="5334000"/>
          </a:xfrm>
        </p:spPr>
        <p:txBody>
          <a:bodyPr/>
          <a:lstStyle/>
          <a:p>
            <a:pPr eaLnBrk="1" hangingPunct="1"/>
            <a:r>
              <a:rPr lang="en-US"/>
              <a:t>Analyzes DNA found in cell mitochondria rather than from the nucleus</a:t>
            </a:r>
          </a:p>
          <a:p>
            <a:pPr eaLnBrk="1" hangingPunct="1"/>
            <a:r>
              <a:rPr lang="en-US"/>
              <a:t>Inherited maternally</a:t>
            </a:r>
          </a:p>
          <a:p>
            <a:pPr eaLnBrk="1" hangingPunct="1"/>
            <a:r>
              <a:rPr lang="en-US"/>
              <a:t>Uses small amounts of DNA (hair shaft instead of root)</a:t>
            </a:r>
          </a:p>
          <a:p>
            <a:pPr eaLnBrk="1" hangingPunct="1"/>
            <a:r>
              <a:rPr lang="en-US"/>
              <a:t>FBI does mitochondrial analysis on case by case basis</a:t>
            </a:r>
          </a:p>
          <a:p>
            <a:pPr eaLnBrk="1" hangingPunct="1"/>
            <a:r>
              <a:rPr lang="en-US"/>
              <a:t>Private labs will process - $1500 or more per sample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2000"/>
                                        <p:tgtEl>
                                          <p:spTgt spid="59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395">
                                            <p:txEl>
                                              <p:pRg st="0" end="0"/>
                                            </p:txEl>
                                          </p:spTgt>
                                        </p:tgtEl>
                                        <p:attrNameLst>
                                          <p:attrName>style.visibility</p:attrName>
                                        </p:attrNameLst>
                                      </p:cBhvr>
                                      <p:to>
                                        <p:strVal val="visible"/>
                                      </p:to>
                                    </p:set>
                                    <p:animEffect transition="in" filter="fade">
                                      <p:cBhvr>
                                        <p:cTn id="12" dur="2000"/>
                                        <p:tgtEl>
                                          <p:spTgt spid="593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395">
                                            <p:txEl>
                                              <p:pRg st="1" end="1"/>
                                            </p:txEl>
                                          </p:spTgt>
                                        </p:tgtEl>
                                        <p:attrNameLst>
                                          <p:attrName>style.visibility</p:attrName>
                                        </p:attrNameLst>
                                      </p:cBhvr>
                                      <p:to>
                                        <p:strVal val="visible"/>
                                      </p:to>
                                    </p:set>
                                    <p:animEffect transition="in" filter="fade">
                                      <p:cBhvr>
                                        <p:cTn id="17" dur="2000"/>
                                        <p:tgtEl>
                                          <p:spTgt spid="593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395">
                                            <p:txEl>
                                              <p:pRg st="2" end="2"/>
                                            </p:txEl>
                                          </p:spTgt>
                                        </p:tgtEl>
                                        <p:attrNameLst>
                                          <p:attrName>style.visibility</p:attrName>
                                        </p:attrNameLst>
                                      </p:cBhvr>
                                      <p:to>
                                        <p:strVal val="visible"/>
                                      </p:to>
                                    </p:set>
                                    <p:animEffect transition="in" filter="fade">
                                      <p:cBhvr>
                                        <p:cTn id="22" dur="2000"/>
                                        <p:tgtEl>
                                          <p:spTgt spid="593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395">
                                            <p:txEl>
                                              <p:pRg st="3" end="3"/>
                                            </p:txEl>
                                          </p:spTgt>
                                        </p:tgtEl>
                                        <p:attrNameLst>
                                          <p:attrName>style.visibility</p:attrName>
                                        </p:attrNameLst>
                                      </p:cBhvr>
                                      <p:to>
                                        <p:strVal val="visible"/>
                                      </p:to>
                                    </p:set>
                                    <p:animEffect transition="in" filter="fade">
                                      <p:cBhvr>
                                        <p:cTn id="27" dur="2000"/>
                                        <p:tgtEl>
                                          <p:spTgt spid="5939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395">
                                            <p:txEl>
                                              <p:pRg st="4" end="4"/>
                                            </p:txEl>
                                          </p:spTgt>
                                        </p:tgtEl>
                                        <p:attrNameLst>
                                          <p:attrName>style.visibility</p:attrName>
                                        </p:attrNameLst>
                                      </p:cBhvr>
                                      <p:to>
                                        <p:strVal val="visible"/>
                                      </p:to>
                                    </p:set>
                                    <p:animEffect transition="in" filter="fade">
                                      <p:cBhvr>
                                        <p:cTn id="32" dur="20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bwMode="auto"/>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solidFill>
                  <a:schemeClr val="accent1"/>
                </a:solidFill>
                <a:ea typeface="+mj-ea"/>
              </a:rPr>
              <a:t>DNA</a:t>
            </a:r>
          </a:p>
        </p:txBody>
      </p:sp>
      <p:sp>
        <p:nvSpPr>
          <p:cNvPr id="110595" name="Rectangle 3"/>
          <p:cNvSpPr>
            <a:spLocks noGrp="1"/>
          </p:cNvSpPr>
          <p:nvPr>
            <p:ph type="body" sz="half" idx="1"/>
          </p:nvPr>
        </p:nvSpPr>
        <p:spPr>
          <a:xfrm>
            <a:off x="457200" y="1524000"/>
            <a:ext cx="6096000" cy="5105400"/>
          </a:xfrm>
        </p:spPr>
        <p:txBody>
          <a:bodyPr/>
          <a:lstStyle/>
          <a:p>
            <a:pPr eaLnBrk="1" hangingPunct="1"/>
            <a:r>
              <a:rPr lang="en-US" sz="2800"/>
              <a:t>DNA is typically a double stranded macromolecule because of nucleotide base pairing</a:t>
            </a:r>
          </a:p>
          <a:p>
            <a:pPr eaLnBrk="1" hangingPunct="1"/>
            <a:r>
              <a:rPr lang="en-US" sz="2800"/>
              <a:t>A </a:t>
            </a:r>
            <a:r>
              <a:rPr lang="en-US" sz="2800">
                <a:sym typeface="Wingdings" charset="2"/>
              </a:rPr>
              <a:t> T (Always)</a:t>
            </a:r>
          </a:p>
          <a:p>
            <a:pPr eaLnBrk="1" hangingPunct="1"/>
            <a:r>
              <a:rPr lang="en-US" sz="2800">
                <a:sym typeface="Wingdings" charset="2"/>
              </a:rPr>
              <a:t>C  G (Always)</a:t>
            </a:r>
          </a:p>
          <a:p>
            <a:pPr eaLnBrk="1" hangingPunct="1">
              <a:spcBef>
                <a:spcPct val="10000"/>
              </a:spcBef>
              <a:buSzTx/>
              <a:buFont typeface="Wingdings" charset="2"/>
              <a:buChar char="§"/>
            </a:pPr>
            <a:r>
              <a:rPr lang="en-US" sz="2800">
                <a:latin typeface="Arial" charset="0"/>
              </a:rPr>
              <a:t>In humans, the order of these bases is 99.9% the same.</a:t>
            </a:r>
          </a:p>
          <a:p>
            <a:pPr eaLnBrk="1" hangingPunct="1"/>
            <a:endParaRPr lang="en-US" sz="2800"/>
          </a:p>
        </p:txBody>
      </p:sp>
      <p:pic>
        <p:nvPicPr>
          <p:cNvPr id="110596" name="Picture 4" descr="seq02"/>
          <p:cNvPicPr>
            <a:picLocks noGrp="1" noChangeAspect="1" noChangeArrowheads="1"/>
          </p:cNvPicPr>
          <p:nvPr>
            <p:ph type="clipArt" sz="half" idx="2"/>
          </p:nvPr>
        </p:nvPicPr>
        <p:blipFill>
          <a:blip r:embed="rId3" cstate="print"/>
          <a:srcRect/>
          <a:stretch>
            <a:fillRect/>
          </a:stretch>
        </p:blipFill>
        <p:spPr>
          <a:xfrm>
            <a:off x="6400800" y="2286000"/>
            <a:ext cx="4267200" cy="27178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bwMode="auto">
          <a:xfrm>
            <a:off x="1752600" y="304800"/>
            <a:ext cx="8610600" cy="114300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latin typeface="Arial Black" pitchFamily="34" charset="0"/>
                <a:ea typeface="+mj-ea"/>
              </a:rPr>
              <a:t>DNA Typing</a:t>
            </a:r>
          </a:p>
        </p:txBody>
      </p:sp>
      <p:sp>
        <p:nvSpPr>
          <p:cNvPr id="112643" name="Rectangle 3"/>
          <p:cNvSpPr>
            <a:spLocks noGrp="1"/>
          </p:cNvSpPr>
          <p:nvPr>
            <p:ph type="body" idx="1"/>
          </p:nvPr>
        </p:nvSpPr>
        <p:spPr>
          <a:xfrm>
            <a:off x="152400" y="1600200"/>
            <a:ext cx="11734799" cy="4953000"/>
          </a:xfrm>
        </p:spPr>
        <p:txBody>
          <a:bodyPr/>
          <a:lstStyle/>
          <a:p>
            <a:pPr eaLnBrk="1" hangingPunct="1">
              <a:buFont typeface="Wingdings 2" charset="2"/>
              <a:buNone/>
            </a:pPr>
            <a:r>
              <a:rPr lang="en-US">
                <a:latin typeface="Arial" charset="0"/>
              </a:rPr>
              <a:t>	DNA typing is a method in which DNA is converted into a series of bands that ultimately distinguish each individual. </a:t>
            </a:r>
          </a:p>
          <a:p>
            <a:pPr eaLnBrk="1" hangingPunct="1">
              <a:buFont typeface="Wingdings 2" charset="2"/>
              <a:buNone/>
            </a:pPr>
            <a:r>
              <a:rPr lang="en-US">
                <a:latin typeface="Arial" charset="0"/>
              </a:rPr>
              <a:t>	</a:t>
            </a:r>
          </a:p>
          <a:p>
            <a:pPr eaLnBrk="1" hangingPunct="1">
              <a:buFont typeface="Wingdings 2" charset="2"/>
              <a:buNone/>
            </a:pPr>
            <a:r>
              <a:rPr lang="en-US">
                <a:latin typeface="Arial" charset="0"/>
              </a:rPr>
              <a:t>	Only one-tenth of a single percent of DNA differs from one person to the next. </a:t>
            </a:r>
          </a:p>
          <a:p>
            <a:pPr eaLnBrk="1" hangingPunct="1">
              <a:buFont typeface="Wingdings 2" charset="2"/>
              <a:buNone/>
            </a:pPr>
            <a:r>
              <a:rPr lang="en-US">
                <a:latin typeface="Arial" charset="0"/>
              </a:rPr>
              <a:t>	</a:t>
            </a:r>
          </a:p>
          <a:p>
            <a:pPr eaLnBrk="1" hangingPunct="1">
              <a:buFont typeface="Wingdings 2" charset="2"/>
              <a:buNone/>
            </a:pPr>
            <a:r>
              <a:rPr lang="en-US">
                <a:latin typeface="Arial" charset="0"/>
              </a:rPr>
              <a:t>	Scientists use these regions to generate a DNA profile of an individual.</a:t>
            </a:r>
          </a:p>
          <a:p>
            <a:pPr eaLnBrk="1" hangingPunct="1">
              <a:buFont typeface="Wingdings 2" charset="2"/>
              <a:buNone/>
            </a:pP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bwMode="auto">
          <a:xfrm>
            <a:off x="1981200" y="152400"/>
            <a:ext cx="8229600" cy="125095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latin typeface="Arial Black" pitchFamily="34" charset="0"/>
                <a:ea typeface="+mj-ea"/>
              </a:rPr>
              <a:t>Uses of DNA Profiling</a:t>
            </a:r>
          </a:p>
        </p:txBody>
      </p:sp>
      <p:sp>
        <p:nvSpPr>
          <p:cNvPr id="113667" name="Rectangle 3"/>
          <p:cNvSpPr>
            <a:spLocks noGrp="1"/>
          </p:cNvSpPr>
          <p:nvPr>
            <p:ph type="body" idx="1"/>
          </p:nvPr>
        </p:nvSpPr>
        <p:spPr>
          <a:xfrm>
            <a:off x="1676400" y="1676401"/>
            <a:ext cx="8991600" cy="4625975"/>
          </a:xfrm>
        </p:spPr>
        <p:txBody>
          <a:bodyPr/>
          <a:lstStyle/>
          <a:p>
            <a:pPr eaLnBrk="1" hangingPunct="1">
              <a:buSzTx/>
              <a:buFont typeface="Wingdings" charset="2"/>
              <a:buChar char="§"/>
            </a:pPr>
            <a:r>
              <a:rPr lang="en-US" sz="3600"/>
              <a:t>To identify potential suspects</a:t>
            </a:r>
          </a:p>
          <a:p>
            <a:pPr eaLnBrk="1" hangingPunct="1">
              <a:buSzTx/>
              <a:buFont typeface="Wingdings" charset="2"/>
              <a:buChar char="§"/>
            </a:pPr>
            <a:r>
              <a:rPr lang="en-US" sz="3600"/>
              <a:t>To exonerate individuals</a:t>
            </a:r>
          </a:p>
          <a:p>
            <a:pPr eaLnBrk="1" hangingPunct="1">
              <a:buSzTx/>
              <a:buFont typeface="Wingdings" charset="2"/>
              <a:buChar char="§"/>
            </a:pPr>
            <a:r>
              <a:rPr lang="en-US" sz="3600"/>
              <a:t>To identify crime and casualty victims</a:t>
            </a:r>
          </a:p>
          <a:p>
            <a:pPr eaLnBrk="1" hangingPunct="1">
              <a:buSzTx/>
              <a:buFont typeface="Wingdings" charset="2"/>
              <a:buChar char="§"/>
            </a:pPr>
            <a:r>
              <a:rPr lang="en-US" sz="3600"/>
              <a:t>To determine maternity or paternity</a:t>
            </a:r>
          </a:p>
          <a:p>
            <a:pPr eaLnBrk="1" hangingPunct="1">
              <a:buSzTx/>
              <a:buFont typeface="Wingdings" charset="2"/>
              <a:buChar char="§"/>
            </a:pPr>
            <a:r>
              <a:rPr lang="en-US" sz="3600"/>
              <a:t>To match organ donors</a:t>
            </a:r>
          </a:p>
          <a:p>
            <a:pPr eaLnBrk="1" hangingPunct="1">
              <a:buSzTx/>
              <a:buFont typeface="Wingdings" charset="2"/>
              <a:buChar char="§"/>
            </a:pPr>
            <a:r>
              <a:rPr lang="en-US" sz="3600"/>
              <a:t>To identify human remains</a:t>
            </a:r>
          </a:p>
          <a:p>
            <a:pPr eaLnBrk="1" hangingPunct="1">
              <a:buSzTx/>
              <a:buFont typeface="Wingdings" charset="2"/>
              <a:buChar char="§"/>
            </a:pPr>
            <a:endParaRPr lang="en-US" sz="3600">
              <a:latin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bwMode="auto">
          <a:xfrm>
            <a:off x="1981200" y="152400"/>
            <a:ext cx="8229600" cy="125095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ea typeface="+mj-ea"/>
              </a:rPr>
              <a:t>Packaging Biological Evidence</a:t>
            </a:r>
          </a:p>
        </p:txBody>
      </p:sp>
      <p:sp>
        <p:nvSpPr>
          <p:cNvPr id="115715" name="Rectangle 3"/>
          <p:cNvSpPr>
            <a:spLocks noGrp="1"/>
          </p:cNvSpPr>
          <p:nvPr>
            <p:ph type="body" idx="1"/>
          </p:nvPr>
        </p:nvSpPr>
        <p:spPr>
          <a:xfrm>
            <a:off x="1219200" y="1774825"/>
            <a:ext cx="10363200" cy="4625975"/>
          </a:xfrm>
        </p:spPr>
        <p:txBody>
          <a:bodyPr/>
          <a:lstStyle/>
          <a:p>
            <a:pPr>
              <a:spcAft>
                <a:spcPct val="45000"/>
              </a:spcAft>
            </a:pPr>
            <a:r>
              <a:rPr lang="en-US"/>
              <a:t>Dried blood is best removed from a surface by using a sterile cotton swab lightly moistened with distilled water.</a:t>
            </a:r>
          </a:p>
          <a:p>
            <a:pPr>
              <a:spcAft>
                <a:spcPct val="45000"/>
              </a:spcAft>
            </a:pPr>
            <a:r>
              <a:rPr lang="en-US"/>
              <a:t>Standard/reference DNA specimens must also be collected, such as blood or the buccal swab (swabbing the mouth and cheek).</a:t>
            </a:r>
          </a:p>
        </p:txBody>
      </p:sp>
      <p:sp>
        <p:nvSpPr>
          <p:cNvPr id="115716" name="WordArt 4"/>
          <p:cNvSpPr>
            <a:spLocks noChangeArrowheads="1" noChangeShapeType="1" noTextEdit="1"/>
          </p:cNvSpPr>
          <p:nvPr/>
        </p:nvSpPr>
        <p:spPr bwMode="auto">
          <a:xfrm rot="5400000">
            <a:off x="-1219200" y="3833812"/>
            <a:ext cx="3657600" cy="508000"/>
          </a:xfrm>
          <a:prstGeom prst="rect">
            <a:avLst/>
          </a:prstGeom>
        </p:spPr>
        <p:txBody>
          <a:bodyPr vert="wordArtVert" wrap="none" fromWordArt="1">
            <a:prstTxWarp prst="textPlain">
              <a:avLst>
                <a:gd name="adj" fmla="val 50000"/>
              </a:avLst>
            </a:prstTxWarp>
          </a:bodyPr>
          <a:lstStyle/>
          <a:p>
            <a:pPr algn="ctr" fontAlgn="auto"/>
            <a:r>
              <a:rPr lang="en-US" sz="3600" kern="10">
                <a:ln w="12700">
                  <a:noFill/>
                  <a:round/>
                  <a:headEnd/>
                  <a:tailEnd/>
                </a:ln>
                <a:solidFill>
                  <a:srgbClr val="FFFF00"/>
                </a:solidFill>
                <a:effectLst>
                  <a:outerShdw dist="53882" dir="2700000" algn="ctr" rotWithShape="0">
                    <a:srgbClr val="CBCBCB">
                      <a:alpha val="74997"/>
                    </a:srgbClr>
                  </a:outerShdw>
                </a:effectLst>
                <a:latin typeface="Times New Roman"/>
                <a:cs typeface="Times New Roman"/>
              </a:rPr>
              <a:t>DNA</a:t>
            </a:r>
          </a:p>
        </p:txBody>
      </p:sp>
      <p:sp>
        <p:nvSpPr>
          <p:cNvPr id="115717" name="Rectangle 5"/>
          <p:cNvSpPr>
            <a:spLocks noChangeArrowheads="1"/>
          </p:cNvSpPr>
          <p:nvPr/>
        </p:nvSpPr>
        <p:spPr bwMode="auto">
          <a:xfrm>
            <a:off x="6457950" y="-628650"/>
            <a:ext cx="184150" cy="457200"/>
          </a:xfrm>
          <a:prstGeom prst="rect">
            <a:avLst/>
          </a:prstGeom>
          <a:noFill/>
          <a:ln w="9525">
            <a:noFill/>
            <a:miter lim="800000"/>
            <a:headEnd/>
            <a:tailEnd/>
          </a:ln>
        </p:spPr>
        <p:txBody>
          <a:bodyPr wrap="none">
            <a:spAutoFit/>
          </a:bodyPr>
          <a:lstStyle/>
          <a:p>
            <a:pPr eaLnBrk="0" hangingPunct="0"/>
            <a:endParaRPr lang="en-US">
              <a:latin typeface="Times"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p:cNvSpPr>
          <p:nvPr>
            <p:ph type="title"/>
          </p:nvPr>
        </p:nvSpPr>
        <p:spPr bwMode="auto">
          <a:xfrm>
            <a:off x="1905000" y="304800"/>
            <a:ext cx="8458200" cy="106680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lnSpc>
                <a:spcPct val="70000"/>
              </a:lnSpc>
              <a:defRPr/>
            </a:pPr>
            <a:r>
              <a:rPr lang="en-US" sz="5400">
                <a:solidFill>
                  <a:schemeClr val="accent1"/>
                </a:solidFill>
                <a:latin typeface="Kartika" pitchFamily="18" charset="0"/>
                <a:ea typeface="+mj-ea"/>
              </a:rPr>
              <a:t>Avoiding contamination</a:t>
            </a:r>
            <a:endParaRPr lang="en-US" sz="4100">
              <a:solidFill>
                <a:srgbClr val="3A763A"/>
              </a:solidFill>
              <a:latin typeface="Kartika" pitchFamily="18" charset="0"/>
              <a:ea typeface="+mj-ea"/>
            </a:endParaRPr>
          </a:p>
        </p:txBody>
      </p:sp>
      <p:sp>
        <p:nvSpPr>
          <p:cNvPr id="114691" name="Rectangle 3"/>
          <p:cNvSpPr>
            <a:spLocks noGrp="1"/>
          </p:cNvSpPr>
          <p:nvPr>
            <p:ph type="body" idx="1"/>
          </p:nvPr>
        </p:nvSpPr>
        <p:spPr>
          <a:xfrm>
            <a:off x="304800" y="1676400"/>
            <a:ext cx="11353800" cy="4038600"/>
          </a:xfrm>
        </p:spPr>
        <p:txBody>
          <a:bodyPr/>
          <a:lstStyle/>
          <a:p>
            <a:pPr marL="533400" indent="-533400" eaLnBrk="1" hangingPunct="1">
              <a:lnSpc>
                <a:spcPct val="85000"/>
              </a:lnSpc>
              <a:spcAft>
                <a:spcPct val="35000"/>
              </a:spcAft>
              <a:buSzPct val="90000"/>
              <a:buFont typeface="Wingdings" charset="2"/>
              <a:buChar char="l"/>
            </a:pPr>
            <a:r>
              <a:rPr lang="en-US"/>
              <a:t>Use disposable gloves and collection instruments. </a:t>
            </a:r>
          </a:p>
          <a:p>
            <a:pPr marL="533400" indent="-533400" eaLnBrk="1" hangingPunct="1">
              <a:lnSpc>
                <a:spcPct val="85000"/>
              </a:lnSpc>
              <a:spcAft>
                <a:spcPct val="35000"/>
              </a:spcAft>
              <a:buSzPct val="90000"/>
              <a:buFont typeface="Wingdings" charset="2"/>
              <a:buChar char="l"/>
            </a:pPr>
            <a:r>
              <a:rPr lang="en-US"/>
              <a:t>Avoid physical contact, talking, sneezing, and coughing in the evidence area. </a:t>
            </a:r>
          </a:p>
          <a:p>
            <a:pPr marL="533400" indent="-533400" eaLnBrk="1" hangingPunct="1">
              <a:lnSpc>
                <a:spcPct val="85000"/>
              </a:lnSpc>
              <a:spcAft>
                <a:spcPct val="35000"/>
              </a:spcAft>
              <a:buSzPct val="90000"/>
              <a:buFont typeface="Wingdings" charset="2"/>
              <a:buChar char="l"/>
            </a:pPr>
            <a:r>
              <a:rPr lang="en-US"/>
              <a:t>Air-dry evidence and put it into new paper bags or envelopes. </a:t>
            </a:r>
          </a:p>
          <a:p>
            <a:pPr marL="533400" indent="-533400" eaLnBrk="1" hangingPunct="1">
              <a:lnSpc>
                <a:spcPct val="85000"/>
              </a:lnSpc>
              <a:spcAft>
                <a:spcPct val="35000"/>
              </a:spcAft>
              <a:buSzPct val="90000"/>
              <a:buFont typeface="Wingdings" charset="2"/>
              <a:buChar char="l"/>
            </a:pPr>
            <a:r>
              <a:rPr lang="en-US"/>
              <a:t>If evidence cannot be dried, freeze it. </a:t>
            </a:r>
          </a:p>
          <a:p>
            <a:pPr marL="533400" indent="-533400" eaLnBrk="1" hangingPunct="1">
              <a:lnSpc>
                <a:spcPct val="85000"/>
              </a:lnSpc>
              <a:spcAft>
                <a:spcPct val="35000"/>
              </a:spcAft>
              <a:buSzPct val="90000"/>
              <a:buFont typeface="Wingdings" charset="2"/>
              <a:buChar char="l"/>
            </a:pPr>
            <a:r>
              <a:rPr lang="en-US"/>
              <a:t>Keep evidence cool and dry during transportation and storage.  </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a:solidFill>
                  <a:schemeClr val="accent1">
                    <a:satMod val="150000"/>
                  </a:schemeClr>
                </a:solidFill>
                <a:ea typeface="+mj-ea"/>
              </a:rPr>
              <a:t>Step One:  Extraction</a:t>
            </a:r>
          </a:p>
        </p:txBody>
      </p:sp>
      <p:sp>
        <p:nvSpPr>
          <p:cNvPr id="116739" name="Content Placeholder 2"/>
          <p:cNvSpPr>
            <a:spLocks noGrp="1"/>
          </p:cNvSpPr>
          <p:nvPr>
            <p:ph idx="1"/>
          </p:nvPr>
        </p:nvSpPr>
        <p:spPr>
          <a:xfrm>
            <a:off x="381000" y="1774826"/>
            <a:ext cx="5715000" cy="4625975"/>
          </a:xfrm>
        </p:spPr>
        <p:txBody>
          <a:bodyPr/>
          <a:lstStyle/>
          <a:p>
            <a:pPr eaLnBrk="1" hangingPunct="1"/>
            <a:r>
              <a:rPr lang="en-US"/>
              <a:t>Cells are treated with enzymes and detergents to separate the DNA from everything else.</a:t>
            </a:r>
          </a:p>
        </p:txBody>
      </p:sp>
      <p:pic>
        <p:nvPicPr>
          <p:cNvPr id="116740" name="Picture 2" descr="http://www.wired.com/news/images/full/dna3_f.jpg"/>
          <p:cNvPicPr>
            <a:picLocks noChangeAspect="1" noChangeArrowheads="1"/>
          </p:cNvPicPr>
          <p:nvPr/>
        </p:nvPicPr>
        <p:blipFill>
          <a:blip r:embed="rId2" cstate="print"/>
          <a:srcRect/>
          <a:stretch>
            <a:fillRect/>
          </a:stretch>
        </p:blipFill>
        <p:spPr bwMode="auto">
          <a:xfrm>
            <a:off x="6324601" y="1676400"/>
            <a:ext cx="3571875" cy="47625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a:solidFill>
                  <a:schemeClr val="accent1">
                    <a:satMod val="150000"/>
                  </a:schemeClr>
                </a:solidFill>
                <a:ea typeface="+mj-ea"/>
              </a:rPr>
              <a:t>Step Two:  Restriction Fragments</a:t>
            </a:r>
          </a:p>
        </p:txBody>
      </p:sp>
      <p:sp>
        <p:nvSpPr>
          <p:cNvPr id="3" name="Content Placeholder 2"/>
          <p:cNvSpPr>
            <a:spLocks noGrp="1"/>
          </p:cNvSpPr>
          <p:nvPr>
            <p:ph idx="1"/>
          </p:nvPr>
        </p:nvSpPr>
        <p:spPr>
          <a:xfrm>
            <a:off x="533400" y="1676401"/>
            <a:ext cx="10744200" cy="2035175"/>
          </a:xfrm>
        </p:spPr>
        <p:txBody>
          <a:bodyPr>
            <a:normAutofit/>
          </a:bodyPr>
          <a:lstStyle/>
          <a:p>
            <a:pPr eaLnBrk="1" hangingPunct="1">
              <a:lnSpc>
                <a:spcPct val="90000"/>
              </a:lnSpc>
            </a:pPr>
            <a:r>
              <a:rPr lang="en-US"/>
              <a:t>DNA is cut in specific places with </a:t>
            </a:r>
            <a:r>
              <a:rPr lang="en-US" u="sng"/>
              <a:t>restriction enzymes</a:t>
            </a:r>
            <a:r>
              <a:rPr lang="en-US"/>
              <a:t>.</a:t>
            </a:r>
          </a:p>
          <a:p>
            <a:pPr eaLnBrk="1" hangingPunct="1">
              <a:lnSpc>
                <a:spcPct val="90000"/>
              </a:lnSpc>
            </a:pPr>
            <a:r>
              <a:rPr lang="en-US"/>
              <a:t>Different restriction enzymes cut in different places.  Several may be used at once.</a:t>
            </a:r>
          </a:p>
        </p:txBody>
      </p:sp>
      <p:pic>
        <p:nvPicPr>
          <p:cNvPr id="117764" name="Picture 6" descr="http://www.molecularstation.com/w/images/2/2d/Restriction-digestion-stick.gif"/>
          <p:cNvPicPr>
            <a:picLocks noChangeAspect="1" noChangeArrowheads="1"/>
          </p:cNvPicPr>
          <p:nvPr/>
        </p:nvPicPr>
        <p:blipFill>
          <a:blip r:embed="rId2" cstate="print"/>
          <a:srcRect/>
          <a:stretch>
            <a:fillRect/>
          </a:stretch>
        </p:blipFill>
        <p:spPr bwMode="auto">
          <a:xfrm>
            <a:off x="8229600" y="5029201"/>
            <a:ext cx="1543050" cy="1133475"/>
          </a:xfrm>
          <a:prstGeom prst="rect">
            <a:avLst/>
          </a:prstGeom>
          <a:noFill/>
          <a:ln w="9525">
            <a:noFill/>
            <a:miter lim="800000"/>
            <a:headEnd/>
            <a:tailEnd/>
          </a:ln>
        </p:spPr>
      </p:pic>
      <p:pic>
        <p:nvPicPr>
          <p:cNvPr id="117765" name="Picture 8" descr="http://content.answers.com/main/content/wp/en-commons/thumb/4/45/120px-SmaI_restriction_enzyme_recognition_site.svg.png"/>
          <p:cNvPicPr>
            <a:picLocks noChangeAspect="1" noChangeArrowheads="1"/>
          </p:cNvPicPr>
          <p:nvPr/>
        </p:nvPicPr>
        <p:blipFill>
          <a:blip r:embed="rId3" cstate="print"/>
          <a:srcRect/>
          <a:stretch>
            <a:fillRect/>
          </a:stretch>
        </p:blipFill>
        <p:spPr bwMode="auto">
          <a:xfrm>
            <a:off x="1587500" y="-136525"/>
            <a:ext cx="1143000" cy="485775"/>
          </a:xfrm>
          <a:prstGeom prst="rect">
            <a:avLst/>
          </a:prstGeom>
          <a:noFill/>
          <a:ln w="9525">
            <a:noFill/>
            <a:miter lim="800000"/>
            <a:headEnd/>
            <a:tailEnd/>
          </a:ln>
        </p:spPr>
      </p:pic>
      <p:pic>
        <p:nvPicPr>
          <p:cNvPr id="117766" name="Picture 12" descr="http://content.answers.com/main/content/wp/en-commons/thumb/4/45/120px-SmaI_restriction_enzyme_recognition_site.svg.png"/>
          <p:cNvPicPr>
            <a:picLocks noChangeAspect="1" noChangeArrowheads="1"/>
          </p:cNvPicPr>
          <p:nvPr/>
        </p:nvPicPr>
        <p:blipFill>
          <a:blip r:embed="rId3" cstate="print"/>
          <a:srcRect/>
          <a:stretch>
            <a:fillRect/>
          </a:stretch>
        </p:blipFill>
        <p:spPr bwMode="auto">
          <a:xfrm>
            <a:off x="8305801" y="4038600"/>
            <a:ext cx="1438275" cy="611188"/>
          </a:xfrm>
          <a:prstGeom prst="rect">
            <a:avLst/>
          </a:prstGeom>
          <a:noFill/>
          <a:ln w="9525">
            <a:noFill/>
            <a:miter lim="800000"/>
            <a:headEnd/>
            <a:tailEnd/>
          </a:ln>
        </p:spPr>
      </p:pic>
      <p:pic>
        <p:nvPicPr>
          <p:cNvPr id="117767" name="Picture 14" descr="http://www-saps.plantsci.cam.ac.uk/worksheets/scotland/images/aatt.gif"/>
          <p:cNvPicPr>
            <a:picLocks noChangeAspect="1" noChangeArrowheads="1"/>
          </p:cNvPicPr>
          <p:nvPr/>
        </p:nvPicPr>
        <p:blipFill>
          <a:blip r:embed="rId4" cstate="print"/>
          <a:srcRect/>
          <a:stretch>
            <a:fillRect/>
          </a:stretch>
        </p:blipFill>
        <p:spPr bwMode="auto">
          <a:xfrm>
            <a:off x="1752601" y="3581401"/>
            <a:ext cx="6037263" cy="298132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a:solidFill>
                  <a:schemeClr val="accent1">
                    <a:satMod val="150000"/>
                  </a:schemeClr>
                </a:solidFill>
                <a:ea typeface="+mj-ea"/>
              </a:rPr>
              <a:t>Step Three:  Amplification</a:t>
            </a:r>
          </a:p>
        </p:txBody>
      </p:sp>
      <p:sp>
        <p:nvSpPr>
          <p:cNvPr id="118787" name="Content Placeholder 2"/>
          <p:cNvSpPr>
            <a:spLocks noGrp="1"/>
          </p:cNvSpPr>
          <p:nvPr>
            <p:ph idx="1"/>
          </p:nvPr>
        </p:nvSpPr>
        <p:spPr>
          <a:xfrm>
            <a:off x="152400" y="1600201"/>
            <a:ext cx="11811000" cy="1882775"/>
          </a:xfrm>
        </p:spPr>
        <p:txBody>
          <a:bodyPr/>
          <a:lstStyle/>
          <a:p>
            <a:pPr eaLnBrk="1" hangingPunct="1">
              <a:lnSpc>
                <a:spcPct val="90000"/>
              </a:lnSpc>
            </a:pPr>
            <a:r>
              <a:rPr lang="en-US" sz="3000"/>
              <a:t>Since DNA is usually in very small amounts, a process called polymerase chain reaction (</a:t>
            </a:r>
            <a:r>
              <a:rPr lang="en-US" sz="3000" b="1"/>
              <a:t>PCR</a:t>
            </a:r>
            <a:r>
              <a:rPr lang="en-US" sz="3000"/>
              <a:t>) is used to make more.  This step is known as </a:t>
            </a:r>
            <a:r>
              <a:rPr lang="en-US" sz="3000" b="1"/>
              <a:t>amplification.</a:t>
            </a:r>
          </a:p>
        </p:txBody>
      </p:sp>
      <p:pic>
        <p:nvPicPr>
          <p:cNvPr id="118788" name="Picture 6" descr="http://users.ugent.be/~avierstr/principles/pcrcopies.gif"/>
          <p:cNvPicPr>
            <a:picLocks noChangeAspect="1" noChangeArrowheads="1"/>
          </p:cNvPicPr>
          <p:nvPr/>
        </p:nvPicPr>
        <p:blipFill>
          <a:blip r:embed="rId2" cstate="print"/>
          <a:srcRect/>
          <a:stretch>
            <a:fillRect/>
          </a:stretch>
        </p:blipFill>
        <p:spPr bwMode="auto">
          <a:xfrm>
            <a:off x="2971800" y="3373438"/>
            <a:ext cx="6400800" cy="327501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AutoShape 2"/>
          <p:cNvSpPr>
            <a:spLocks noGrp="1" noChangeArrowheads="1"/>
          </p:cNvSpPr>
          <p:nvPr>
            <p:ph type="title"/>
          </p:nvPr>
        </p:nvSpPr>
        <p:spPr>
          <a:xfrm>
            <a:off x="2362200" y="304800"/>
            <a:ext cx="6629400" cy="1143000"/>
          </a:xfrm>
        </p:spPr>
        <p:txBody>
          <a:bodyPr/>
          <a:lstStyle/>
          <a:p>
            <a:pPr eaLnBrk="1" hangingPunct="1">
              <a:defRPr/>
            </a:pPr>
            <a:r>
              <a:rPr lang="en-US">
                <a:effectLst>
                  <a:outerShdw blurRad="38100" dist="38100" dir="2700000" algn="tl">
                    <a:srgbClr val="000000">
                      <a:alpha val="43137"/>
                    </a:srgbClr>
                  </a:outerShdw>
                </a:effectLst>
                <a:ea typeface="+mj-ea"/>
              </a:rPr>
              <a:t>What are blood types?</a:t>
            </a:r>
          </a:p>
        </p:txBody>
      </p:sp>
      <p:grpSp>
        <p:nvGrpSpPr>
          <p:cNvPr id="25603" name="Group 3"/>
          <p:cNvGrpSpPr>
            <a:grpSpLocks/>
          </p:cNvGrpSpPr>
          <p:nvPr/>
        </p:nvGrpSpPr>
        <p:grpSpPr bwMode="auto">
          <a:xfrm>
            <a:off x="228600" y="1676401"/>
            <a:ext cx="11201400" cy="5448005"/>
            <a:chOff x="-705" y="1056"/>
            <a:chExt cx="6615" cy="783"/>
          </a:xfrm>
        </p:grpSpPr>
        <p:sp>
          <p:nvSpPr>
            <p:cNvPr id="9222" name="Text Box 4"/>
            <p:cNvSpPr txBox="1">
              <a:spLocks noChangeArrowheads="1"/>
            </p:cNvSpPr>
            <p:nvPr/>
          </p:nvSpPr>
          <p:spPr bwMode="auto">
            <a:xfrm>
              <a:off x="-705" y="1056"/>
              <a:ext cx="4230" cy="783"/>
            </a:xfrm>
            <a:prstGeom prst="rect">
              <a:avLst/>
            </a:prstGeom>
            <a:noFill/>
            <a:ln w="9525">
              <a:noFill/>
              <a:miter lim="800000"/>
              <a:headEnd/>
              <a:tailEnd/>
            </a:ln>
          </p:spPr>
          <p:txBody>
            <a:bodyPr wrap="square">
              <a:spAutoFit/>
            </a:bodyPr>
            <a:lstStyle/>
            <a:p>
              <a:r>
                <a:rPr lang="en-US" sz="3200">
                  <a:latin typeface="Corbel" charset="0"/>
                </a:rPr>
                <a:t>Blood typing is quicker and less expensive than DNA profiling. </a:t>
              </a:r>
            </a:p>
            <a:p>
              <a:r>
                <a:rPr lang="en-US" sz="3200">
                  <a:latin typeface="Corbel" charset="0"/>
                </a:rPr>
                <a:t>It produces class evidence but can still link a suspect to a crime scene or exclude a suspect. </a:t>
              </a:r>
            </a:p>
            <a:p>
              <a:endParaRPr lang="en-US" sz="3200">
                <a:latin typeface="Corbel" charset="0"/>
              </a:endParaRPr>
            </a:p>
            <a:p>
              <a:r>
                <a:rPr lang="en-US" sz="3200">
                  <a:latin typeface="Corbel" charset="0"/>
                </a:rPr>
                <a:t>There are 3 alleles or genes for blood type:  A, B, &amp; O. Since we have 2 genes, there are 6 possible combinations.</a:t>
              </a:r>
            </a:p>
            <a:p>
              <a:r>
                <a:rPr lang="en-US" sz="3200">
                  <a:latin typeface="Corbel" charset="0"/>
                </a:rPr>
                <a:t> </a:t>
              </a:r>
            </a:p>
            <a:p>
              <a:endParaRPr lang="en-US" sz="2800"/>
            </a:p>
          </p:txBody>
        </p:sp>
        <p:sp>
          <p:nvSpPr>
            <p:cNvPr id="9223" name="Text Box 5"/>
            <p:cNvSpPr txBox="1">
              <a:spLocks noChangeArrowheads="1"/>
            </p:cNvSpPr>
            <p:nvPr/>
          </p:nvSpPr>
          <p:spPr bwMode="auto">
            <a:xfrm>
              <a:off x="3615" y="1122"/>
              <a:ext cx="2295" cy="378"/>
            </a:xfrm>
            <a:prstGeom prst="rect">
              <a:avLst/>
            </a:prstGeom>
            <a:solidFill>
              <a:srgbClr val="A50021"/>
            </a:solidFill>
            <a:ln w="19050">
              <a:solidFill>
                <a:schemeClr val="tx1"/>
              </a:solidFill>
              <a:miter lim="800000"/>
              <a:headEnd/>
              <a:tailEnd/>
            </a:ln>
          </p:spPr>
          <p:txBody>
            <a:bodyPr wrap="square">
              <a:spAutoFit/>
            </a:bodyPr>
            <a:lstStyle/>
            <a:p>
              <a:pPr algn="ctr">
                <a:spcBef>
                  <a:spcPct val="50000"/>
                </a:spcBef>
              </a:pPr>
              <a:r>
                <a:rPr lang="en-US" sz="3200" b="1">
                  <a:solidFill>
                    <a:schemeClr val="bg1"/>
                  </a:solidFill>
                  <a:latin typeface="Corbel" charset="0"/>
                </a:rPr>
                <a:t>Blood Types</a:t>
              </a:r>
            </a:p>
            <a:p>
              <a:pPr algn="ctr">
                <a:spcBef>
                  <a:spcPct val="50000"/>
                </a:spcBef>
              </a:pPr>
              <a:endParaRPr lang="en-US" sz="1400" b="1">
                <a:solidFill>
                  <a:schemeClr val="bg1"/>
                </a:solidFill>
                <a:latin typeface="Corbel" charset="0"/>
              </a:endParaRPr>
            </a:p>
            <a:p>
              <a:pPr algn="ctr"/>
              <a:r>
                <a:rPr lang="en-US" sz="2800">
                  <a:solidFill>
                    <a:schemeClr val="bg1"/>
                  </a:solidFill>
                  <a:latin typeface="Corbel" charset="0"/>
                </a:rPr>
                <a:t>OO = Type O  </a:t>
              </a:r>
            </a:p>
            <a:p>
              <a:pPr algn="ctr"/>
              <a:r>
                <a:rPr lang="en-US" sz="2800">
                  <a:solidFill>
                    <a:schemeClr val="bg1"/>
                  </a:solidFill>
                  <a:latin typeface="Corbel" charset="0"/>
                </a:rPr>
                <a:t>AA or AO = Type A   </a:t>
              </a:r>
              <a:br>
                <a:rPr lang="en-US" sz="2800">
                  <a:solidFill>
                    <a:schemeClr val="bg1"/>
                  </a:solidFill>
                  <a:latin typeface="Corbel" charset="0"/>
                </a:rPr>
              </a:br>
              <a:r>
                <a:rPr lang="en-US" sz="2800">
                  <a:solidFill>
                    <a:schemeClr val="bg1"/>
                  </a:solidFill>
                  <a:latin typeface="Corbel" charset="0"/>
                </a:rPr>
                <a:t>BB or BO = Type B   </a:t>
              </a:r>
              <a:br>
                <a:rPr lang="en-US" sz="2800">
                  <a:solidFill>
                    <a:schemeClr val="bg1"/>
                  </a:solidFill>
                  <a:latin typeface="Corbel" charset="0"/>
                </a:rPr>
              </a:br>
              <a:r>
                <a:rPr lang="en-US" sz="2800">
                  <a:solidFill>
                    <a:schemeClr val="bg1"/>
                  </a:solidFill>
                  <a:latin typeface="Corbel" charset="0"/>
                </a:rPr>
                <a:t>AB = Type AB  </a:t>
              </a:r>
            </a:p>
          </p:txBody>
        </p:sp>
      </p:grpSp>
      <p:sp>
        <p:nvSpPr>
          <p:cNvPr id="25604" name="TextBox 7"/>
          <p:cNvSpPr txBox="1">
            <a:spLocks noChangeArrowheads="1"/>
          </p:cNvSpPr>
          <p:nvPr/>
        </p:nvSpPr>
        <p:spPr bwMode="auto">
          <a:xfrm>
            <a:off x="7543800" y="5943601"/>
            <a:ext cx="3276600" cy="646113"/>
          </a:xfrm>
          <a:prstGeom prst="rect">
            <a:avLst/>
          </a:prstGeom>
          <a:noFill/>
          <a:ln w="9525">
            <a:noFill/>
            <a:miter lim="800000"/>
            <a:headEnd/>
            <a:tailEnd/>
          </a:ln>
        </p:spPr>
        <p:txBody>
          <a:bodyPr>
            <a:spAutoFit/>
          </a:bodyPr>
          <a:lstStyle/>
          <a:p>
            <a:r>
              <a:rPr lang="en-US" sz="1800">
                <a:hlinkClick r:id="rId2"/>
              </a:rPr>
              <a:t>www.redcrossblood.org/learn-about-blood/blood-types</a:t>
            </a:r>
            <a:r>
              <a:rPr lang="en-US" sz="1800"/>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a:solidFill>
                  <a:schemeClr val="accent1">
                    <a:satMod val="150000"/>
                  </a:schemeClr>
                </a:solidFill>
                <a:ea typeface="+mj-ea"/>
              </a:rPr>
              <a:t>Step Four:  Gel Electrophoresis</a:t>
            </a:r>
          </a:p>
        </p:txBody>
      </p:sp>
      <p:sp>
        <p:nvSpPr>
          <p:cNvPr id="119811" name="Content Placeholder 2"/>
          <p:cNvSpPr>
            <a:spLocks noGrp="1"/>
          </p:cNvSpPr>
          <p:nvPr>
            <p:ph idx="1"/>
          </p:nvPr>
        </p:nvSpPr>
        <p:spPr>
          <a:xfrm>
            <a:off x="304800" y="1752601"/>
            <a:ext cx="5257800" cy="3787775"/>
          </a:xfrm>
        </p:spPr>
        <p:txBody>
          <a:bodyPr/>
          <a:lstStyle/>
          <a:p>
            <a:pPr eaLnBrk="1" hangingPunct="1"/>
            <a:r>
              <a:rPr lang="en-US"/>
              <a:t>DNA samples are loaded into wells in agar.  The agar has tiny pores the DNA can move through.</a:t>
            </a:r>
          </a:p>
          <a:p>
            <a:pPr eaLnBrk="1" hangingPunct="1"/>
            <a:r>
              <a:rPr lang="en-US"/>
              <a:t>The loaded agar is placed in a gel box and covered with buffer solution.</a:t>
            </a:r>
          </a:p>
          <a:p>
            <a:pPr eaLnBrk="1" hangingPunct="1"/>
            <a:endParaRPr lang="en-US"/>
          </a:p>
        </p:txBody>
      </p:sp>
      <p:pic>
        <p:nvPicPr>
          <p:cNvPr id="119812" name="Picture 2" descr="http://www.well.ox.ac.uk/GelLoad.jpg"/>
          <p:cNvPicPr>
            <a:picLocks noChangeAspect="1" noChangeArrowheads="1"/>
          </p:cNvPicPr>
          <p:nvPr/>
        </p:nvPicPr>
        <p:blipFill>
          <a:blip r:embed="rId2" cstate="print"/>
          <a:srcRect/>
          <a:stretch>
            <a:fillRect/>
          </a:stretch>
        </p:blipFill>
        <p:spPr bwMode="auto">
          <a:xfrm>
            <a:off x="5562600" y="1408176"/>
            <a:ext cx="3990975" cy="4249737"/>
          </a:xfrm>
          <a:prstGeom prst="rect">
            <a:avLst/>
          </a:prstGeom>
          <a:noFill/>
          <a:ln w="9525">
            <a:noFill/>
            <a:miter lim="800000"/>
            <a:headEnd/>
            <a:tailEnd/>
          </a:ln>
        </p:spPr>
      </p:pic>
      <p:pic>
        <p:nvPicPr>
          <p:cNvPr id="5" name="Picture 2" descr="http://upload.wikimedia.org/wikipedia/commons/thumb/a/a6/Gel_electrophoresis_apparatus.JPG/288px-Gel_electrophoresis_apparatus.JPG">
            <a:extLst>
              <a:ext uri="{FF2B5EF4-FFF2-40B4-BE49-F238E27FC236}">
                <a16:creationId xmlns:a16="http://schemas.microsoft.com/office/drawing/2014/main" id="{E7FEFB3A-1033-4A16-98F3-BB577F81A9C6}"/>
              </a:ext>
            </a:extLst>
          </p:cNvPr>
          <p:cNvPicPr>
            <a:picLocks noChangeAspect="1" noChangeArrowheads="1"/>
          </p:cNvPicPr>
          <p:nvPr/>
        </p:nvPicPr>
        <p:blipFill>
          <a:blip r:embed="rId3" cstate="print"/>
          <a:srcRect/>
          <a:stretch>
            <a:fillRect/>
          </a:stretch>
        </p:blipFill>
        <p:spPr bwMode="auto">
          <a:xfrm>
            <a:off x="8863012" y="2603500"/>
            <a:ext cx="3328988" cy="42545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a:solidFill>
                  <a:schemeClr val="accent1">
                    <a:satMod val="150000"/>
                  </a:schemeClr>
                </a:solidFill>
                <a:ea typeface="+mj-ea"/>
              </a:rPr>
              <a:t>Step Four:  Gel Electrophoresis (continued)</a:t>
            </a:r>
          </a:p>
        </p:txBody>
      </p:sp>
      <p:sp>
        <p:nvSpPr>
          <p:cNvPr id="121859" name="Content Placeholder 2"/>
          <p:cNvSpPr>
            <a:spLocks noGrp="1"/>
          </p:cNvSpPr>
          <p:nvPr>
            <p:ph idx="1"/>
          </p:nvPr>
        </p:nvSpPr>
        <p:spPr>
          <a:xfrm>
            <a:off x="5638800" y="1676400"/>
            <a:ext cx="6096000" cy="3886200"/>
          </a:xfrm>
        </p:spPr>
        <p:txBody>
          <a:bodyPr/>
          <a:lstStyle/>
          <a:p>
            <a:pPr eaLnBrk="1" hangingPunct="1"/>
            <a:r>
              <a:rPr lang="en-US"/>
              <a:t>An electrical current is passed through the box.  DNA has a negative charge, so the pieces start to move to the positive end of the gel.</a:t>
            </a:r>
          </a:p>
          <a:p>
            <a:pPr eaLnBrk="1" hangingPunct="1"/>
            <a:r>
              <a:rPr lang="en-US"/>
              <a:t>Shorter pieces of DNA travel farther through the gel, leaving a banding pattern.</a:t>
            </a:r>
          </a:p>
          <a:p>
            <a:pPr eaLnBrk="1" hangingPunct="1"/>
            <a:r>
              <a:rPr lang="en-US"/>
              <a:t>DNA is stained for viewing.</a:t>
            </a:r>
          </a:p>
          <a:p>
            <a:pPr eaLnBrk="1" hangingPunct="1"/>
            <a:endParaRPr lang="en-US"/>
          </a:p>
        </p:txBody>
      </p:sp>
      <p:pic>
        <p:nvPicPr>
          <p:cNvPr id="121860" name="Picture 3"/>
          <p:cNvPicPr>
            <a:picLocks noChangeAspect="1" noChangeArrowheads="1"/>
          </p:cNvPicPr>
          <p:nvPr/>
        </p:nvPicPr>
        <p:blipFill>
          <a:blip r:embed="rId2" cstate="print"/>
          <a:srcRect/>
          <a:stretch>
            <a:fillRect/>
          </a:stretch>
        </p:blipFill>
        <p:spPr bwMode="auto">
          <a:xfrm>
            <a:off x="228600" y="1828800"/>
            <a:ext cx="5238750" cy="464256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a:solidFill>
                  <a:schemeClr val="accent1">
                    <a:satMod val="150000"/>
                  </a:schemeClr>
                </a:solidFill>
                <a:ea typeface="+mj-ea"/>
              </a:rPr>
              <a:t>Step Five:  Analyzing Results</a:t>
            </a:r>
          </a:p>
        </p:txBody>
      </p:sp>
      <p:sp>
        <p:nvSpPr>
          <p:cNvPr id="123907" name="Content Placeholder 2"/>
          <p:cNvSpPr>
            <a:spLocks noGrp="1"/>
          </p:cNvSpPr>
          <p:nvPr>
            <p:ph idx="1"/>
          </p:nvPr>
        </p:nvSpPr>
        <p:spPr>
          <a:xfrm>
            <a:off x="457200" y="1774826"/>
            <a:ext cx="7391400" cy="4625975"/>
          </a:xfrm>
        </p:spPr>
        <p:txBody>
          <a:bodyPr/>
          <a:lstStyle/>
          <a:p>
            <a:pPr eaLnBrk="1" hangingPunct="1"/>
            <a:r>
              <a:rPr lang="en-US"/>
              <a:t>Sometimes specific bands are radioactively tagged in a process called </a:t>
            </a:r>
            <a:r>
              <a:rPr lang="en-US" b="1"/>
              <a:t>Southern blotting</a:t>
            </a:r>
            <a:r>
              <a:rPr lang="en-US"/>
              <a:t> to allow specific fragments to be compared.</a:t>
            </a:r>
          </a:p>
          <a:p>
            <a:pPr eaLnBrk="1" hangingPunct="1"/>
            <a:endParaRPr lang="en-US"/>
          </a:p>
        </p:txBody>
      </p:sp>
      <p:pic>
        <p:nvPicPr>
          <p:cNvPr id="123908" name="Picture 2" descr="http://www.scholarnet.co.nz/member/courses/sol/data/images/biology/electrophoresis_gel.jpg"/>
          <p:cNvPicPr>
            <a:picLocks noChangeAspect="1" noChangeArrowheads="1"/>
          </p:cNvPicPr>
          <p:nvPr/>
        </p:nvPicPr>
        <p:blipFill>
          <a:blip r:embed="rId2" cstate="print"/>
          <a:srcRect/>
          <a:stretch>
            <a:fillRect/>
          </a:stretch>
        </p:blipFill>
        <p:spPr bwMode="auto">
          <a:xfrm>
            <a:off x="8077201" y="1666555"/>
            <a:ext cx="2209799" cy="433419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a:solidFill>
                  <a:schemeClr val="accent1">
                    <a:satMod val="150000"/>
                  </a:schemeClr>
                </a:solidFill>
                <a:ea typeface="+mj-ea"/>
              </a:rPr>
              <a:t>Step Five:  Analyzing Results (continued)</a:t>
            </a:r>
          </a:p>
        </p:txBody>
      </p:sp>
      <p:sp>
        <p:nvSpPr>
          <p:cNvPr id="124931" name="Content Placeholder 2"/>
          <p:cNvSpPr>
            <a:spLocks noGrp="1"/>
          </p:cNvSpPr>
          <p:nvPr>
            <p:ph idx="1"/>
          </p:nvPr>
        </p:nvSpPr>
        <p:spPr>
          <a:xfrm>
            <a:off x="1524000" y="2209800"/>
            <a:ext cx="3505200" cy="3733800"/>
          </a:xfrm>
        </p:spPr>
        <p:txBody>
          <a:bodyPr/>
          <a:lstStyle/>
          <a:p>
            <a:pPr eaLnBrk="1" hangingPunct="1"/>
            <a:r>
              <a:rPr lang="en-US"/>
              <a:t>Samples from children have bands that are also found in one or the other of their parents.</a:t>
            </a:r>
          </a:p>
        </p:txBody>
      </p:sp>
      <p:pic>
        <p:nvPicPr>
          <p:cNvPr id="124932" name="Picture 2"/>
          <p:cNvPicPr>
            <a:picLocks noChangeAspect="1" noChangeArrowheads="1"/>
          </p:cNvPicPr>
          <p:nvPr/>
        </p:nvPicPr>
        <p:blipFill>
          <a:blip r:embed="rId2" cstate="print"/>
          <a:srcRect/>
          <a:stretch>
            <a:fillRect/>
          </a:stretch>
        </p:blipFill>
        <p:spPr bwMode="auto">
          <a:xfrm>
            <a:off x="4876800" y="1828800"/>
            <a:ext cx="5638800" cy="44386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bwMode="auto">
          <a:xfrm>
            <a:off x="6553200" y="609600"/>
            <a:ext cx="4114800" cy="480060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ea typeface="+mj-ea"/>
              </a:rPr>
              <a:t>DNA Fingerprinting</a:t>
            </a:r>
          </a:p>
        </p:txBody>
      </p:sp>
      <p:pic>
        <p:nvPicPr>
          <p:cNvPr id="125955" name="Picture 3" descr="DNAfingerprintassault"/>
          <p:cNvPicPr>
            <a:picLocks noChangeAspect="1" noChangeArrowheads="1"/>
          </p:cNvPicPr>
          <p:nvPr/>
        </p:nvPicPr>
        <p:blipFill>
          <a:blip r:embed="rId2" cstate="print"/>
          <a:srcRect/>
          <a:stretch>
            <a:fillRect/>
          </a:stretch>
        </p:blipFill>
        <p:spPr bwMode="auto">
          <a:xfrm>
            <a:off x="1524001" y="0"/>
            <a:ext cx="4657725" cy="6781800"/>
          </a:xfrm>
          <a:prstGeom prst="rect">
            <a:avLst/>
          </a:prstGeom>
          <a:noFill/>
          <a:ln w="9525">
            <a:noFill/>
            <a:miter lim="800000"/>
            <a:headEnd/>
            <a:tailEnd/>
          </a:ln>
        </p:spPr>
      </p:pic>
      <p:pic>
        <p:nvPicPr>
          <p:cNvPr id="125956" name="Picture 4" descr="860082"/>
          <p:cNvPicPr>
            <a:picLocks noChangeAspect="1" noChangeArrowheads="1"/>
          </p:cNvPicPr>
          <p:nvPr/>
        </p:nvPicPr>
        <p:blipFill>
          <a:blip r:embed="rId3" cstate="print"/>
          <a:srcRect/>
          <a:stretch>
            <a:fillRect/>
          </a:stretch>
        </p:blipFill>
        <p:spPr bwMode="auto">
          <a:xfrm>
            <a:off x="6324600" y="381001"/>
            <a:ext cx="4038600" cy="6461125"/>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bwMode="auto">
          <a:xfrm>
            <a:off x="1981200" y="152400"/>
            <a:ext cx="8229600" cy="125095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ea typeface="+mj-ea"/>
              </a:rPr>
              <a:t>Short Tandem Repeats</a:t>
            </a:r>
          </a:p>
        </p:txBody>
      </p:sp>
      <p:sp>
        <p:nvSpPr>
          <p:cNvPr id="118787" name="Rectangle 3"/>
          <p:cNvSpPr>
            <a:spLocks noGrp="1"/>
          </p:cNvSpPr>
          <p:nvPr>
            <p:ph type="body" idx="1"/>
          </p:nvPr>
        </p:nvSpPr>
        <p:spPr>
          <a:xfrm>
            <a:off x="533400" y="1774826"/>
            <a:ext cx="10668000" cy="4625975"/>
          </a:xfrm>
        </p:spPr>
        <p:txBody>
          <a:bodyPr/>
          <a:lstStyle/>
          <a:p>
            <a:pPr eaLnBrk="1" hangingPunct="1">
              <a:lnSpc>
                <a:spcPct val="90000"/>
              </a:lnSpc>
            </a:pPr>
            <a:r>
              <a:rPr lang="en-US"/>
              <a:t>They serve as useful markers for identification because they are found in great abundance throughout the human genome. </a:t>
            </a:r>
          </a:p>
          <a:p>
            <a:pPr marL="119062" indent="0" eaLnBrk="1" hangingPunct="1">
              <a:lnSpc>
                <a:spcPct val="90000"/>
              </a:lnSpc>
              <a:buNone/>
            </a:pPr>
            <a:endParaRPr lang="en-US"/>
          </a:p>
          <a:p>
            <a:pPr eaLnBrk="1" hangingPunct="1">
              <a:lnSpc>
                <a:spcPct val="90000"/>
              </a:lnSpc>
            </a:pPr>
            <a:r>
              <a:rPr lang="en-US"/>
              <a:t>STRs are locations on the chromosome that contain short sequences that repeat themselves within the DNA molecule. </a:t>
            </a:r>
          </a:p>
          <a:p>
            <a:pPr eaLnBrk="1" hangingPunct="1">
              <a:lnSpc>
                <a:spcPct val="90000"/>
              </a:lnSpc>
            </a:pPr>
            <a:endParaRPr lang="en-US"/>
          </a:p>
        </p:txBody>
      </p:sp>
      <p:sp>
        <p:nvSpPr>
          <p:cNvPr id="118788" name="Rectangle 5"/>
          <p:cNvSpPr>
            <a:spLocks noChangeArrowheads="1"/>
          </p:cNvSpPr>
          <p:nvPr/>
        </p:nvSpPr>
        <p:spPr bwMode="auto">
          <a:xfrm>
            <a:off x="6457950" y="-6286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latin typeface="Times" charset="0"/>
            </a:endParaRPr>
          </a:p>
        </p:txBody>
      </p:sp>
    </p:spTree>
    <p:extLst>
      <p:ext uri="{BB962C8B-B14F-4D97-AF65-F5344CB8AC3E}">
        <p14:creationId xmlns:p14="http://schemas.microsoft.com/office/powerpoint/2010/main" val="3596535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bwMode="auto">
          <a:xfrm>
            <a:off x="1981200" y="152400"/>
            <a:ext cx="8229600" cy="125095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ea typeface="+mj-ea"/>
              </a:rPr>
              <a:t>STR Advantages</a:t>
            </a:r>
          </a:p>
        </p:txBody>
      </p:sp>
      <p:sp>
        <p:nvSpPr>
          <p:cNvPr id="128003" name="Rectangle 3"/>
          <p:cNvSpPr>
            <a:spLocks noGrp="1"/>
          </p:cNvSpPr>
          <p:nvPr>
            <p:ph type="body" idx="1"/>
          </p:nvPr>
        </p:nvSpPr>
        <p:spPr>
          <a:xfrm>
            <a:off x="838200" y="1774826"/>
            <a:ext cx="10439400" cy="4625975"/>
          </a:xfrm>
        </p:spPr>
        <p:txBody>
          <a:bodyPr/>
          <a:lstStyle/>
          <a:p>
            <a:pPr eaLnBrk="1" hangingPunct="1">
              <a:lnSpc>
                <a:spcPct val="90000"/>
              </a:lnSpc>
            </a:pPr>
            <a:r>
              <a:rPr lang="en-US" sz="3600"/>
              <a:t>STRs are much less susceptible to degradation and may often be recovered from bodies or stains that have been subjected to extreme decomposition. </a:t>
            </a:r>
          </a:p>
          <a:p>
            <a:pPr marL="119062" indent="0" eaLnBrk="1" hangingPunct="1">
              <a:lnSpc>
                <a:spcPct val="90000"/>
              </a:lnSpc>
              <a:buNone/>
            </a:pPr>
            <a:endParaRPr lang="en-US" sz="3600"/>
          </a:p>
          <a:p>
            <a:pPr eaLnBrk="1" hangingPunct="1">
              <a:lnSpc>
                <a:spcPct val="90000"/>
              </a:lnSpc>
            </a:pPr>
            <a:r>
              <a:rPr lang="en-US" sz="3600"/>
              <a:t>Because of their shortness, STRs are ideal candidates for multiplication by PCR, thus overcoming the limited-sample-size problem often associated with crime-scene evidence. </a:t>
            </a:r>
          </a:p>
        </p:txBody>
      </p:sp>
      <p:sp>
        <p:nvSpPr>
          <p:cNvPr id="128004" name="Rectangle 5"/>
          <p:cNvSpPr>
            <a:spLocks noChangeArrowheads="1"/>
          </p:cNvSpPr>
          <p:nvPr/>
        </p:nvSpPr>
        <p:spPr bwMode="auto">
          <a:xfrm>
            <a:off x="6457950" y="-628650"/>
            <a:ext cx="184150" cy="457200"/>
          </a:xfrm>
          <a:prstGeom prst="rect">
            <a:avLst/>
          </a:prstGeom>
          <a:noFill/>
          <a:ln w="9525">
            <a:noFill/>
            <a:miter lim="800000"/>
            <a:headEnd/>
            <a:tailEnd/>
          </a:ln>
        </p:spPr>
        <p:txBody>
          <a:bodyPr wrap="none">
            <a:spAutoFit/>
          </a:bodyPr>
          <a:lstStyle/>
          <a:p>
            <a:pPr eaLnBrk="0" hangingPunct="0"/>
            <a:endParaRPr lang="en-US">
              <a:latin typeface="Times"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bwMode="auto"/>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ea typeface="+mj-ea"/>
              </a:rPr>
              <a:t>STR’s</a:t>
            </a:r>
          </a:p>
        </p:txBody>
      </p:sp>
      <p:sp>
        <p:nvSpPr>
          <p:cNvPr id="129027" name="Rectangle 3"/>
          <p:cNvSpPr>
            <a:spLocks noGrp="1"/>
          </p:cNvSpPr>
          <p:nvPr>
            <p:ph type="body" sz="half" idx="1"/>
          </p:nvPr>
        </p:nvSpPr>
        <p:spPr>
          <a:xfrm>
            <a:off x="609600" y="1774826"/>
            <a:ext cx="5405438" cy="4625975"/>
          </a:xfrm>
        </p:spPr>
        <p:txBody>
          <a:bodyPr/>
          <a:lstStyle/>
          <a:p>
            <a:pPr eaLnBrk="1" hangingPunct="1"/>
            <a:r>
              <a:rPr lang="en-US"/>
              <a:t>A high degree of </a:t>
            </a:r>
            <a:r>
              <a:rPr lang="en-US" err="1"/>
              <a:t>of</a:t>
            </a:r>
            <a:r>
              <a:rPr lang="en-US"/>
              <a:t> individualism can be achieved by analyzing STR’s </a:t>
            </a:r>
          </a:p>
          <a:p>
            <a:pPr eaLnBrk="1" hangingPunct="1"/>
            <a:r>
              <a:rPr lang="en-US"/>
              <a:t>Currently, the US has standardized 13 STR’s for entry into CODIS</a:t>
            </a:r>
          </a:p>
          <a:p>
            <a:pPr eaLnBrk="1" hangingPunct="1">
              <a:buFont typeface="Wingdings 2" charset="2"/>
              <a:buNone/>
            </a:pPr>
            <a:r>
              <a:rPr lang="en-US" sz="2800"/>
              <a:t>	</a:t>
            </a:r>
          </a:p>
        </p:txBody>
      </p:sp>
      <p:pic>
        <p:nvPicPr>
          <p:cNvPr id="129028" name="Picture 4" descr="bi_codis"/>
          <p:cNvPicPr>
            <a:picLocks noChangeAspect="1" noChangeArrowheads="1"/>
          </p:cNvPicPr>
          <p:nvPr/>
        </p:nvPicPr>
        <p:blipFill>
          <a:blip r:embed="rId3" cstate="print"/>
          <a:srcRect/>
          <a:stretch>
            <a:fillRect/>
          </a:stretch>
        </p:blipFill>
        <p:spPr bwMode="auto">
          <a:xfrm>
            <a:off x="6248400" y="1828800"/>
            <a:ext cx="3886200" cy="329088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bwMode="auto">
          <a:xfrm>
            <a:off x="1981200" y="152400"/>
            <a:ext cx="8229600" cy="1250950"/>
          </a:xfrm>
        </p:spPr>
        <p:txBody>
          <a:bodyPr vert="horz" wrap="square" lIns="91440" tIns="45720" rIns="4572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a:ea typeface="+mj-ea"/>
              </a:rPr>
              <a:t>CODIS</a:t>
            </a:r>
          </a:p>
        </p:txBody>
      </p:sp>
      <p:sp>
        <p:nvSpPr>
          <p:cNvPr id="131075" name="Rectangle 3"/>
          <p:cNvSpPr>
            <a:spLocks noGrp="1"/>
          </p:cNvSpPr>
          <p:nvPr>
            <p:ph type="body" idx="1"/>
          </p:nvPr>
        </p:nvSpPr>
        <p:spPr>
          <a:xfrm>
            <a:off x="685800" y="1774826"/>
            <a:ext cx="10668000" cy="4625975"/>
          </a:xfrm>
        </p:spPr>
        <p:txBody>
          <a:bodyPr/>
          <a:lstStyle/>
          <a:p>
            <a:r>
              <a:rPr lang="en-US"/>
              <a:t>CODIS (Combined DNA Index System) is a computer software program developed by the FBI that maintains local, state, and national databases of DNA profiles from convicted offenders, unsolved crime scene evidence, and profiles of missing persons. </a:t>
            </a:r>
          </a:p>
        </p:txBody>
      </p:sp>
      <p:sp>
        <p:nvSpPr>
          <p:cNvPr id="131076" name="Rectangle 5"/>
          <p:cNvSpPr>
            <a:spLocks noChangeArrowheads="1"/>
          </p:cNvSpPr>
          <p:nvPr/>
        </p:nvSpPr>
        <p:spPr bwMode="auto">
          <a:xfrm>
            <a:off x="6457950" y="-628650"/>
            <a:ext cx="184150" cy="457200"/>
          </a:xfrm>
          <a:prstGeom prst="rect">
            <a:avLst/>
          </a:prstGeom>
          <a:noFill/>
          <a:ln w="9525">
            <a:noFill/>
            <a:miter lim="800000"/>
            <a:headEnd/>
            <a:tailEnd/>
          </a:ln>
        </p:spPr>
        <p:txBody>
          <a:bodyPr wrap="none">
            <a:spAutoFit/>
          </a:bodyPr>
          <a:lstStyle/>
          <a:p>
            <a:pPr eaLnBrk="0" hangingPunct="0"/>
            <a:endParaRPr lang="en-US">
              <a:latin typeface="Times"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796px-ABO_blood_type"/>
          <p:cNvPicPr>
            <a:picLocks noChangeAspect="1" noChangeArrowheads="1"/>
          </p:cNvPicPr>
          <p:nvPr/>
        </p:nvPicPr>
        <p:blipFill>
          <a:blip r:embed="rId3" cstate="print"/>
          <a:srcRect/>
          <a:stretch>
            <a:fillRect/>
          </a:stretch>
        </p:blipFill>
        <p:spPr bwMode="auto">
          <a:xfrm>
            <a:off x="1066800" y="1371601"/>
            <a:ext cx="10058400" cy="5330825"/>
          </a:xfrm>
          <a:prstGeom prst="rect">
            <a:avLst/>
          </a:prstGeom>
          <a:noFill/>
          <a:ln w="9525">
            <a:noFill/>
            <a:miter lim="800000"/>
            <a:headEnd/>
            <a:tailEnd/>
          </a:ln>
        </p:spPr>
      </p:pic>
      <p:sp>
        <p:nvSpPr>
          <p:cNvPr id="10245" name="Rectangle 4"/>
          <p:cNvSpPr>
            <a:spLocks noGrp="1" noChangeArrowheads="1"/>
          </p:cNvSpPr>
          <p:nvPr>
            <p:ph type="title"/>
          </p:nvPr>
        </p:nvSpPr>
        <p:spPr/>
        <p:txBody>
          <a:bodyPr/>
          <a:lstStyle/>
          <a:p>
            <a:pPr eaLnBrk="1" hangingPunct="1">
              <a:defRPr/>
            </a:pPr>
            <a:r>
              <a:rPr lang="en-US">
                <a:effectLst>
                  <a:outerShdw blurRad="38100" dist="38100" dir="2700000" algn="tl">
                    <a:srgbClr val="000000">
                      <a:alpha val="43137"/>
                    </a:srgbClr>
                  </a:outerShdw>
                </a:effectLst>
                <a:ea typeface="+mj-ea"/>
              </a:rPr>
              <a:t>Blood Types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AutoShape 2"/>
          <p:cNvSpPr>
            <a:spLocks noGrp="1" noChangeArrowheads="1"/>
          </p:cNvSpPr>
          <p:nvPr>
            <p:ph type="title"/>
          </p:nvPr>
        </p:nvSpPr>
        <p:spPr>
          <a:xfrm>
            <a:off x="2209800" y="381000"/>
            <a:ext cx="7772400" cy="1295400"/>
          </a:xfrm>
        </p:spPr>
        <p:txBody>
          <a:bodyPr/>
          <a:lstStyle/>
          <a:p>
            <a:pPr eaLnBrk="1" hangingPunct="1">
              <a:defRPr/>
            </a:pPr>
            <a:r>
              <a:rPr lang="en-US">
                <a:effectLst>
                  <a:outerShdw blurRad="38100" dist="38100" dir="2700000" algn="tl">
                    <a:srgbClr val="000000">
                      <a:alpha val="43137"/>
                    </a:srgbClr>
                  </a:outerShdw>
                </a:effectLst>
                <a:ea typeface="+mj-ea"/>
              </a:rPr>
              <a:t>Blood Donors</a:t>
            </a:r>
          </a:p>
        </p:txBody>
      </p:sp>
      <p:sp>
        <p:nvSpPr>
          <p:cNvPr id="28675" name="Rectangle 3"/>
          <p:cNvSpPr>
            <a:spLocks noChangeArrowheads="1"/>
          </p:cNvSpPr>
          <p:nvPr/>
        </p:nvSpPr>
        <p:spPr bwMode="auto">
          <a:xfrm>
            <a:off x="1981200" y="1828800"/>
            <a:ext cx="8305800" cy="42672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endParaRPr lang="en-US">
              <a:latin typeface="Times" charset="0"/>
            </a:endParaRPr>
          </a:p>
        </p:txBody>
      </p:sp>
      <p:sp>
        <p:nvSpPr>
          <p:cNvPr id="28676" name="Line 4"/>
          <p:cNvSpPr>
            <a:spLocks noChangeShapeType="1"/>
          </p:cNvSpPr>
          <p:nvPr/>
        </p:nvSpPr>
        <p:spPr bwMode="auto">
          <a:xfrm>
            <a:off x="1981200" y="2667000"/>
            <a:ext cx="8305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7" name="Line 5"/>
          <p:cNvSpPr>
            <a:spLocks noChangeShapeType="1"/>
          </p:cNvSpPr>
          <p:nvPr/>
        </p:nvSpPr>
        <p:spPr bwMode="auto">
          <a:xfrm>
            <a:off x="1981200" y="3505200"/>
            <a:ext cx="8305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8" name="Line 6"/>
          <p:cNvSpPr>
            <a:spLocks noChangeShapeType="1"/>
          </p:cNvSpPr>
          <p:nvPr/>
        </p:nvSpPr>
        <p:spPr bwMode="auto">
          <a:xfrm>
            <a:off x="1981200" y="4343400"/>
            <a:ext cx="8305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9" name="Line 7"/>
          <p:cNvSpPr>
            <a:spLocks noChangeShapeType="1"/>
          </p:cNvSpPr>
          <p:nvPr/>
        </p:nvSpPr>
        <p:spPr bwMode="auto">
          <a:xfrm>
            <a:off x="1981200" y="5257800"/>
            <a:ext cx="8305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0" name="Line 8"/>
          <p:cNvSpPr>
            <a:spLocks noChangeShapeType="1"/>
          </p:cNvSpPr>
          <p:nvPr/>
        </p:nvSpPr>
        <p:spPr bwMode="auto">
          <a:xfrm>
            <a:off x="3505200" y="1828800"/>
            <a:ext cx="0" cy="4267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1" name="Line 9"/>
          <p:cNvSpPr>
            <a:spLocks noChangeShapeType="1"/>
          </p:cNvSpPr>
          <p:nvPr/>
        </p:nvSpPr>
        <p:spPr bwMode="auto">
          <a:xfrm>
            <a:off x="5257800" y="1828800"/>
            <a:ext cx="0" cy="4267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2" name="Line 10"/>
          <p:cNvSpPr>
            <a:spLocks noChangeShapeType="1"/>
          </p:cNvSpPr>
          <p:nvPr/>
        </p:nvSpPr>
        <p:spPr bwMode="auto">
          <a:xfrm>
            <a:off x="6934200" y="1828800"/>
            <a:ext cx="0" cy="4267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3" name="Line 11"/>
          <p:cNvSpPr>
            <a:spLocks noChangeShapeType="1"/>
          </p:cNvSpPr>
          <p:nvPr/>
        </p:nvSpPr>
        <p:spPr bwMode="auto">
          <a:xfrm>
            <a:off x="8610600" y="1828800"/>
            <a:ext cx="0" cy="4267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4" name="Text Box 12"/>
          <p:cNvSpPr txBox="1">
            <a:spLocks noChangeArrowheads="1"/>
          </p:cNvSpPr>
          <p:nvPr/>
        </p:nvSpPr>
        <p:spPr bwMode="auto">
          <a:xfrm>
            <a:off x="2314575" y="1979613"/>
            <a:ext cx="895350" cy="457200"/>
          </a:xfrm>
          <a:prstGeom prst="rect">
            <a:avLst/>
          </a:prstGeom>
          <a:noFill/>
          <a:ln w="12700">
            <a:noFill/>
            <a:miter lim="800000"/>
            <a:headEnd type="none" w="sm" len="sm"/>
            <a:tailEnd type="none" w="sm" len="sm"/>
          </a:ln>
        </p:spPr>
        <p:txBody>
          <a:bodyPr wrap="none">
            <a:spAutoFit/>
          </a:bodyPr>
          <a:lstStyle/>
          <a:p>
            <a:r>
              <a:rPr lang="en-US" b="1"/>
              <a:t>Type</a:t>
            </a:r>
          </a:p>
        </p:txBody>
      </p:sp>
      <p:sp>
        <p:nvSpPr>
          <p:cNvPr id="28685" name="Text Box 13"/>
          <p:cNvSpPr txBox="1">
            <a:spLocks noChangeArrowheads="1"/>
          </p:cNvSpPr>
          <p:nvPr/>
        </p:nvSpPr>
        <p:spPr bwMode="auto">
          <a:xfrm>
            <a:off x="3787776" y="1963738"/>
            <a:ext cx="1317625" cy="457200"/>
          </a:xfrm>
          <a:prstGeom prst="rect">
            <a:avLst/>
          </a:prstGeom>
          <a:noFill/>
          <a:ln w="12700">
            <a:noFill/>
            <a:miter lim="800000"/>
            <a:headEnd type="none" w="sm" len="sm"/>
            <a:tailEnd type="none" w="sm" len="sm"/>
          </a:ln>
        </p:spPr>
        <p:txBody>
          <a:bodyPr wrap="none">
            <a:spAutoFit/>
          </a:bodyPr>
          <a:lstStyle/>
          <a:p>
            <a:r>
              <a:rPr lang="en-US" b="1"/>
              <a:t>Antigen</a:t>
            </a:r>
          </a:p>
        </p:txBody>
      </p:sp>
      <p:sp>
        <p:nvSpPr>
          <p:cNvPr id="28686" name="Text Box 14"/>
          <p:cNvSpPr txBox="1">
            <a:spLocks noChangeArrowheads="1"/>
          </p:cNvSpPr>
          <p:nvPr/>
        </p:nvSpPr>
        <p:spPr bwMode="auto">
          <a:xfrm>
            <a:off x="5410201" y="1979613"/>
            <a:ext cx="1503363" cy="457200"/>
          </a:xfrm>
          <a:prstGeom prst="rect">
            <a:avLst/>
          </a:prstGeom>
          <a:noFill/>
          <a:ln w="12700">
            <a:noFill/>
            <a:miter lim="800000"/>
            <a:headEnd type="none" w="sm" len="sm"/>
            <a:tailEnd type="none" w="sm" len="sm"/>
          </a:ln>
        </p:spPr>
        <p:txBody>
          <a:bodyPr wrap="none">
            <a:spAutoFit/>
          </a:bodyPr>
          <a:lstStyle/>
          <a:p>
            <a:r>
              <a:rPr lang="en-US" b="1"/>
              <a:t>Antibody</a:t>
            </a:r>
          </a:p>
        </p:txBody>
      </p:sp>
      <p:sp>
        <p:nvSpPr>
          <p:cNvPr id="28687" name="Text Box 15"/>
          <p:cNvSpPr txBox="1">
            <a:spLocks noChangeArrowheads="1"/>
          </p:cNvSpPr>
          <p:nvPr/>
        </p:nvSpPr>
        <p:spPr bwMode="auto">
          <a:xfrm>
            <a:off x="7010400" y="1903413"/>
            <a:ext cx="1600200" cy="762000"/>
          </a:xfrm>
          <a:prstGeom prst="rect">
            <a:avLst/>
          </a:prstGeom>
          <a:noFill/>
          <a:ln w="12700">
            <a:noFill/>
            <a:miter lim="800000"/>
            <a:headEnd type="none" w="sm" len="sm"/>
            <a:tailEnd type="none" w="sm" len="sm"/>
          </a:ln>
        </p:spPr>
        <p:txBody>
          <a:bodyPr>
            <a:spAutoFit/>
          </a:bodyPr>
          <a:lstStyle/>
          <a:p>
            <a:r>
              <a:rPr lang="en-US" sz="2200" b="1"/>
              <a:t>Can Give</a:t>
            </a:r>
          </a:p>
          <a:p>
            <a:r>
              <a:rPr lang="en-US" sz="2200" b="1"/>
              <a:t>Blood To</a:t>
            </a:r>
          </a:p>
        </p:txBody>
      </p:sp>
      <p:sp>
        <p:nvSpPr>
          <p:cNvPr id="28688" name="Text Box 16"/>
          <p:cNvSpPr txBox="1">
            <a:spLocks noChangeArrowheads="1"/>
          </p:cNvSpPr>
          <p:nvPr/>
        </p:nvSpPr>
        <p:spPr bwMode="auto">
          <a:xfrm>
            <a:off x="8610600" y="1905000"/>
            <a:ext cx="1828800" cy="762000"/>
          </a:xfrm>
          <a:prstGeom prst="rect">
            <a:avLst/>
          </a:prstGeom>
          <a:noFill/>
          <a:ln w="12700">
            <a:noFill/>
            <a:miter lim="800000"/>
            <a:headEnd type="none" w="sm" len="sm"/>
            <a:tailEnd type="none" w="sm" len="sm"/>
          </a:ln>
        </p:spPr>
        <p:txBody>
          <a:bodyPr>
            <a:spAutoFit/>
          </a:bodyPr>
          <a:lstStyle/>
          <a:p>
            <a:r>
              <a:rPr lang="en-US" sz="2200" b="1"/>
              <a:t>Can Get</a:t>
            </a:r>
          </a:p>
          <a:p>
            <a:r>
              <a:rPr lang="en-US" sz="2200" b="1"/>
              <a:t>Blood From</a:t>
            </a:r>
          </a:p>
        </p:txBody>
      </p:sp>
      <p:sp>
        <p:nvSpPr>
          <p:cNvPr id="28689" name="Text Box 17"/>
          <p:cNvSpPr txBox="1">
            <a:spLocks noChangeArrowheads="1"/>
          </p:cNvSpPr>
          <p:nvPr/>
        </p:nvSpPr>
        <p:spPr bwMode="auto">
          <a:xfrm>
            <a:off x="2498726" y="28194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A</a:t>
            </a:r>
          </a:p>
        </p:txBody>
      </p:sp>
      <p:sp>
        <p:nvSpPr>
          <p:cNvPr id="28690" name="Text Box 18"/>
          <p:cNvSpPr txBox="1">
            <a:spLocks noChangeArrowheads="1"/>
          </p:cNvSpPr>
          <p:nvPr/>
        </p:nvSpPr>
        <p:spPr bwMode="auto">
          <a:xfrm>
            <a:off x="2514600" y="3733800"/>
            <a:ext cx="387350" cy="457200"/>
          </a:xfrm>
          <a:prstGeom prst="rect">
            <a:avLst/>
          </a:prstGeom>
          <a:noFill/>
          <a:ln w="12700">
            <a:noFill/>
            <a:miter lim="800000"/>
            <a:headEnd type="none" w="sm" len="sm"/>
            <a:tailEnd type="none" w="sm" len="sm"/>
          </a:ln>
        </p:spPr>
        <p:txBody>
          <a:bodyPr wrap="none">
            <a:spAutoFit/>
          </a:bodyPr>
          <a:lstStyle/>
          <a:p>
            <a:r>
              <a:rPr lang="en-US">
                <a:latin typeface="Times" charset="0"/>
              </a:rPr>
              <a:t>B</a:t>
            </a:r>
          </a:p>
        </p:txBody>
      </p:sp>
      <p:sp>
        <p:nvSpPr>
          <p:cNvPr id="28691" name="Text Box 19"/>
          <p:cNvSpPr txBox="1">
            <a:spLocks noChangeArrowheads="1"/>
          </p:cNvSpPr>
          <p:nvPr/>
        </p:nvSpPr>
        <p:spPr bwMode="auto">
          <a:xfrm>
            <a:off x="2422526" y="4556125"/>
            <a:ext cx="608013" cy="457200"/>
          </a:xfrm>
          <a:prstGeom prst="rect">
            <a:avLst/>
          </a:prstGeom>
          <a:noFill/>
          <a:ln w="12700">
            <a:noFill/>
            <a:miter lim="800000"/>
            <a:headEnd type="none" w="sm" len="sm"/>
            <a:tailEnd type="none" w="sm" len="sm"/>
          </a:ln>
        </p:spPr>
        <p:txBody>
          <a:bodyPr wrap="none">
            <a:spAutoFit/>
          </a:bodyPr>
          <a:lstStyle/>
          <a:p>
            <a:r>
              <a:rPr lang="en-US">
                <a:latin typeface="Times" charset="0"/>
              </a:rPr>
              <a:t>AB</a:t>
            </a:r>
          </a:p>
        </p:txBody>
      </p:sp>
      <p:sp>
        <p:nvSpPr>
          <p:cNvPr id="28692" name="Text Box 20"/>
          <p:cNvSpPr txBox="1">
            <a:spLocks noChangeArrowheads="1"/>
          </p:cNvSpPr>
          <p:nvPr/>
        </p:nvSpPr>
        <p:spPr bwMode="auto">
          <a:xfrm>
            <a:off x="2514601" y="54102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O</a:t>
            </a:r>
          </a:p>
        </p:txBody>
      </p:sp>
      <p:sp>
        <p:nvSpPr>
          <p:cNvPr id="28693" name="Text Box 21"/>
          <p:cNvSpPr txBox="1">
            <a:spLocks noChangeArrowheads="1"/>
          </p:cNvSpPr>
          <p:nvPr/>
        </p:nvSpPr>
        <p:spPr bwMode="auto">
          <a:xfrm>
            <a:off x="4191001" y="28194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A</a:t>
            </a:r>
          </a:p>
        </p:txBody>
      </p:sp>
      <p:sp>
        <p:nvSpPr>
          <p:cNvPr id="28694" name="Text Box 22"/>
          <p:cNvSpPr txBox="1">
            <a:spLocks noChangeArrowheads="1"/>
          </p:cNvSpPr>
          <p:nvPr/>
        </p:nvSpPr>
        <p:spPr bwMode="auto">
          <a:xfrm>
            <a:off x="4191000" y="3733800"/>
            <a:ext cx="387350" cy="457200"/>
          </a:xfrm>
          <a:prstGeom prst="rect">
            <a:avLst/>
          </a:prstGeom>
          <a:noFill/>
          <a:ln w="12700">
            <a:noFill/>
            <a:miter lim="800000"/>
            <a:headEnd type="none" w="sm" len="sm"/>
            <a:tailEnd type="none" w="sm" len="sm"/>
          </a:ln>
        </p:spPr>
        <p:txBody>
          <a:bodyPr wrap="none">
            <a:spAutoFit/>
          </a:bodyPr>
          <a:lstStyle/>
          <a:p>
            <a:r>
              <a:rPr lang="en-US">
                <a:latin typeface="Times" charset="0"/>
              </a:rPr>
              <a:t>B</a:t>
            </a:r>
          </a:p>
        </p:txBody>
      </p:sp>
      <p:sp>
        <p:nvSpPr>
          <p:cNvPr id="28695" name="Text Box 23"/>
          <p:cNvSpPr txBox="1">
            <a:spLocks noChangeArrowheads="1"/>
          </p:cNvSpPr>
          <p:nvPr/>
        </p:nvSpPr>
        <p:spPr bwMode="auto">
          <a:xfrm>
            <a:off x="3752850" y="4572000"/>
            <a:ext cx="1200150" cy="457200"/>
          </a:xfrm>
          <a:prstGeom prst="rect">
            <a:avLst/>
          </a:prstGeom>
          <a:noFill/>
          <a:ln w="12700">
            <a:noFill/>
            <a:miter lim="800000"/>
            <a:headEnd type="none" w="sm" len="sm"/>
            <a:tailEnd type="none" w="sm" len="sm"/>
          </a:ln>
        </p:spPr>
        <p:txBody>
          <a:bodyPr wrap="none">
            <a:spAutoFit/>
          </a:bodyPr>
          <a:lstStyle/>
          <a:p>
            <a:r>
              <a:rPr lang="en-US">
                <a:latin typeface="Times" charset="0"/>
              </a:rPr>
              <a:t>A and B</a:t>
            </a:r>
          </a:p>
        </p:txBody>
      </p:sp>
      <p:sp>
        <p:nvSpPr>
          <p:cNvPr id="28696" name="Text Box 24"/>
          <p:cNvSpPr txBox="1">
            <a:spLocks noChangeArrowheads="1"/>
          </p:cNvSpPr>
          <p:nvPr/>
        </p:nvSpPr>
        <p:spPr bwMode="auto">
          <a:xfrm>
            <a:off x="3786189" y="5273676"/>
            <a:ext cx="1159933" cy="830997"/>
          </a:xfrm>
          <a:prstGeom prst="rect">
            <a:avLst/>
          </a:prstGeom>
          <a:noFill/>
          <a:ln w="12700">
            <a:noFill/>
            <a:miter lim="800000"/>
            <a:headEnd type="none" w="sm" len="sm"/>
            <a:tailEnd type="none" w="sm" len="sm"/>
          </a:ln>
        </p:spPr>
        <p:txBody>
          <a:bodyPr wrap="none">
            <a:spAutoFit/>
          </a:bodyPr>
          <a:lstStyle/>
          <a:p>
            <a:r>
              <a:rPr lang="en-US">
                <a:latin typeface="Times" charset="0"/>
              </a:rPr>
              <a:t>Neither</a:t>
            </a:r>
          </a:p>
          <a:p>
            <a:r>
              <a:rPr lang="en-US">
                <a:latin typeface="Times" charset="0"/>
              </a:rPr>
              <a:t>A nor B</a:t>
            </a:r>
          </a:p>
        </p:txBody>
      </p:sp>
      <p:sp>
        <p:nvSpPr>
          <p:cNvPr id="28697" name="Text Box 25"/>
          <p:cNvSpPr txBox="1">
            <a:spLocks noChangeArrowheads="1"/>
          </p:cNvSpPr>
          <p:nvPr/>
        </p:nvSpPr>
        <p:spPr bwMode="auto">
          <a:xfrm>
            <a:off x="5867400" y="2819400"/>
            <a:ext cx="387350" cy="457200"/>
          </a:xfrm>
          <a:prstGeom prst="rect">
            <a:avLst/>
          </a:prstGeom>
          <a:noFill/>
          <a:ln w="12700">
            <a:noFill/>
            <a:miter lim="800000"/>
            <a:headEnd type="none" w="sm" len="sm"/>
            <a:tailEnd type="none" w="sm" len="sm"/>
          </a:ln>
        </p:spPr>
        <p:txBody>
          <a:bodyPr wrap="none">
            <a:spAutoFit/>
          </a:bodyPr>
          <a:lstStyle/>
          <a:p>
            <a:r>
              <a:rPr lang="en-US">
                <a:latin typeface="Times" charset="0"/>
              </a:rPr>
              <a:t>B</a:t>
            </a:r>
          </a:p>
        </p:txBody>
      </p:sp>
      <p:sp>
        <p:nvSpPr>
          <p:cNvPr id="28698" name="Text Box 26"/>
          <p:cNvSpPr txBox="1">
            <a:spLocks noChangeArrowheads="1"/>
          </p:cNvSpPr>
          <p:nvPr/>
        </p:nvSpPr>
        <p:spPr bwMode="auto">
          <a:xfrm>
            <a:off x="5927726" y="37338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A</a:t>
            </a:r>
          </a:p>
        </p:txBody>
      </p:sp>
      <p:sp>
        <p:nvSpPr>
          <p:cNvPr id="28699" name="Text Box 27"/>
          <p:cNvSpPr txBox="1">
            <a:spLocks noChangeArrowheads="1"/>
          </p:cNvSpPr>
          <p:nvPr/>
        </p:nvSpPr>
        <p:spPr bwMode="auto">
          <a:xfrm>
            <a:off x="5486401" y="4419601"/>
            <a:ext cx="1159933" cy="830997"/>
          </a:xfrm>
          <a:prstGeom prst="rect">
            <a:avLst/>
          </a:prstGeom>
          <a:noFill/>
          <a:ln w="12700">
            <a:noFill/>
            <a:miter lim="800000"/>
            <a:headEnd type="none" w="sm" len="sm"/>
            <a:tailEnd type="none" w="sm" len="sm"/>
          </a:ln>
        </p:spPr>
        <p:txBody>
          <a:bodyPr wrap="none">
            <a:spAutoFit/>
          </a:bodyPr>
          <a:lstStyle/>
          <a:p>
            <a:r>
              <a:rPr lang="en-US">
                <a:latin typeface="Times" charset="0"/>
              </a:rPr>
              <a:t>Neither</a:t>
            </a:r>
          </a:p>
          <a:p>
            <a:r>
              <a:rPr lang="en-US">
                <a:latin typeface="Times" charset="0"/>
              </a:rPr>
              <a:t>A nor B</a:t>
            </a:r>
          </a:p>
        </p:txBody>
      </p:sp>
      <p:sp>
        <p:nvSpPr>
          <p:cNvPr id="28700" name="Text Box 28"/>
          <p:cNvSpPr txBox="1">
            <a:spLocks noChangeArrowheads="1"/>
          </p:cNvSpPr>
          <p:nvPr/>
        </p:nvSpPr>
        <p:spPr bwMode="auto">
          <a:xfrm>
            <a:off x="5486400" y="5410200"/>
            <a:ext cx="1200150" cy="457200"/>
          </a:xfrm>
          <a:prstGeom prst="rect">
            <a:avLst/>
          </a:prstGeom>
          <a:noFill/>
          <a:ln w="12700">
            <a:noFill/>
            <a:miter lim="800000"/>
            <a:headEnd type="none" w="sm" len="sm"/>
            <a:tailEnd type="none" w="sm" len="sm"/>
          </a:ln>
        </p:spPr>
        <p:txBody>
          <a:bodyPr wrap="none">
            <a:spAutoFit/>
          </a:bodyPr>
          <a:lstStyle/>
          <a:p>
            <a:r>
              <a:rPr lang="en-US">
                <a:latin typeface="Times" charset="0"/>
              </a:rPr>
              <a:t>A and B</a:t>
            </a:r>
          </a:p>
        </p:txBody>
      </p:sp>
      <p:sp>
        <p:nvSpPr>
          <p:cNvPr id="28701" name="Text Box 29"/>
          <p:cNvSpPr txBox="1">
            <a:spLocks noChangeArrowheads="1"/>
          </p:cNvSpPr>
          <p:nvPr/>
        </p:nvSpPr>
        <p:spPr bwMode="auto">
          <a:xfrm>
            <a:off x="7172325" y="2819400"/>
            <a:ext cx="1055688" cy="457200"/>
          </a:xfrm>
          <a:prstGeom prst="rect">
            <a:avLst/>
          </a:prstGeom>
          <a:noFill/>
          <a:ln w="12700">
            <a:noFill/>
            <a:miter lim="800000"/>
            <a:headEnd type="none" w="sm" len="sm"/>
            <a:tailEnd type="none" w="sm" len="sm"/>
          </a:ln>
        </p:spPr>
        <p:txBody>
          <a:bodyPr wrap="none">
            <a:spAutoFit/>
          </a:bodyPr>
          <a:lstStyle/>
          <a:p>
            <a:r>
              <a:rPr lang="en-US">
                <a:latin typeface="Times" charset="0"/>
              </a:rPr>
              <a:t> A, AB</a:t>
            </a:r>
          </a:p>
        </p:txBody>
      </p:sp>
      <p:sp>
        <p:nvSpPr>
          <p:cNvPr id="28702" name="Text Box 30"/>
          <p:cNvSpPr txBox="1">
            <a:spLocks noChangeArrowheads="1"/>
          </p:cNvSpPr>
          <p:nvPr/>
        </p:nvSpPr>
        <p:spPr bwMode="auto">
          <a:xfrm>
            <a:off x="8975725" y="2819400"/>
            <a:ext cx="776288" cy="457200"/>
          </a:xfrm>
          <a:prstGeom prst="rect">
            <a:avLst/>
          </a:prstGeom>
          <a:noFill/>
          <a:ln w="12700">
            <a:noFill/>
            <a:miter lim="800000"/>
            <a:headEnd type="none" w="sm" len="sm"/>
            <a:tailEnd type="none" w="sm" len="sm"/>
          </a:ln>
        </p:spPr>
        <p:txBody>
          <a:bodyPr wrap="none">
            <a:spAutoFit/>
          </a:bodyPr>
          <a:lstStyle/>
          <a:p>
            <a:r>
              <a:rPr lang="en-US">
                <a:latin typeface="Times" charset="0"/>
              </a:rPr>
              <a:t>O, A</a:t>
            </a:r>
          </a:p>
        </p:txBody>
      </p:sp>
      <p:sp>
        <p:nvSpPr>
          <p:cNvPr id="28703" name="Text Box 31"/>
          <p:cNvSpPr txBox="1">
            <a:spLocks noChangeArrowheads="1"/>
          </p:cNvSpPr>
          <p:nvPr/>
        </p:nvSpPr>
        <p:spPr bwMode="auto">
          <a:xfrm>
            <a:off x="7265988" y="3657600"/>
            <a:ext cx="963612" cy="457200"/>
          </a:xfrm>
          <a:prstGeom prst="rect">
            <a:avLst/>
          </a:prstGeom>
          <a:noFill/>
          <a:ln w="12700">
            <a:noFill/>
            <a:miter lim="800000"/>
            <a:headEnd type="none" w="sm" len="sm"/>
            <a:tailEnd type="none" w="sm" len="sm"/>
          </a:ln>
        </p:spPr>
        <p:txBody>
          <a:bodyPr wrap="none">
            <a:spAutoFit/>
          </a:bodyPr>
          <a:lstStyle/>
          <a:p>
            <a:r>
              <a:rPr lang="en-US">
                <a:latin typeface="Times" charset="0"/>
              </a:rPr>
              <a:t>B, AB</a:t>
            </a:r>
          </a:p>
        </p:txBody>
      </p:sp>
      <p:sp>
        <p:nvSpPr>
          <p:cNvPr id="28704" name="Text Box 32"/>
          <p:cNvSpPr txBox="1">
            <a:spLocks noChangeArrowheads="1"/>
          </p:cNvSpPr>
          <p:nvPr/>
        </p:nvSpPr>
        <p:spPr bwMode="auto">
          <a:xfrm>
            <a:off x="8993188" y="3657600"/>
            <a:ext cx="836612" cy="457200"/>
          </a:xfrm>
          <a:prstGeom prst="rect">
            <a:avLst/>
          </a:prstGeom>
          <a:noFill/>
          <a:ln w="12700">
            <a:noFill/>
            <a:miter lim="800000"/>
            <a:headEnd type="none" w="sm" len="sm"/>
            <a:tailEnd type="none" w="sm" len="sm"/>
          </a:ln>
        </p:spPr>
        <p:txBody>
          <a:bodyPr wrap="none">
            <a:spAutoFit/>
          </a:bodyPr>
          <a:lstStyle/>
          <a:p>
            <a:r>
              <a:rPr lang="en-US">
                <a:latin typeface="Times" charset="0"/>
              </a:rPr>
              <a:t>O , B</a:t>
            </a:r>
          </a:p>
        </p:txBody>
      </p:sp>
      <p:sp>
        <p:nvSpPr>
          <p:cNvPr id="28705" name="Text Box 33"/>
          <p:cNvSpPr txBox="1">
            <a:spLocks noChangeArrowheads="1"/>
          </p:cNvSpPr>
          <p:nvPr/>
        </p:nvSpPr>
        <p:spPr bwMode="auto">
          <a:xfrm>
            <a:off x="7469188" y="4572000"/>
            <a:ext cx="608012" cy="457200"/>
          </a:xfrm>
          <a:prstGeom prst="rect">
            <a:avLst/>
          </a:prstGeom>
          <a:noFill/>
          <a:ln w="12700">
            <a:noFill/>
            <a:miter lim="800000"/>
            <a:headEnd type="none" w="sm" len="sm"/>
            <a:tailEnd type="none" w="sm" len="sm"/>
          </a:ln>
        </p:spPr>
        <p:txBody>
          <a:bodyPr wrap="none">
            <a:spAutoFit/>
          </a:bodyPr>
          <a:lstStyle/>
          <a:p>
            <a:r>
              <a:rPr lang="en-US">
                <a:latin typeface="Times" charset="0"/>
              </a:rPr>
              <a:t>AB</a:t>
            </a:r>
          </a:p>
        </p:txBody>
      </p:sp>
      <p:sp>
        <p:nvSpPr>
          <p:cNvPr id="28706" name="Text Box 34"/>
          <p:cNvSpPr txBox="1">
            <a:spLocks noChangeArrowheads="1"/>
          </p:cNvSpPr>
          <p:nvPr/>
        </p:nvSpPr>
        <p:spPr bwMode="auto">
          <a:xfrm>
            <a:off x="6934200" y="5410200"/>
            <a:ext cx="1708150" cy="457200"/>
          </a:xfrm>
          <a:prstGeom prst="rect">
            <a:avLst/>
          </a:prstGeom>
          <a:noFill/>
          <a:ln w="12700">
            <a:noFill/>
            <a:miter lim="800000"/>
            <a:headEnd type="none" w="sm" len="sm"/>
            <a:tailEnd type="none" w="sm" len="sm"/>
          </a:ln>
        </p:spPr>
        <p:txBody>
          <a:bodyPr wrap="none">
            <a:spAutoFit/>
          </a:bodyPr>
          <a:lstStyle/>
          <a:p>
            <a:r>
              <a:rPr lang="en-US">
                <a:latin typeface="Times" charset="0"/>
              </a:rPr>
              <a:t>A, B, O, AB</a:t>
            </a:r>
          </a:p>
        </p:txBody>
      </p:sp>
      <p:sp>
        <p:nvSpPr>
          <p:cNvPr id="28707" name="Text Box 35"/>
          <p:cNvSpPr txBox="1">
            <a:spLocks noChangeArrowheads="1"/>
          </p:cNvSpPr>
          <p:nvPr/>
        </p:nvSpPr>
        <p:spPr bwMode="auto">
          <a:xfrm>
            <a:off x="8610600" y="4572000"/>
            <a:ext cx="1708150" cy="457200"/>
          </a:xfrm>
          <a:prstGeom prst="rect">
            <a:avLst/>
          </a:prstGeom>
          <a:noFill/>
          <a:ln w="12700">
            <a:noFill/>
            <a:miter lim="800000"/>
            <a:headEnd type="none" w="sm" len="sm"/>
            <a:tailEnd type="none" w="sm" len="sm"/>
          </a:ln>
        </p:spPr>
        <p:txBody>
          <a:bodyPr wrap="none">
            <a:spAutoFit/>
          </a:bodyPr>
          <a:lstStyle/>
          <a:p>
            <a:r>
              <a:rPr lang="en-US">
                <a:latin typeface="Times" charset="0"/>
              </a:rPr>
              <a:t>A, B, O, AB</a:t>
            </a:r>
          </a:p>
        </p:txBody>
      </p:sp>
      <p:sp>
        <p:nvSpPr>
          <p:cNvPr id="28708" name="Text Box 36"/>
          <p:cNvSpPr txBox="1">
            <a:spLocks noChangeArrowheads="1"/>
          </p:cNvSpPr>
          <p:nvPr/>
        </p:nvSpPr>
        <p:spPr bwMode="auto">
          <a:xfrm>
            <a:off x="9204326" y="54102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AutoShape 2"/>
          <p:cNvSpPr>
            <a:spLocks noGrp="1" noChangeArrowheads="1"/>
          </p:cNvSpPr>
          <p:nvPr>
            <p:ph type="title"/>
          </p:nvPr>
        </p:nvSpPr>
        <p:spPr/>
        <p:txBody>
          <a:bodyPr/>
          <a:lstStyle/>
          <a:p>
            <a:pPr eaLnBrk="1" hangingPunct="1">
              <a:defRPr/>
            </a:pPr>
            <a:r>
              <a:rPr lang="en-US">
                <a:ea typeface="+mj-ea"/>
              </a:rPr>
              <a:t>Blood Donors</a:t>
            </a:r>
          </a:p>
        </p:txBody>
      </p:sp>
      <p:sp>
        <p:nvSpPr>
          <p:cNvPr id="29699" name="Rectangle 3"/>
          <p:cNvSpPr>
            <a:spLocks noGrp="1" noChangeArrowheads="1"/>
          </p:cNvSpPr>
          <p:nvPr>
            <p:ph type="body" idx="1"/>
          </p:nvPr>
        </p:nvSpPr>
        <p:spPr>
          <a:xfrm>
            <a:off x="304800" y="1774826"/>
            <a:ext cx="8153400" cy="4625975"/>
          </a:xfrm>
        </p:spPr>
        <p:txBody>
          <a:bodyPr/>
          <a:lstStyle/>
          <a:p>
            <a:pPr eaLnBrk="1" hangingPunct="1"/>
            <a:r>
              <a:rPr lang="en-US" sz="3600"/>
              <a:t>When someone receives a blood transfusion, no plasma is in the transfused blood.  This means that no antibodies are in it.</a:t>
            </a:r>
          </a:p>
          <a:p>
            <a:pPr eaLnBrk="1" hangingPunct="1"/>
            <a:r>
              <a:rPr lang="en-US" sz="3600"/>
              <a:t>Type O is the universal donor.  </a:t>
            </a:r>
          </a:p>
          <a:p>
            <a:pPr eaLnBrk="1" hangingPunct="1"/>
            <a:r>
              <a:rPr lang="en-US" sz="3600"/>
              <a:t>Type AB is the universal receiver. </a:t>
            </a:r>
          </a:p>
        </p:txBody>
      </p:sp>
      <p:pic>
        <p:nvPicPr>
          <p:cNvPr id="29700" name="Picture 7" descr="30585"/>
          <p:cNvPicPr>
            <a:picLocks noChangeAspect="1" noChangeArrowheads="1"/>
          </p:cNvPicPr>
          <p:nvPr/>
        </p:nvPicPr>
        <p:blipFill>
          <a:blip r:embed="rId2" cstate="print"/>
          <a:srcRect/>
          <a:stretch>
            <a:fillRect/>
          </a:stretch>
        </p:blipFill>
        <p:spPr bwMode="auto">
          <a:xfrm>
            <a:off x="8011849" y="1524000"/>
            <a:ext cx="4191265" cy="4267200"/>
          </a:xfrm>
          <a:prstGeom prst="rect">
            <a:avLst/>
          </a:prstGeom>
          <a:noFill/>
          <a:ln w="9525">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0</TotalTime>
  <Words>2531</Words>
  <Application>Microsoft Office PowerPoint</Application>
  <PresentationFormat>Widescreen</PresentationFormat>
  <Paragraphs>327</Paragraphs>
  <Slides>68</Slides>
  <Notes>23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83" baseType="lpstr">
      <vt:lpstr>Arial</vt:lpstr>
      <vt:lpstr>Arial Black</vt:lpstr>
      <vt:lpstr>Baloney</vt:lpstr>
      <vt:lpstr>Calibri</vt:lpstr>
      <vt:lpstr>Corbel</vt:lpstr>
      <vt:lpstr>Deathhead KeltCaps</vt:lpstr>
      <vt:lpstr>Kartika</vt:lpstr>
      <vt:lpstr>Times</vt:lpstr>
      <vt:lpstr>Times New Roman</vt:lpstr>
      <vt:lpstr>Verdana</vt:lpstr>
      <vt:lpstr>Wingdings</vt:lpstr>
      <vt:lpstr>Wingdings 2</vt:lpstr>
      <vt:lpstr>Wingdings 3</vt:lpstr>
      <vt:lpstr>Module</vt:lpstr>
      <vt:lpstr>Document</vt:lpstr>
      <vt:lpstr>PowerPoint Presentation</vt:lpstr>
      <vt:lpstr>What do you know about blood?</vt:lpstr>
      <vt:lpstr>Introduction</vt:lpstr>
      <vt:lpstr>Composition of Blood  </vt:lpstr>
      <vt:lpstr>Some Blood Factoids</vt:lpstr>
      <vt:lpstr>What are blood types?</vt:lpstr>
      <vt:lpstr>Blood Types</vt:lpstr>
      <vt:lpstr>Blood Donors</vt:lpstr>
      <vt:lpstr>Blood Donors</vt:lpstr>
      <vt:lpstr>Historical Perspective of Blood Typing</vt:lpstr>
      <vt:lpstr>Forensic Use of Blood Types</vt:lpstr>
      <vt:lpstr>Blood Types - Testing</vt:lpstr>
      <vt:lpstr>PowerPoint Presentation</vt:lpstr>
      <vt:lpstr>Blood – a Liquid</vt:lpstr>
      <vt:lpstr>Conditions Affecting Shape of Blood Drops</vt:lpstr>
      <vt:lpstr>PowerPoint Presentation</vt:lpstr>
      <vt:lpstr>passive or gravity drop</vt:lpstr>
      <vt:lpstr>PowerPoint Presentation</vt:lpstr>
      <vt:lpstr>Blood Spatter</vt:lpstr>
      <vt:lpstr>Bloodstain Terminology</vt:lpstr>
      <vt:lpstr>Forward Spatter</vt:lpstr>
      <vt:lpstr>Surface and Blood Spatter</vt:lpstr>
      <vt:lpstr>Drying Time</vt:lpstr>
      <vt:lpstr>Blood Spatter </vt:lpstr>
      <vt:lpstr>Blood Spatter</vt:lpstr>
      <vt:lpstr>Projected – Arterial Spray</vt:lpstr>
      <vt:lpstr>Low impact</vt:lpstr>
      <vt:lpstr>Projected – Cast Off Low Velocity</vt:lpstr>
      <vt:lpstr>Cast off patterns</vt:lpstr>
      <vt:lpstr>Projected – Medium Velocity</vt:lpstr>
      <vt:lpstr>Medium impact</vt:lpstr>
      <vt:lpstr>Projected – High Velocity</vt:lpstr>
      <vt:lpstr>High Velocity Impact (HVI)</vt:lpstr>
      <vt:lpstr>Voids  </vt:lpstr>
      <vt:lpstr>PowerPoint Presentation</vt:lpstr>
      <vt:lpstr>PowerPoint Presentation</vt:lpstr>
      <vt:lpstr>PowerPoint Presentation</vt:lpstr>
      <vt:lpstr>PowerPoint Presentation</vt:lpstr>
      <vt:lpstr>Blood Spatter</vt:lpstr>
      <vt:lpstr>PowerPoint Presentation</vt:lpstr>
      <vt:lpstr>PowerPoint Presentation</vt:lpstr>
      <vt:lpstr>Blood spatter Analysis</vt:lpstr>
      <vt:lpstr>Contact stains Swipe vs wipe</vt:lpstr>
      <vt:lpstr>Advancing or retreating??</vt:lpstr>
      <vt:lpstr>Presumptive Tests for Blood Determination</vt:lpstr>
      <vt:lpstr>Luminol</vt:lpstr>
      <vt:lpstr>More About Luminol</vt:lpstr>
      <vt:lpstr>DNA Fingerprinting </vt:lpstr>
      <vt:lpstr>Historical Information</vt:lpstr>
      <vt:lpstr>Where Is DNA Found?</vt:lpstr>
      <vt:lpstr>Mitochondrial DNA</vt:lpstr>
      <vt:lpstr>DNA</vt:lpstr>
      <vt:lpstr>DNA Typing</vt:lpstr>
      <vt:lpstr>Uses of DNA Profiling</vt:lpstr>
      <vt:lpstr>Packaging Biological Evidence</vt:lpstr>
      <vt:lpstr>Avoiding contamination</vt:lpstr>
      <vt:lpstr>Step One:  Extraction</vt:lpstr>
      <vt:lpstr>Step Two:  Restriction Fragments</vt:lpstr>
      <vt:lpstr>Step Three:  Amplification</vt:lpstr>
      <vt:lpstr>Step Four:  Gel Electrophoresis</vt:lpstr>
      <vt:lpstr>Step Four:  Gel Electrophoresis (continued)</vt:lpstr>
      <vt:lpstr>Step Five:  Analyzing Results</vt:lpstr>
      <vt:lpstr>Step Five:  Analyzing Results (continued)</vt:lpstr>
      <vt:lpstr>DNA Fingerprinting</vt:lpstr>
      <vt:lpstr>Short Tandem Repeats</vt:lpstr>
      <vt:lpstr>STR Advantages</vt:lpstr>
      <vt:lpstr>STR’s</vt:lpstr>
      <vt:lpstr>CODIS</vt:lpstr>
    </vt:vector>
  </TitlesOfParts>
  <Company>Buckeye Union High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 Fingerprinting</dc:title>
  <dc:creator>Kristen Kohli</dc:creator>
  <cp:lastModifiedBy>Nikki Bisesi</cp:lastModifiedBy>
  <cp:revision>1</cp:revision>
  <dcterms:created xsi:type="dcterms:W3CDTF">2011-09-13T01:36:24Z</dcterms:created>
  <dcterms:modified xsi:type="dcterms:W3CDTF">2021-09-21T00:08:24Z</dcterms:modified>
</cp:coreProperties>
</file>