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4"/>
  </p:sldMasterIdLst>
  <p:sldIdLst>
    <p:sldId id="270" r:id="rId5"/>
    <p:sldId id="256" r:id="rId6"/>
    <p:sldId id="257" r:id="rId7"/>
    <p:sldId id="258" r:id="rId8"/>
    <p:sldId id="259" r:id="rId9"/>
    <p:sldId id="261" r:id="rId10"/>
    <p:sldId id="262" r:id="rId11"/>
    <p:sldId id="263" r:id="rId12"/>
    <p:sldId id="260" r:id="rId13"/>
    <p:sldId id="264" r:id="rId14"/>
    <p:sldId id="265" r:id="rId15"/>
    <p:sldId id="266" r:id="rId16"/>
    <p:sldId id="267" r:id="rId17"/>
    <p:sldId id="268" r:id="rId18"/>
    <p:sldId id="269" r:id="rId19"/>
    <p:sldId id="271" r:id="rId20"/>
    <p:sldId id="273" r:id="rId21"/>
    <p:sldId id="274" r:id="rId22"/>
    <p:sldId id="27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B8A556-376F-49D6-8887-35A7083EEC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535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0B788-15F9-4824-9DE7-398F2E4AD71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545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0B788-15F9-4824-9DE7-398F2E4AD71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3870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0B788-15F9-4824-9DE7-398F2E4AD71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348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0B788-15F9-4824-9DE7-398F2E4AD71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8257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0B788-15F9-4824-9DE7-398F2E4AD71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059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C20E0B-3219-4445-A333-06DD710F88C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680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6D10D9-6250-4070-B25B-915A5B6BD73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1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D27A6F-6028-4098-89D9-087D7A5C53C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23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1E4C7-C901-48AC-B110-AF935690339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35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F5005-CA5F-465C-9919-601CB996332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05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28D05-0708-4A19-8E59-515C2784A5B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194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DAD2B-E795-4291-A655-F1DE754F580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9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1B66EC-8285-4F36-98ED-4FCAF9A8CD3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65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7E247-E7D0-4086-8EBF-86581A2F53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417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10C261-2489-4E27-A717-B36533BDDD8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60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5A80B788-15F9-4824-9DE7-398F2E4AD71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83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CA08A81-5D90-4A61-BE6E-F27043DFA4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Warm Up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1159C32-5C80-493A-90E1-9CBEDB0EB5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r>
              <a:rPr lang="en-US" altLang="en-US" sz="3200" dirty="0"/>
              <a:t>What is the percent composition of Al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Se</a:t>
            </a:r>
            <a:r>
              <a:rPr lang="en-US" altLang="en-US" sz="3200" baseline="-25000" dirty="0"/>
              <a:t>3</a:t>
            </a:r>
            <a:r>
              <a:rPr lang="en-US" altLang="en-US" sz="3200" dirty="0"/>
              <a:t>?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1103BB4-5317-476E-B24B-CCE6599634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902" y="228600"/>
            <a:ext cx="10134596" cy="1320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Don’t Freak!!!</a:t>
            </a:r>
            <a:br>
              <a:rPr lang="en-US" altLang="en-US" sz="4000" dirty="0"/>
            </a:br>
            <a:r>
              <a:rPr lang="en-US" altLang="en-US" sz="4000" dirty="0"/>
              <a:t>Change percent to mass first then Mass to mole</a:t>
            </a:r>
          </a:p>
        </p:txBody>
      </p:sp>
      <p:sp>
        <p:nvSpPr>
          <p:cNvPr id="12291" name="Line 5">
            <a:extLst>
              <a:ext uri="{FF2B5EF4-FFF2-40B4-BE49-F238E27FC236}">
                <a16:creationId xmlns:a16="http://schemas.microsoft.com/office/drawing/2014/main" id="{11404A8C-DB0B-41FE-A6E0-ACAE7BB4AD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6670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Line 7">
            <a:extLst>
              <a:ext uri="{FF2B5EF4-FFF2-40B4-BE49-F238E27FC236}">
                <a16:creationId xmlns:a16="http://schemas.microsoft.com/office/drawing/2014/main" id="{E8CA4002-921A-457C-A30E-79A2CD2CB1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4958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9">
            <a:extLst>
              <a:ext uri="{FF2B5EF4-FFF2-40B4-BE49-F238E27FC236}">
                <a16:creationId xmlns:a16="http://schemas.microsoft.com/office/drawing/2014/main" id="{18D98C9B-3DBF-406A-A0CF-73AB245D80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60960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Text Box 12">
            <a:extLst>
              <a:ext uri="{FF2B5EF4-FFF2-40B4-BE49-F238E27FC236}">
                <a16:creationId xmlns:a16="http://schemas.microsoft.com/office/drawing/2014/main" id="{B1CD4D6D-5973-4CB9-A225-54C2BAB2D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057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48. 64 g C    </a:t>
            </a:r>
          </a:p>
        </p:txBody>
      </p:sp>
      <p:sp>
        <p:nvSpPr>
          <p:cNvPr id="11277" name="Text Box 13">
            <a:extLst>
              <a:ext uri="{FF2B5EF4-FFF2-40B4-BE49-F238E27FC236}">
                <a16:creationId xmlns:a16="http://schemas.microsoft.com/office/drawing/2014/main" id="{9E9526A8-5891-4998-99B6-04D099001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0386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8. 16 g H</a:t>
            </a:r>
          </a:p>
        </p:txBody>
      </p:sp>
      <p:sp>
        <p:nvSpPr>
          <p:cNvPr id="11278" name="Text Box 14">
            <a:extLst>
              <a:ext uri="{FF2B5EF4-FFF2-40B4-BE49-F238E27FC236}">
                <a16:creationId xmlns:a16="http://schemas.microsoft.com/office/drawing/2014/main" id="{D019CEB2-1555-4DD1-835B-BC999D106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715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43.20 g O</a:t>
            </a:r>
          </a:p>
        </p:txBody>
      </p:sp>
      <p:sp>
        <p:nvSpPr>
          <p:cNvPr id="11280" name="Text Box 16">
            <a:extLst>
              <a:ext uri="{FF2B5EF4-FFF2-40B4-BE49-F238E27FC236}">
                <a16:creationId xmlns:a16="http://schemas.microsoft.com/office/drawing/2014/main" id="{E50273EA-0234-4DA5-97CD-BCCDAAB43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19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12.01 g C</a:t>
            </a:r>
          </a:p>
        </p:txBody>
      </p:sp>
      <p:sp>
        <p:nvSpPr>
          <p:cNvPr id="11281" name="Text Box 17">
            <a:extLst>
              <a:ext uri="{FF2B5EF4-FFF2-40B4-BE49-F238E27FC236}">
                <a16:creationId xmlns:a16="http://schemas.microsoft.com/office/drawing/2014/main" id="{5F774E78-C753-41BB-BAF7-F01A588D3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6228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1.00 g H</a:t>
            </a:r>
          </a:p>
        </p:txBody>
      </p:sp>
      <p:sp>
        <p:nvSpPr>
          <p:cNvPr id="11282" name="Text Box 18">
            <a:extLst>
              <a:ext uri="{FF2B5EF4-FFF2-40B4-BE49-F238E27FC236}">
                <a16:creationId xmlns:a16="http://schemas.microsoft.com/office/drawing/2014/main" id="{3CCAD1EB-D6E2-4EC9-8AFD-5F22AA014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61722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15.99 g O</a:t>
            </a:r>
          </a:p>
        </p:txBody>
      </p:sp>
      <p:sp>
        <p:nvSpPr>
          <p:cNvPr id="11283" name="Text Box 19">
            <a:extLst>
              <a:ext uri="{FF2B5EF4-FFF2-40B4-BE49-F238E27FC236}">
                <a16:creationId xmlns:a16="http://schemas.microsoft.com/office/drawing/2014/main" id="{69E9C8AA-3FE1-4895-AA5F-A8E72A565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2098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= 4.050 mol C</a:t>
            </a:r>
          </a:p>
        </p:txBody>
      </p:sp>
      <p:sp>
        <p:nvSpPr>
          <p:cNvPr id="11284" name="Text Box 20">
            <a:extLst>
              <a:ext uri="{FF2B5EF4-FFF2-40B4-BE49-F238E27FC236}">
                <a16:creationId xmlns:a16="http://schemas.microsoft.com/office/drawing/2014/main" id="{8F22FF8B-A01B-4850-AE8E-C5666295A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0386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= 8.16 mol H</a:t>
            </a:r>
          </a:p>
        </p:txBody>
      </p:sp>
      <p:sp>
        <p:nvSpPr>
          <p:cNvPr id="11285" name="Text Box 21">
            <a:extLst>
              <a:ext uri="{FF2B5EF4-FFF2-40B4-BE49-F238E27FC236}">
                <a16:creationId xmlns:a16="http://schemas.microsoft.com/office/drawing/2014/main" id="{6BE3D4A8-2B03-4CC7-89B1-EBFE925A8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6388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= 2.702 mol O </a:t>
            </a:r>
          </a:p>
        </p:txBody>
      </p:sp>
      <p:sp>
        <p:nvSpPr>
          <p:cNvPr id="12303" name="Line 22">
            <a:extLst>
              <a:ext uri="{FF2B5EF4-FFF2-40B4-BE49-F238E27FC236}">
                <a16:creationId xmlns:a16="http://schemas.microsoft.com/office/drawing/2014/main" id="{08C252B9-F710-479F-935D-B20DAEA8BA0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133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23">
            <a:extLst>
              <a:ext uri="{FF2B5EF4-FFF2-40B4-BE49-F238E27FC236}">
                <a16:creationId xmlns:a16="http://schemas.microsoft.com/office/drawing/2014/main" id="{EB34E89A-B261-47C2-8755-3C56F65310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334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24">
            <a:extLst>
              <a:ext uri="{FF2B5EF4-FFF2-40B4-BE49-F238E27FC236}">
                <a16:creationId xmlns:a16="http://schemas.microsoft.com/office/drawing/2014/main" id="{CEF5198D-ECAD-4265-8BE0-12C7B24CE69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810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2A52AF-EE3E-4933-9EBA-447D044F6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6600" y="2220914"/>
            <a:ext cx="121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1 mol 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ECC4E25-D39A-45A9-A6CE-775BFDF8E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672139"/>
            <a:ext cx="121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1 mol 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1EAB1AF-C1B6-452E-9CD2-77411B654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100514"/>
            <a:ext cx="121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1 mol 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/>
      <p:bldP spid="11277" grpId="0"/>
      <p:bldP spid="11278" grpId="0"/>
      <p:bldP spid="11280" grpId="0"/>
      <p:bldP spid="11281" grpId="0"/>
      <p:bldP spid="11282" grpId="0"/>
      <p:bldP spid="11283" grpId="0"/>
      <p:bldP spid="11284" grpId="0"/>
      <p:bldP spid="11285" grpId="0"/>
      <p:bldP spid="2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BFCC2B6-D385-4630-A545-279744F54E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8732" y="304800"/>
            <a:ext cx="8596668" cy="13208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Divide each number of moles by the smallest value in the mole ratio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B4D55D7-6101-4FD3-9A11-D96C647FF4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7334" y="2006599"/>
            <a:ext cx="8596668" cy="4034763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 this case is 2.702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9606572D-2F2A-4EE6-A261-0B4C20064C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200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CCB5FE75-E112-429A-8A5E-2A4A6E82E11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267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>
            <a:extLst>
              <a:ext uri="{FF2B5EF4-FFF2-40B4-BE49-F238E27FC236}">
                <a16:creationId xmlns:a16="http://schemas.microsoft.com/office/drawing/2014/main" id="{B0076749-0118-4CBE-BD3C-915C2220FF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562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37DEA05F-8F01-4B57-8AFA-5B7B9F9F3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667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4.050 mol C</a:t>
            </a:r>
          </a:p>
        </p:txBody>
      </p:sp>
      <p:sp>
        <p:nvSpPr>
          <p:cNvPr id="13322" name="Text Box 10">
            <a:extLst>
              <a:ext uri="{FF2B5EF4-FFF2-40B4-BE49-F238E27FC236}">
                <a16:creationId xmlns:a16="http://schemas.microsoft.com/office/drawing/2014/main" id="{941520DE-0716-41CC-A854-AD2E523F4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7338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8.16 mol H</a:t>
            </a:r>
          </a:p>
        </p:txBody>
      </p:sp>
      <p:sp>
        <p:nvSpPr>
          <p:cNvPr id="13323" name="Text Box 11">
            <a:extLst>
              <a:ext uri="{FF2B5EF4-FFF2-40B4-BE49-F238E27FC236}">
                <a16:creationId xmlns:a16="http://schemas.microsoft.com/office/drawing/2014/main" id="{4DBABFC9-2E1F-423A-8D64-6DF8BA720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143501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2.702 mol O</a:t>
            </a:r>
          </a:p>
        </p:txBody>
      </p:sp>
      <p:sp>
        <p:nvSpPr>
          <p:cNvPr id="2" name="Text Box 15">
            <a:extLst>
              <a:ext uri="{FF2B5EF4-FFF2-40B4-BE49-F238E27FC236}">
                <a16:creationId xmlns:a16="http://schemas.microsoft.com/office/drawing/2014/main" id="{54CAD199-9A3D-4AAE-BA87-AF26345F8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2766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2.702</a:t>
            </a:r>
          </a:p>
        </p:txBody>
      </p:sp>
      <p:sp>
        <p:nvSpPr>
          <p:cNvPr id="3" name="Text Box 16">
            <a:extLst>
              <a:ext uri="{FF2B5EF4-FFF2-40B4-BE49-F238E27FC236}">
                <a16:creationId xmlns:a16="http://schemas.microsoft.com/office/drawing/2014/main" id="{9C5E5866-1BC9-4045-A5DE-1A80E2526626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2819400" y="4267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2.702</a:t>
            </a:r>
          </a:p>
        </p:txBody>
      </p:sp>
      <p:sp>
        <p:nvSpPr>
          <p:cNvPr id="13324" name="Text Box 17">
            <a:extLst>
              <a:ext uri="{FF2B5EF4-FFF2-40B4-BE49-F238E27FC236}">
                <a16:creationId xmlns:a16="http://schemas.microsoft.com/office/drawing/2014/main" id="{39300040-5315-44A8-804C-31EAA1702DC5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2743200" y="56388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2.702</a:t>
            </a:r>
          </a:p>
        </p:txBody>
      </p:sp>
      <p:sp>
        <p:nvSpPr>
          <p:cNvPr id="13330" name="Text Box 18">
            <a:extLst>
              <a:ext uri="{FF2B5EF4-FFF2-40B4-BE49-F238E27FC236}">
                <a16:creationId xmlns:a16="http://schemas.microsoft.com/office/drawing/2014/main" id="{DD3D82ED-8985-47F5-8D03-5D597D52B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667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= 1.499 mol C</a:t>
            </a:r>
          </a:p>
        </p:txBody>
      </p:sp>
      <p:sp>
        <p:nvSpPr>
          <p:cNvPr id="13331" name="Text Box 19">
            <a:extLst>
              <a:ext uri="{FF2B5EF4-FFF2-40B4-BE49-F238E27FC236}">
                <a16:creationId xmlns:a16="http://schemas.microsoft.com/office/drawing/2014/main" id="{D1619805-BEC1-4076-A4EA-0774A3BAE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8862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= 3.02 mol H</a:t>
            </a:r>
          </a:p>
        </p:txBody>
      </p:sp>
      <p:sp>
        <p:nvSpPr>
          <p:cNvPr id="13332" name="Text Box 20">
            <a:extLst>
              <a:ext uri="{FF2B5EF4-FFF2-40B4-BE49-F238E27FC236}">
                <a16:creationId xmlns:a16="http://schemas.microsoft.com/office/drawing/2014/main" id="{F08B8F64-4A18-4F97-A076-33B1AC642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1054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= 1.000 mol 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  <p:bldP spid="13322" grpId="0"/>
      <p:bldP spid="13323" grpId="0"/>
      <p:bldP spid="13330" grpId="0"/>
      <p:bldP spid="13331" grpId="0"/>
      <p:bldP spid="133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236C3AF-B5D1-47BA-9017-FFB0A62266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/>
              <a:t>What is the ratio?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52B347F-C25F-4F46-8165-7356A136D9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077200" cy="5486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The simplest ratio is 1.5 mol C: 3 mol H: 1 mol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 decimal can’t be in the subscript so we multiply by the smallest number that will produce a ratio of whole numbers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In this case 2 because 2 times 1.5 = 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2 * 1.5 mol C = 3 mol 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2 * 3 mol H = 6 mol 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2 * 1 mol 0 = 2 mol O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74B2060-A5B2-4BBC-8AC2-601641D98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1981200"/>
            <a:ext cx="2924175" cy="34861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95AB2E3-33CD-456B-8BE5-3725E59EDB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Final Answer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3C66E1B-E3FB-4AD1-8798-2516D347B6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C</a:t>
            </a:r>
            <a:r>
              <a:rPr lang="en-US" altLang="en-US" sz="4800" baseline="-25000"/>
              <a:t>3</a:t>
            </a:r>
            <a:r>
              <a:rPr lang="en-US" altLang="en-US" sz="4800"/>
              <a:t>H</a:t>
            </a:r>
            <a:r>
              <a:rPr lang="en-US" altLang="en-US" sz="4800" baseline="-25000"/>
              <a:t>6</a:t>
            </a:r>
            <a:r>
              <a:rPr lang="en-US" altLang="en-US" sz="4800"/>
              <a:t>O</a:t>
            </a:r>
            <a:r>
              <a:rPr lang="en-US" altLang="en-US" sz="4800" baseline="-25000"/>
              <a:t>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5D375CB-D262-4302-89F4-BAAE3CB814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6238"/>
            <a:ext cx="8596668" cy="13208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Practice Problem!!</a:t>
            </a:r>
            <a:br>
              <a:rPr lang="en-US" altLang="en-US" sz="4000" dirty="0"/>
            </a:br>
            <a:r>
              <a:rPr lang="en-US" altLang="en-US" sz="4000" dirty="0"/>
              <a:t>Now You Try!!!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376611F-F64C-47EB-A381-0262C6D041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9372600" cy="472439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Don’t forget the Poem!!!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altLang="en-US" sz="2400" dirty="0"/>
              <a:t>Percent to Mass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altLang="en-US" sz="2400" dirty="0"/>
              <a:t>Mass to mole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altLang="en-US" sz="2400" dirty="0"/>
              <a:t>Divide by small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altLang="en-US" sz="2400" dirty="0"/>
              <a:t>Multiply ‘til whole</a:t>
            </a:r>
          </a:p>
          <a:p>
            <a:pPr eaLnBrk="1" hangingPunct="1"/>
            <a:r>
              <a:rPr lang="en-US" altLang="en-US" sz="2800" dirty="0"/>
              <a:t>A blue solid is found to contain 36.84% nitrogen and 63.16% oxygen. What is the empirical formula for the solid?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941AB8A-C256-4126-97A0-DC7DDE11A2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Another Practice Problem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BF99791-C898-450F-A892-6D17FDFE0D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Determine the empirical formula for a compound that contains 35.98% aluminum and 64.02% sulfur.</a:t>
            </a:r>
          </a:p>
          <a:p>
            <a:pPr eaLnBrk="1" hangingPunct="1"/>
            <a:r>
              <a:rPr lang="en-US" altLang="en-US" sz="3200" dirty="0"/>
              <a:t>Don’t forget the poem!!!</a:t>
            </a:r>
          </a:p>
          <a:p>
            <a:pPr eaLnBrk="1" hangingPunct="1"/>
            <a:r>
              <a:rPr lang="en-US" altLang="en-US" sz="3200" dirty="0"/>
              <a:t>Al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S</a:t>
            </a:r>
            <a:r>
              <a:rPr lang="en-US" altLang="en-US" sz="3200" baseline="-25000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D95C9-0CCE-4FB3-9600-CB8EB3C10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33400"/>
            <a:ext cx="9525000" cy="5203162"/>
          </a:xfrm>
        </p:spPr>
        <p:txBody>
          <a:bodyPr>
            <a:normAutofit/>
          </a:bodyPr>
          <a:lstStyle/>
          <a:p>
            <a:r>
              <a:rPr lang="en-US" sz="4000" dirty="0"/>
              <a:t>Empirical Formula: a formula which has been reduced to the lowest terms.​</a:t>
            </a:r>
          </a:p>
          <a:p>
            <a:endParaRPr lang="en-US" sz="4000" dirty="0"/>
          </a:p>
          <a:p>
            <a:r>
              <a:rPr lang="en-US" sz="4000" dirty="0"/>
              <a:t>Molecular formula: a formula of a compound in which the subscripts give the actual number of each element in the formula </a:t>
            </a:r>
          </a:p>
        </p:txBody>
      </p:sp>
    </p:spTree>
    <p:extLst>
      <p:ext uri="{BB962C8B-B14F-4D97-AF65-F5344CB8AC3E}">
        <p14:creationId xmlns:p14="http://schemas.microsoft.com/office/powerpoint/2010/main" val="2757257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5EAA41-3CB6-4A5C-8E01-C33016592AFC}"/>
              </a:ext>
            </a:extLst>
          </p:cNvPr>
          <p:cNvGraphicFramePr>
            <a:graphicFrameLocks noGrp="1"/>
          </p:cNvGraphicFramePr>
          <p:nvPr/>
        </p:nvGraphicFramePr>
        <p:xfrm>
          <a:off x="325821" y="989615"/>
          <a:ext cx="4256688" cy="5211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344">
                  <a:extLst>
                    <a:ext uri="{9D8B030D-6E8A-4147-A177-3AD203B41FA5}">
                      <a16:colId xmlns:a16="http://schemas.microsoft.com/office/drawing/2014/main" val="4073956929"/>
                    </a:ext>
                  </a:extLst>
                </a:gridCol>
                <a:gridCol w="2128344">
                  <a:extLst>
                    <a:ext uri="{9D8B030D-6E8A-4147-A177-3AD203B41FA5}">
                      <a16:colId xmlns:a16="http://schemas.microsoft.com/office/drawing/2014/main" val="3102729295"/>
                    </a:ext>
                  </a:extLst>
                </a:gridCol>
              </a:tblGrid>
              <a:tr h="1042268">
                <a:tc>
                  <a:txBody>
                    <a:bodyPr/>
                    <a:lstStyle/>
                    <a:p>
                      <a:pPr indent="-342900"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</a:rPr>
                        <a:t>Molecular Formula 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342900"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</a:rPr>
                        <a:t>Empirical Formula 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0772716"/>
                  </a:ext>
                </a:extLst>
              </a:tr>
              <a:tr h="1042268">
                <a:tc>
                  <a:txBody>
                    <a:bodyPr/>
                    <a:lstStyle/>
                    <a:p>
                      <a:pPr indent="-342900"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</a:rPr>
                        <a:t>H</a:t>
                      </a:r>
                      <a:r>
                        <a:rPr lang="en-US" sz="2400" u="none" strike="noStrike" baseline="-25000" dirty="0">
                          <a:effectLst/>
                        </a:rPr>
                        <a:t>2</a:t>
                      </a:r>
                      <a:r>
                        <a:rPr lang="en-US" sz="2400" u="none" strike="noStrike" dirty="0">
                          <a:effectLst/>
                        </a:rPr>
                        <a:t>O 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342900"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</a:rPr>
                        <a:t>H</a:t>
                      </a:r>
                      <a:r>
                        <a:rPr lang="en-US" sz="2400" u="none" strike="noStrike" baseline="-25000" dirty="0">
                          <a:effectLst/>
                        </a:rPr>
                        <a:t>2</a:t>
                      </a:r>
                      <a:r>
                        <a:rPr lang="en-US" sz="2400" u="none" strike="noStrike" dirty="0">
                          <a:effectLst/>
                        </a:rPr>
                        <a:t>O 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6872257"/>
                  </a:ext>
                </a:extLst>
              </a:tr>
              <a:tr h="1042268">
                <a:tc>
                  <a:txBody>
                    <a:bodyPr/>
                    <a:lstStyle/>
                    <a:p>
                      <a:pPr indent="-342900"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</a:rPr>
                        <a:t>C</a:t>
                      </a:r>
                      <a:r>
                        <a:rPr lang="en-US" sz="2400" u="none" strike="noStrike" baseline="-25000" dirty="0">
                          <a:effectLst/>
                        </a:rPr>
                        <a:t>2</a:t>
                      </a:r>
                      <a:r>
                        <a:rPr lang="en-US" sz="2400" u="none" strike="noStrike" dirty="0">
                          <a:effectLst/>
                        </a:rPr>
                        <a:t>H</a:t>
                      </a:r>
                      <a:r>
                        <a:rPr lang="en-US" sz="2400" u="none" strike="noStrike" baseline="-25000" dirty="0">
                          <a:effectLst/>
                        </a:rPr>
                        <a:t>4</a:t>
                      </a:r>
                      <a:r>
                        <a:rPr lang="en-US" sz="2400" u="none" strike="noStrike" dirty="0">
                          <a:effectLst/>
                        </a:rPr>
                        <a:t>O</a:t>
                      </a:r>
                      <a:r>
                        <a:rPr lang="en-US" sz="2400" u="none" strike="noStrike" baseline="-25000" dirty="0">
                          <a:effectLst/>
                        </a:rPr>
                        <a:t>2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342900"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</a:rPr>
                        <a:t>CH</a:t>
                      </a:r>
                      <a:r>
                        <a:rPr lang="en-US" sz="2400" u="none" strike="noStrike" baseline="-25000" dirty="0">
                          <a:effectLst/>
                        </a:rPr>
                        <a:t>2</a:t>
                      </a:r>
                      <a:r>
                        <a:rPr lang="en-US" sz="2400" u="none" strike="noStrike" dirty="0">
                          <a:effectLst/>
                        </a:rPr>
                        <a:t>O 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3872275"/>
                  </a:ext>
                </a:extLst>
              </a:tr>
              <a:tr h="1042268">
                <a:tc>
                  <a:txBody>
                    <a:bodyPr/>
                    <a:lstStyle/>
                    <a:p>
                      <a:pPr indent="-342900"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</a:rPr>
                        <a:t>CH</a:t>
                      </a:r>
                      <a:r>
                        <a:rPr lang="en-US" sz="2400" u="none" strike="noStrike" baseline="-25000" dirty="0">
                          <a:effectLst/>
                        </a:rPr>
                        <a:t>2</a:t>
                      </a:r>
                      <a:r>
                        <a:rPr lang="en-US" sz="2400" u="none" strike="noStrike" dirty="0">
                          <a:effectLst/>
                        </a:rPr>
                        <a:t>O 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342900"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</a:rPr>
                        <a:t>CH</a:t>
                      </a:r>
                      <a:r>
                        <a:rPr lang="en-US" sz="2400" u="none" strike="noStrike" baseline="-25000" dirty="0">
                          <a:effectLst/>
                        </a:rPr>
                        <a:t>2</a:t>
                      </a:r>
                      <a:r>
                        <a:rPr lang="en-US" sz="2400" u="none" strike="noStrike" dirty="0">
                          <a:effectLst/>
                        </a:rPr>
                        <a:t>O 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9669598"/>
                  </a:ext>
                </a:extLst>
              </a:tr>
              <a:tr h="1042268">
                <a:tc>
                  <a:txBody>
                    <a:bodyPr/>
                    <a:lstStyle/>
                    <a:p>
                      <a:pPr indent="-342900"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</a:rPr>
                        <a:t>C</a:t>
                      </a:r>
                      <a:r>
                        <a:rPr lang="en-US" sz="2400" u="none" strike="noStrike" baseline="-25000" dirty="0">
                          <a:effectLst/>
                        </a:rPr>
                        <a:t>6</a:t>
                      </a:r>
                      <a:r>
                        <a:rPr lang="en-US" sz="2400" u="none" strike="noStrike" dirty="0">
                          <a:effectLst/>
                        </a:rPr>
                        <a:t>H</a:t>
                      </a:r>
                      <a:r>
                        <a:rPr lang="en-US" sz="2400" u="none" strike="noStrike" baseline="-25000" dirty="0">
                          <a:effectLst/>
                        </a:rPr>
                        <a:t>12</a:t>
                      </a:r>
                      <a:r>
                        <a:rPr lang="en-US" sz="2400" u="none" strike="noStrike" dirty="0">
                          <a:effectLst/>
                        </a:rPr>
                        <a:t>O</a:t>
                      </a:r>
                      <a:r>
                        <a:rPr lang="en-US" sz="2400" u="none" strike="noStrike" baseline="-25000" dirty="0">
                          <a:effectLst/>
                        </a:rPr>
                        <a:t>6</a:t>
                      </a:r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342900"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</a:rPr>
                        <a:t>CH</a:t>
                      </a:r>
                      <a:r>
                        <a:rPr lang="en-US" sz="2400" u="none" strike="noStrike" baseline="-25000" dirty="0">
                          <a:effectLst/>
                        </a:rPr>
                        <a:t>2</a:t>
                      </a:r>
                      <a:r>
                        <a:rPr lang="en-US" sz="2400" u="none" strike="noStrike" dirty="0">
                          <a:effectLst/>
                        </a:rPr>
                        <a:t>O 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523527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2C6D605-65E5-4117-8341-0FD76C06C80D}"/>
              </a:ext>
            </a:extLst>
          </p:cNvPr>
          <p:cNvSpPr txBox="1"/>
          <p:nvPr/>
        </p:nvSpPr>
        <p:spPr>
          <a:xfrm>
            <a:off x="4724400" y="3200400"/>
            <a:ext cx="274320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Char char="•"/>
            </a:pPr>
            <a:endParaRPr lang="en-US" sz="4000">
              <a:latin typeface="-webkit-standard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468004-9C12-430C-B1F5-DDFEFD3743C7}"/>
              </a:ext>
            </a:extLst>
          </p:cNvPr>
          <p:cNvSpPr txBox="1"/>
          <p:nvPr/>
        </p:nvSpPr>
        <p:spPr>
          <a:xfrm>
            <a:off x="5018690" y="846083"/>
            <a:ext cx="5725510" cy="58785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latin typeface="Arial"/>
                <a:cs typeface="Arial"/>
              </a:rPr>
              <a:t>Notice two things:</a:t>
            </a:r>
          </a:p>
          <a:p>
            <a:endParaRPr lang="en-US" sz="2800" dirty="0">
              <a:latin typeface="Arial"/>
              <a:cs typeface="Arial"/>
            </a:endParaRPr>
          </a:p>
          <a:p>
            <a:pPr marL="514350" indent="-514350">
              <a:buAutoNum type="arabicPeriod"/>
            </a:pPr>
            <a:r>
              <a:rPr lang="en-US" sz="3400" dirty="0">
                <a:latin typeface="Arial"/>
                <a:cs typeface="Arial"/>
              </a:rPr>
              <a:t>The molecular formula and the empirical formula can be </a:t>
            </a:r>
            <a:r>
              <a:rPr lang="en-US" sz="3400" u="sng" dirty="0">
                <a:latin typeface="Arial"/>
                <a:cs typeface="Arial"/>
              </a:rPr>
              <a:t>identical</a:t>
            </a:r>
            <a:r>
              <a:rPr lang="en-US" sz="3400" dirty="0">
                <a:latin typeface="Arial"/>
                <a:cs typeface="Arial"/>
              </a:rPr>
              <a:t>.</a:t>
            </a:r>
          </a:p>
          <a:p>
            <a:pPr marL="514350" indent="-514350">
              <a:buAutoNum type="arabicPeriod"/>
            </a:pPr>
            <a:endParaRPr lang="en-US" sz="3400" dirty="0">
              <a:latin typeface="Arial"/>
              <a:cs typeface="Arial"/>
            </a:endParaRPr>
          </a:p>
          <a:p>
            <a:pPr marL="514350" indent="-514350">
              <a:buAutoNum type="arabicPeriod"/>
            </a:pPr>
            <a:r>
              <a:rPr lang="en-US" sz="3400" dirty="0">
                <a:latin typeface="Arial"/>
                <a:cs typeface="Arial"/>
              </a:rPr>
              <a:t>You scale up from the empirical formula to the molecular formula by a </a:t>
            </a:r>
            <a:r>
              <a:rPr lang="en-US" sz="3400" u="sng" dirty="0">
                <a:latin typeface="Arial"/>
                <a:cs typeface="Arial"/>
              </a:rPr>
              <a:t>whole number</a:t>
            </a:r>
            <a:r>
              <a:rPr lang="en-US" sz="3400" dirty="0">
                <a:latin typeface="Arial"/>
                <a:cs typeface="Arial"/>
              </a:rPr>
              <a:t> factor.</a:t>
            </a:r>
          </a:p>
          <a:p>
            <a:pPr>
              <a:buChar char="•"/>
            </a:pPr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5902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372600" cy="1325563"/>
          </a:xfrm>
        </p:spPr>
        <p:txBody>
          <a:bodyPr/>
          <a:lstStyle/>
          <a:p>
            <a:r>
              <a:rPr lang="en-US" dirty="0"/>
              <a:t>Molecular formulas: </a:t>
            </a:r>
            <a:br>
              <a:rPr lang="en-US" dirty="0"/>
            </a:br>
            <a:r>
              <a:rPr lang="en-US" dirty="0"/>
              <a:t>Actual ratio of elements found in chemicals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50963"/>
            <a:ext cx="10896600" cy="457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315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06164" cy="1997075"/>
          </a:xfrm>
        </p:spPr>
        <p:txBody>
          <a:bodyPr>
            <a:normAutofit/>
          </a:bodyPr>
          <a:lstStyle/>
          <a:p>
            <a:r>
              <a:rPr lang="en-US" dirty="0"/>
              <a:t>What is the molecular formula if your empirical formula is P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5</a:t>
            </a:r>
            <a:r>
              <a:rPr lang="en-US" dirty="0"/>
              <a:t> and your molecular mass if 283.89 g?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76200" y="2133599"/>
            <a:ext cx="12268200" cy="435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999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691C27E-6C2A-4E7C-B896-CAC20FF61ED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Empirical Formula And Molecular Formulas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82AB8E9-6F44-4600-908C-537E0A1401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2D0163-FBA2-496D-9CA8-F1D2C1B8CB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Empirical Formula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40F39DB-DBA5-4840-9E0D-3956CF3B03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The smallest whole-number mole ratio for the elements for a compound.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F34DA8D-FB9D-4EF6-8D79-D34778013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Empirical Formulas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135DE5B-BB69-4062-9430-86F93E70AB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7334" y="1447801"/>
            <a:ext cx="9076266" cy="45935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600" dirty="0"/>
              <a:t>If the percent composition is given, you can assume that the total mass of the compound is 100 grams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3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/>
              <a:t>Example: SO</a:t>
            </a:r>
            <a:r>
              <a:rPr lang="en-US" altLang="en-US" sz="3600" baseline="-25000" dirty="0"/>
              <a:t>3</a:t>
            </a:r>
            <a:r>
              <a:rPr lang="en-US" altLang="en-US" sz="3600" dirty="0"/>
              <a:t>  Sulfur trioxide.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3600" dirty="0"/>
              <a:t>The percent composition for oxygen in SO</a:t>
            </a:r>
            <a:r>
              <a:rPr lang="en-US" altLang="en-US" sz="3600" baseline="-25000" dirty="0"/>
              <a:t>3</a:t>
            </a:r>
            <a:r>
              <a:rPr lang="en-US" altLang="en-US" sz="3600" dirty="0"/>
              <a:t> is 59.95%. So the % for sulfur is 40.05% so there is 59.95g of O and 40.05g of 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3AF09503-B23D-4F54-827C-F9FB80B45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2192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B68149F0-73B7-4AF8-9E3F-92490108C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2192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40.05 g S</a:t>
            </a:r>
          </a:p>
        </p:txBody>
      </p:sp>
      <p:sp>
        <p:nvSpPr>
          <p:cNvPr id="7172" name="Line 7">
            <a:extLst>
              <a:ext uri="{FF2B5EF4-FFF2-40B4-BE49-F238E27FC236}">
                <a16:creationId xmlns:a16="http://schemas.microsoft.com/office/drawing/2014/main" id="{8331E085-76DE-4554-96A5-6FB691DF3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6002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FA0E97E5-02A8-473A-AAD8-E735F069A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6764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32.06 g S</a:t>
            </a: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DF9376C6-5321-40EB-B0BB-44273F6BE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0668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1 mol S</a:t>
            </a:r>
          </a:p>
        </p:txBody>
      </p:sp>
      <p:sp>
        <p:nvSpPr>
          <p:cNvPr id="5132" name="Line 12">
            <a:extLst>
              <a:ext uri="{FF2B5EF4-FFF2-40B4-BE49-F238E27FC236}">
                <a16:creationId xmlns:a16="http://schemas.microsoft.com/office/drawing/2014/main" id="{818A0385-8F1E-4410-83E1-8CDA14A4D0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12954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3">
            <a:extLst>
              <a:ext uri="{FF2B5EF4-FFF2-40B4-BE49-F238E27FC236}">
                <a16:creationId xmlns:a16="http://schemas.microsoft.com/office/drawing/2014/main" id="{227905D1-42BF-434B-9316-B1D411240A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17526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1FB5251C-8C63-41B9-885D-192D31F72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4478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= 1.249 mol S</a:t>
            </a:r>
          </a:p>
        </p:txBody>
      </p:sp>
      <p:sp>
        <p:nvSpPr>
          <p:cNvPr id="7178" name="Line 15">
            <a:extLst>
              <a:ext uri="{FF2B5EF4-FFF2-40B4-BE49-F238E27FC236}">
                <a16:creationId xmlns:a16="http://schemas.microsoft.com/office/drawing/2014/main" id="{CEB4CD25-7472-4A18-A16E-DBC3B668ED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36576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id="{95C7BC9F-65E7-4458-949E-DC4B90599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340" y="3238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59.95 g O</a:t>
            </a:r>
          </a:p>
        </p:txBody>
      </p:sp>
      <p:sp>
        <p:nvSpPr>
          <p:cNvPr id="5139" name="Text Box 19">
            <a:extLst>
              <a:ext uri="{FF2B5EF4-FFF2-40B4-BE49-F238E27FC236}">
                <a16:creationId xmlns:a16="http://schemas.microsoft.com/office/drawing/2014/main" id="{FBC18350-330B-4A45-AD59-B30762859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760" y="375666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15.99 g O</a:t>
            </a:r>
          </a:p>
        </p:txBody>
      </p:sp>
      <p:sp>
        <p:nvSpPr>
          <p:cNvPr id="5140" name="Text Box 20">
            <a:extLst>
              <a:ext uri="{FF2B5EF4-FFF2-40B4-BE49-F238E27FC236}">
                <a16:creationId xmlns:a16="http://schemas.microsoft.com/office/drawing/2014/main" id="{2F003AD7-7407-424A-9AC2-B6538DA2D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3200" y="3241039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1 mol O</a:t>
            </a:r>
          </a:p>
        </p:txBody>
      </p:sp>
      <p:sp>
        <p:nvSpPr>
          <p:cNvPr id="5141" name="Line 21">
            <a:extLst>
              <a:ext uri="{FF2B5EF4-FFF2-40B4-BE49-F238E27FC236}">
                <a16:creationId xmlns:a16="http://schemas.microsoft.com/office/drawing/2014/main" id="{A9F5FE07-30B1-416C-A5B2-873C331005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2258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2">
            <a:extLst>
              <a:ext uri="{FF2B5EF4-FFF2-40B4-BE49-F238E27FC236}">
                <a16:creationId xmlns:a16="http://schemas.microsoft.com/office/drawing/2014/main" id="{DF220268-F91B-41B2-B698-F77EF6A456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6270" y="381762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Text Box 23">
            <a:extLst>
              <a:ext uri="{FF2B5EF4-FFF2-40B4-BE49-F238E27FC236}">
                <a16:creationId xmlns:a16="http://schemas.microsoft.com/office/drawing/2014/main" id="{A655B8F7-3DAE-4B4E-83C8-D10F0E848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160" y="338074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= 3.749 mol O</a:t>
            </a:r>
          </a:p>
        </p:txBody>
      </p:sp>
      <p:sp>
        <p:nvSpPr>
          <p:cNvPr id="5144" name="Text Box 24">
            <a:extLst>
              <a:ext uri="{FF2B5EF4-FFF2-40B4-BE49-F238E27FC236}">
                <a16:creationId xmlns:a16="http://schemas.microsoft.com/office/drawing/2014/main" id="{330BE388-F159-4BB3-9351-F23DBCD38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828539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The mole ratio of S atoms to O atoms is 1.249 to 3.749 </a:t>
            </a:r>
          </a:p>
        </p:txBody>
      </p:sp>
      <p:sp>
        <p:nvSpPr>
          <p:cNvPr id="5145" name="Text Box 25">
            <a:extLst>
              <a:ext uri="{FF2B5EF4-FFF2-40B4-BE49-F238E27FC236}">
                <a16:creationId xmlns:a16="http://schemas.microsoft.com/office/drawing/2014/main" id="{A952C18D-5A24-4523-8EAC-8FDCDE630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1170" y="5506719"/>
            <a:ext cx="7543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Can you use these numbers be used as subscripts?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          S</a:t>
            </a:r>
            <a:r>
              <a:rPr lang="en-US" altLang="en-US" sz="2400" baseline="-25000" dirty="0"/>
              <a:t>1.249</a:t>
            </a:r>
            <a:r>
              <a:rPr lang="en-US" altLang="en-US" sz="2400" dirty="0"/>
              <a:t>O</a:t>
            </a:r>
            <a:r>
              <a:rPr lang="en-US" altLang="en-US" sz="2400" baseline="-25000" dirty="0"/>
              <a:t>3.749 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</p:txBody>
      </p:sp>
      <p:sp>
        <p:nvSpPr>
          <p:cNvPr id="7187" name="Line 26">
            <a:extLst>
              <a:ext uri="{FF2B5EF4-FFF2-40B4-BE49-F238E27FC236}">
                <a16:creationId xmlns:a16="http://schemas.microsoft.com/office/drawing/2014/main" id="{4B2429BD-4CA5-4673-82F6-214DE57400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3124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7">
            <a:extLst>
              <a:ext uri="{FF2B5EF4-FFF2-40B4-BE49-F238E27FC236}">
                <a16:creationId xmlns:a16="http://schemas.microsoft.com/office/drawing/2014/main" id="{F24040F5-E203-45DE-B817-265CA7931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990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9" grpId="0"/>
      <p:bldP spid="5131" grpId="0"/>
      <p:bldP spid="5134" grpId="0"/>
      <p:bldP spid="5138" grpId="0"/>
      <p:bldP spid="5139" grpId="0"/>
      <p:bldP spid="5140" grpId="0"/>
      <p:bldP spid="5143" grpId="0"/>
      <p:bldP spid="5144" grpId="0"/>
      <p:bldP spid="51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16D364DA-56F4-4A6E-A886-73DDFCDB1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Empirical Formulas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964B544A-79A9-4511-B1D5-FA5387AC0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797744"/>
            <a:ext cx="10439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How can the mole ratio be converted to whole numbers?</a:t>
            </a: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2BFD9C95-59A1-46CA-B8CD-6CF2F6D6D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19400"/>
            <a:ext cx="9372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As a starting point recognize that the element with the smaller number of moles might have the smallest subscript possible.</a:t>
            </a: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F94A3BA2-2DE5-49A1-BA9E-07DF61AC3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495801"/>
            <a:ext cx="9525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You can make the mole value of sulfur equal to 1 if you divide both mole values by the value of sulfur (1.249)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  <p:bldP spid="71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Line 4">
            <a:extLst>
              <a:ext uri="{FF2B5EF4-FFF2-40B4-BE49-F238E27FC236}">
                <a16:creationId xmlns:a16="http://schemas.microsoft.com/office/drawing/2014/main" id="{D4B066CC-D3B6-45D8-BFF3-AA6815D62A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1676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D6554F76-CD37-4A86-8863-969FA73F1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1430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1.249 mol S</a:t>
            </a:r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7049A211-81CE-4AD5-8553-A5E41DE16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8288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1.249 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50E371FB-3677-46CC-942F-9ECB23F4A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447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= 1.000 mol S</a:t>
            </a:r>
          </a:p>
        </p:txBody>
      </p:sp>
      <p:sp>
        <p:nvSpPr>
          <p:cNvPr id="9226" name="Line 10">
            <a:extLst>
              <a:ext uri="{FF2B5EF4-FFF2-40B4-BE49-F238E27FC236}">
                <a16:creationId xmlns:a16="http://schemas.microsoft.com/office/drawing/2014/main" id="{E7A60095-A0BD-4E0C-98F6-5295C86456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1066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>
            <a:extLst>
              <a:ext uri="{FF2B5EF4-FFF2-40B4-BE49-F238E27FC236}">
                <a16:creationId xmlns:a16="http://schemas.microsoft.com/office/drawing/2014/main" id="{3F10D04B-4593-428D-975F-906C5C673C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18288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>
            <a:extLst>
              <a:ext uri="{FF2B5EF4-FFF2-40B4-BE49-F238E27FC236}">
                <a16:creationId xmlns:a16="http://schemas.microsoft.com/office/drawing/2014/main" id="{A6D1C1DD-F6F0-4C3A-9FFF-AE09CADEF3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962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Text Box 15">
            <a:extLst>
              <a:ext uri="{FF2B5EF4-FFF2-40B4-BE49-F238E27FC236}">
                <a16:creationId xmlns:a16="http://schemas.microsoft.com/office/drawing/2014/main" id="{9CC5D70E-E1D1-46D0-9CBF-03533BAA2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429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3.749 mol O</a:t>
            </a:r>
          </a:p>
        </p:txBody>
      </p:sp>
      <p:sp>
        <p:nvSpPr>
          <p:cNvPr id="9232" name="Text Box 16">
            <a:extLst>
              <a:ext uri="{FF2B5EF4-FFF2-40B4-BE49-F238E27FC236}">
                <a16:creationId xmlns:a16="http://schemas.microsoft.com/office/drawing/2014/main" id="{3BB19E20-3557-469C-9881-42345734E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038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1.249 </a:t>
            </a:r>
          </a:p>
        </p:txBody>
      </p:sp>
      <p:sp>
        <p:nvSpPr>
          <p:cNvPr id="9233" name="Text Box 17">
            <a:extLst>
              <a:ext uri="{FF2B5EF4-FFF2-40B4-BE49-F238E27FC236}">
                <a16:creationId xmlns:a16="http://schemas.microsoft.com/office/drawing/2014/main" id="{F4EB5B9E-1433-4BE6-922A-DDA0DE06A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6576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= 3.002 mol O</a:t>
            </a:r>
          </a:p>
        </p:txBody>
      </p:sp>
      <p:sp>
        <p:nvSpPr>
          <p:cNvPr id="9234" name="Line 18">
            <a:extLst>
              <a:ext uri="{FF2B5EF4-FFF2-40B4-BE49-F238E27FC236}">
                <a16:creationId xmlns:a16="http://schemas.microsoft.com/office/drawing/2014/main" id="{1FDCC79B-B62C-4DFB-9E86-B105F7F773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33528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>
            <a:extLst>
              <a:ext uri="{FF2B5EF4-FFF2-40B4-BE49-F238E27FC236}">
                <a16:creationId xmlns:a16="http://schemas.microsoft.com/office/drawing/2014/main" id="{D3E69A54-5697-477B-AE71-7357912E23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4114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20">
            <a:extLst>
              <a:ext uri="{FF2B5EF4-FFF2-40B4-BE49-F238E27FC236}">
                <a16:creationId xmlns:a16="http://schemas.microsoft.com/office/drawing/2014/main" id="{F965323F-09EF-40E4-8BB8-D28686190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029201"/>
            <a:ext cx="7772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The mole ratio of S atoms to O atoms is 1:3 so the empirical formula is SO</a:t>
            </a:r>
            <a:r>
              <a:rPr lang="en-US" altLang="en-US" sz="2400" baseline="-250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5" grpId="0"/>
      <p:bldP spid="9231" grpId="0"/>
      <p:bldP spid="9232" grpId="0"/>
      <p:bldP spid="9233" grpId="0"/>
      <p:bldP spid="92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B4CE161-7BFE-4CAF-B28D-79A8FAE3AB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30200"/>
            <a:ext cx="8596668" cy="13208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What ?????????? How can I remember?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D64E09A-A592-439A-904D-8526FD205A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7334" y="1295401"/>
            <a:ext cx="6180666" cy="4745962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There is a poem to help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/>
              <a:t>Percent to Mass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/>
              <a:t>Mass to Mole 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/>
              <a:t>Divide by Small 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/>
              <a:t>Multiply ‘til Whole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Sometimes the mole values are still not whole numbers so multiply by the smallest factor that will make them whole numbers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9F1D318-15BC-489B-8D2C-F60349F72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2514599"/>
            <a:ext cx="2429877" cy="2896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E69B503-BBEE-49B4-A37A-13DD5279CE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Problem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E111BB9-4030-4A83-BF60-964C602D75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488613"/>
            <a:ext cx="8596668" cy="388077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Methyl Acetate is a solvent commonly used in some paints, inks, and adhesives. Determine the empirical formula for methyl acetate which has the following  chemical analysis: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dirty="0"/>
              <a:t>	48.64% C, 8.16% H, and 43.20% 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CB943734C6304E9A9B1F24E81D5DD4" ma:contentTypeVersion="13" ma:contentTypeDescription="Create a new document." ma:contentTypeScope="" ma:versionID="70e714e4ee8db9f4efc64477e4ff5036">
  <xsd:schema xmlns:xsd="http://www.w3.org/2001/XMLSchema" xmlns:xs="http://www.w3.org/2001/XMLSchema" xmlns:p="http://schemas.microsoft.com/office/2006/metadata/properties" xmlns:ns3="bf11f4db-f016-4acd-a79c-dae28cb32233" xmlns:ns4="25715086-fb56-448a-8f44-7ff13588087d" targetNamespace="http://schemas.microsoft.com/office/2006/metadata/properties" ma:root="true" ma:fieldsID="edfc2486333ad054361f73cdd0e0a678" ns3:_="" ns4:_="">
    <xsd:import namespace="bf11f4db-f016-4acd-a79c-dae28cb32233"/>
    <xsd:import namespace="25715086-fb56-448a-8f44-7ff13588087d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11f4db-f016-4acd-a79c-dae28cb32233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15086-fb56-448a-8f44-7ff1358808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BC3357-BC24-4A3F-A45B-FFF994F1D7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11f4db-f016-4acd-a79c-dae28cb32233"/>
    <ds:schemaRef ds:uri="25715086-fb56-448a-8f44-7ff1358808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A258B6-18CF-4BF4-BBFD-670C9AB98D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68B068-12E8-4E24-A3D1-920341700C02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25715086-fb56-448a-8f44-7ff13588087d"/>
    <ds:schemaRef ds:uri="http://www.w3.org/XML/1998/namespace"/>
    <ds:schemaRef ds:uri="http://schemas.microsoft.com/office/infopath/2007/PartnerControls"/>
    <ds:schemaRef ds:uri="bf11f4db-f016-4acd-a79c-dae28cb32233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2730</TotalTime>
  <Words>652</Words>
  <Application>Microsoft Office PowerPoint</Application>
  <PresentationFormat>Widescreen</PresentationFormat>
  <Paragraphs>106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Wingdings</vt:lpstr>
      <vt:lpstr>Calibri</vt:lpstr>
      <vt:lpstr>Arial Black</vt:lpstr>
      <vt:lpstr>Times New Roman</vt:lpstr>
      <vt:lpstr>Facet</vt:lpstr>
      <vt:lpstr>Warm Up</vt:lpstr>
      <vt:lpstr>Empirical Formula And Molecular Formulas</vt:lpstr>
      <vt:lpstr>Empirical Formula</vt:lpstr>
      <vt:lpstr>Empirical Formulas</vt:lpstr>
      <vt:lpstr>PowerPoint Presentation</vt:lpstr>
      <vt:lpstr>Empirical Formulas</vt:lpstr>
      <vt:lpstr>PowerPoint Presentation</vt:lpstr>
      <vt:lpstr>What ?????????? How can I remember?</vt:lpstr>
      <vt:lpstr>Example Problem</vt:lpstr>
      <vt:lpstr>Don’t Freak!!! Change percent to mass first then Mass to mole</vt:lpstr>
      <vt:lpstr>Divide each number of moles by the smallest value in the mole ratio</vt:lpstr>
      <vt:lpstr>What is the ratio?</vt:lpstr>
      <vt:lpstr>The Final Answer</vt:lpstr>
      <vt:lpstr>Practice Problem!! Now You Try!!!</vt:lpstr>
      <vt:lpstr>Another Practice Problem</vt:lpstr>
      <vt:lpstr>PowerPoint Presentation</vt:lpstr>
      <vt:lpstr>PowerPoint Presentation</vt:lpstr>
      <vt:lpstr>Molecular formulas:  Actual ratio of elements found in chemicals</vt:lpstr>
      <vt:lpstr>What is the molecular formula if your empirical formula is P2O5 and your molecular mass if 283.89 g?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Empirical Formula </dc:title>
  <dc:creator>Cobb County School District</dc:creator>
  <cp:lastModifiedBy>Nikki Bisesi</cp:lastModifiedBy>
  <cp:revision>21</cp:revision>
  <dcterms:created xsi:type="dcterms:W3CDTF">2007-03-07T18:20:25Z</dcterms:created>
  <dcterms:modified xsi:type="dcterms:W3CDTF">2020-03-10T01:34:17Z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0x010100C2CB943734C6304E9A9B1F24E81D5DD4</vt:lpwstr>
  </property>
</Properties>
</file>