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23" r:id="rId5"/>
    <p:sldId id="324" r:id="rId6"/>
    <p:sldId id="370" r:id="rId7"/>
    <p:sldId id="327" r:id="rId8"/>
    <p:sldId id="328" r:id="rId9"/>
    <p:sldId id="329" r:id="rId10"/>
    <p:sldId id="349" r:id="rId11"/>
    <p:sldId id="332" r:id="rId12"/>
    <p:sldId id="334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E929D-109E-47F0-A628-FDD96642C3E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76AA-F410-4AAA-9561-7BEEAAF73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6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FC904F83-B541-4E70-B62F-278086DD0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720F75DF-7DDF-4384-80D8-6D89331D8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CECEB71-FE78-4ADF-A9E0-DD6027DD6A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726EC2-BE8D-401B-BBC7-1936C2A251BA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A4220-9520-43D7-A81C-C1DC006EA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AB50A-6A24-42C5-9563-134800F1C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090EC-7A6E-4257-A0E5-9327B210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DDA-CA8D-4F7E-8586-033C3522BA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824D6-1579-4643-A83E-75781DA3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BC055-29E5-48D8-BF3C-CE4B0E57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559F-ED66-4300-8AED-7A28D4EB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6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45F1-C368-4284-85B4-D001FA25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741C6-C541-4AE9-AEBE-7B089AA60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4FAEE-3D18-4FE5-900B-A38F01EF2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DDA-CA8D-4F7E-8586-033C3522BA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387CF-C939-4FAC-8404-3291B6AD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72430-C7E8-4B95-8ABA-20117C7B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559F-ED66-4300-8AED-7A28D4EB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89A7F-0010-4914-829B-4794486A6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0C62E-978B-42E2-934E-43498AEA3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04DFA-0687-439C-ABE8-C7318D2A3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DDA-CA8D-4F7E-8586-033C3522BA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803CE-5128-4235-AD01-18FA2DCE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7F1DD-7A2E-4C40-BA48-7A6265E5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559F-ED66-4300-8AED-7A28D4EB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5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FC884-FC7B-4B45-AD59-4AAE2AF7C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DC1A3-B3FA-4C7A-BD5E-1363F3518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C0DE5-46E3-4CF0-B0CA-E2F0E0B8B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DDA-CA8D-4F7E-8586-033C3522BA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41AB8-2CEA-4032-A970-E12191D6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B49F2-9158-43B0-AA1B-1857A844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559F-ED66-4300-8AED-7A28D4EB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2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AB6A0-7BB0-4AF9-856A-371EB6BE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03E63-47D7-435A-9537-F1BCA8023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A4E73-834B-49E0-A9B3-051832C6D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DDA-CA8D-4F7E-8586-033C3522BA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CDF81-99E4-4473-86EF-A6064060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AFC51-0FFC-4DBA-9DF3-80C5C04C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559F-ED66-4300-8AED-7A28D4EB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DA61-78A8-433D-BD97-D70BECF0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F63A7-F27B-4903-B573-419FD4526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AF990-4659-4849-8CFB-E2464352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0BF24-8D1F-4B57-A91A-F40C2B238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DDA-CA8D-4F7E-8586-033C3522BA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2271A-3A0F-4F56-87DA-88744802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E3D06-0295-4399-801B-2EE1DA52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559F-ED66-4300-8AED-7A28D4EB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5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39BD-E3C2-4205-ACFF-5CED6012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E287D-F833-4B9B-BEE1-6B68CE157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D36D8-FC30-4134-A91F-B9F450AC1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44D35-71C7-45FF-8FB2-BC283DA75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FEBC60-9785-451F-880F-EAAA856FD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D7E10-3F8F-40F2-B770-77068BEF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DDA-CA8D-4F7E-8586-033C3522BA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8FDE0D-3881-4DD4-9C03-65F76A93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4EAC3D-8B31-461E-8508-60280AC0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559F-ED66-4300-8AED-7A28D4EB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3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85186-7901-4162-BA6A-0CA3FCABF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59C50-EE04-44D8-BA92-BCA70554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DDA-CA8D-4F7E-8586-033C3522BA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ECD7C-7AF7-4706-A3E7-7926CD86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2BA03-3B32-4E8F-9B36-3EBA0F58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559F-ED66-4300-8AED-7A28D4EB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3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1FBF6-4926-4868-9A24-91BC022D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DDA-CA8D-4F7E-8586-033C3522BA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CED92-BC00-49F6-9A9F-06A16340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C7781-0A1E-482D-AB83-0D6D2C6C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559F-ED66-4300-8AED-7A28D4EB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2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234B-6F02-484C-A3C5-2853B6CB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88037-5935-43C5-B327-BEF35104C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E2C5F-F988-4E2A-B6AB-9FA748D19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15C8D-B710-4C00-8EA9-7C82BCA6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DDA-CA8D-4F7E-8586-033C3522BA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9D21D-BDBC-48F3-AF6E-C72361F9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02EC3-727F-490F-942F-ECB261F0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559F-ED66-4300-8AED-7A28D4EB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9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94E43-F3F9-4445-972A-DBE09803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DB2CA-01D6-401B-BA3B-383A30643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37427-9FC3-4948-9592-E5897EAD1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D1A07-F8A5-4AD7-8352-B0BFC18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0DDA-CA8D-4F7E-8586-033C3522BA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2C1B7-1372-4029-9475-2AD6EBA25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F1746-A63C-4163-BEB0-E0EFA3AF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559F-ED66-4300-8AED-7A28D4EB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8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4A6F02-9A77-4FED-9FBE-5747D407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8926B-F2B2-4582-9A9B-95027E49E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3BFB6-9BCD-41C9-B564-062BE8206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10DDA-CA8D-4F7E-8586-033C3522BA1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0D193-9DDD-4E6F-A469-0B8C91ABD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3CCC-0EE0-4007-B888-CA8C18507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559F-ED66-4300-8AED-7A28D4EBD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2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2C138A0-F8A6-4698-8710-6453CC230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1DDF9-807F-4A51-8FA0-8E03FB4F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80" y="2798570"/>
            <a:ext cx="5492730" cy="33050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/>
              <a:t>Forensic Entomology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430" y="290285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8070" y="679732"/>
            <a:ext cx="427710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5" name="Picture 6" descr="Far Side Insects">
            <a:extLst>
              <a:ext uri="{FF2B5EF4-FFF2-40B4-BE49-F238E27FC236}">
                <a16:creationId xmlns:a16="http://schemas.microsoft.com/office/drawing/2014/main" id="{FF127833-949F-404F-9536-46332D5521A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6" r="3" b="3"/>
          <a:stretch/>
        </p:blipFill>
        <p:spPr>
          <a:xfrm>
            <a:off x="7658100" y="928201"/>
            <a:ext cx="3800393" cy="4926942"/>
          </a:xfrm>
          <a:prstGeom prst="rect">
            <a:avLst/>
          </a:prstGeom>
          <a:noFill/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9320" y="6355073"/>
            <a:ext cx="427585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Slide Number Placeholder 2">
            <a:extLst>
              <a:ext uri="{FF2B5EF4-FFF2-40B4-BE49-F238E27FC236}">
                <a16:creationId xmlns:a16="http://schemas.microsoft.com/office/drawing/2014/main" id="{CAAAF793-54BD-44A4-BA86-980FAC7A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92240"/>
            <a:ext cx="284789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 anchorCtr="0">
            <a:norm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fld id="{5FB4FEF2-CDF4-4732-8319-38D801963978}" type="slidenum">
              <a:rPr lang="en-US" alt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None/>
                <a:defRPr/>
              </a:pPr>
              <a:t>1</a:t>
            </a:fld>
            <a:endParaRPr lang="en-US" altLang="en-US" sz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31914-9520-457E-AF1C-910B87FF6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0DD9C1DD-0F1C-4453-A21E-79098A782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62200" y="6248401"/>
            <a:ext cx="7620000" cy="47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fld id="{CE98CA87-3E2C-41B4-AB36-78CC11CF5631}" type="slidenum">
              <a:rPr lang="en-US" altLang="en-US" sz="1000">
                <a:solidFill>
                  <a:schemeClr val="bg1"/>
                </a:solidFill>
              </a:rPr>
              <a:pPr>
                <a:lnSpc>
                  <a:spcPct val="85000"/>
                </a:lnSpc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t>10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42338" name="AutoShape 2">
            <a:extLst>
              <a:ext uri="{FF2B5EF4-FFF2-40B4-BE49-F238E27FC236}">
                <a16:creationId xmlns:a16="http://schemas.microsoft.com/office/drawing/2014/main" id="{83C8C0C9-B5E3-41DA-ACB4-392195338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Applications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076207F5-9C87-47D8-BF71-C417C49DF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4157" y="1690689"/>
            <a:ext cx="8875643" cy="550227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dirty="0">
                <a:ea typeface="ＭＳ Ｐゴシック" panose="020B0600070205080204" pitchFamily="34" charset="-128"/>
              </a:rPr>
              <a:t>Time of injury vs. death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dirty="0">
                <a:ea typeface="ＭＳ Ｐゴシック" panose="020B0600070205080204" pitchFamily="34" charset="-128"/>
              </a:rPr>
              <a:t>Estimation of time of death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dirty="0">
                <a:ea typeface="ＭＳ Ｐゴシック" panose="020B0600070205080204" pitchFamily="34" charset="-128"/>
              </a:rPr>
              <a:t>Whether or not a corpse has been moved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dirty="0">
                <a:ea typeface="ＭＳ Ｐゴシック" panose="020B0600070205080204" pitchFamily="34" charset="-128"/>
              </a:rPr>
              <a:t>Instances of insects as weapons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dirty="0">
                <a:ea typeface="ＭＳ Ｐゴシック" panose="020B0600070205080204" pitchFamily="34" charset="-128"/>
              </a:rPr>
              <a:t>Child and elderly abuse and neglect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dirty="0">
                <a:ea typeface="ＭＳ Ｐゴシック" panose="020B0600070205080204" pitchFamily="34" charset="-128"/>
              </a:rPr>
              <a:t>Single vehicle car accidents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id="{A1F7D9DC-CA02-47CC-BB14-3F2C019D97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62200" y="6248401"/>
            <a:ext cx="7620000" cy="47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fld id="{B0469E87-7FCC-40C6-859E-07427EF83120}" type="slidenum">
              <a:rPr lang="en-US" altLang="en-US" sz="1000">
                <a:solidFill>
                  <a:schemeClr val="bg1"/>
                </a:solidFill>
              </a:rPr>
              <a:pPr>
                <a:lnSpc>
                  <a:spcPct val="85000"/>
                </a:lnSpc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t>2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31074" name="AutoShape 2">
            <a:extLst>
              <a:ext uri="{FF2B5EF4-FFF2-40B4-BE49-F238E27FC236}">
                <a16:creationId xmlns:a16="http://schemas.microsoft.com/office/drawing/2014/main" id="{A1BF825F-9949-427B-BCF5-0C214E8A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838200"/>
            <a:ext cx="7924800" cy="114300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After Death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5291EFB3-B2CE-4F34-92E2-63F547BE7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6896" y="2362200"/>
            <a:ext cx="6808304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As the body decays, odors attract insects to the dead body.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The flies are the first to arrive. Blowflies and flesh flies are flesh feeders and will be the first in line.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If no trauma is present on the body, female blowflies will lay eggs in exposed body openings.</a:t>
            </a:r>
          </a:p>
        </p:txBody>
      </p:sp>
      <p:pic>
        <p:nvPicPr>
          <p:cNvPr id="20485" name="Picture 2">
            <a:extLst>
              <a:ext uri="{FF2B5EF4-FFF2-40B4-BE49-F238E27FC236}">
                <a16:creationId xmlns:a16="http://schemas.microsoft.com/office/drawing/2014/main" id="{58C38F4E-F94C-4A33-A538-127175F26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17035"/>
            <a:ext cx="4302240" cy="323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C123-32A9-404D-A688-B4BDF73D3609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FAA26D3D-D897-4be2-8F04-BA451C77F1D7}"/>
          </a:ex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Estimating Time of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9C970-5AC1-437B-90C4-068883993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2362201"/>
            <a:ext cx="9992139" cy="3724275"/>
          </a:xfrm>
        </p:spPr>
        <p:txBody>
          <a:bodyPr rtlCol="0">
            <a:noAutofit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600" dirty="0"/>
              <a:t>Factors affecting insect development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en-US" sz="2600" dirty="0"/>
              <a:t>Temperature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en-US" sz="2600" dirty="0"/>
              <a:t>Wind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en-US" sz="2600" dirty="0"/>
              <a:t>Time of day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en-US" sz="2600" dirty="0"/>
              <a:t>Season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en-US" sz="2600" dirty="0"/>
              <a:t>Exposure to elements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600" dirty="0"/>
              <a:t>Estimation of time of death obtained by raising insects from scene in same conditions at lab.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600" dirty="0"/>
              <a:t>Process is known as Accumulated Degree Hours (ADH)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33F217E0-CDDD-4FAD-866F-4C05A99BA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985" y="1372637"/>
            <a:ext cx="4150574" cy="310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4">
            <a:extLst>
              <a:ext uri="{FF2B5EF4-FFF2-40B4-BE49-F238E27FC236}">
                <a16:creationId xmlns:a16="http://schemas.microsoft.com/office/drawing/2014/main" id="{74CD9B38-4507-4B99-AF15-4CAD10579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1" y="4572001"/>
            <a:ext cx="1311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scienceinschool.org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>
            <a:extLst>
              <a:ext uri="{FF2B5EF4-FFF2-40B4-BE49-F238E27FC236}">
                <a16:creationId xmlns:a16="http://schemas.microsoft.com/office/drawing/2014/main" id="{01825F06-5E1E-4E0B-AF80-69D0F15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8139" y="6242050"/>
            <a:ext cx="587375" cy="48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600" b="1">
                <a:solidFill>
                  <a:srgbClr val="CC3300"/>
                </a:solidFill>
              </a:rPr>
              <a:t>&amp; Investigations, Chapter 11 </a:t>
            </a:r>
          </a:p>
        </p:txBody>
      </p:sp>
      <p:sp>
        <p:nvSpPr>
          <p:cNvPr id="24579" name="Slide Number Placeholder 2">
            <a:extLst>
              <a:ext uri="{FF2B5EF4-FFF2-40B4-BE49-F238E27FC236}">
                <a16:creationId xmlns:a16="http://schemas.microsoft.com/office/drawing/2014/main" id="{65054782-E976-456B-A2DE-F796B0A5B5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62200" y="6248401"/>
            <a:ext cx="7620000" cy="47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fld id="{750E58CC-337B-4F16-9A69-3EA54B45F4FC}" type="slidenum">
              <a:rPr lang="en-US" altLang="en-US" sz="1000">
                <a:solidFill>
                  <a:schemeClr val="bg1"/>
                </a:solidFill>
              </a:rPr>
              <a:pPr>
                <a:lnSpc>
                  <a:spcPct val="85000"/>
                </a:lnSpc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t>4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pic>
        <p:nvPicPr>
          <p:cNvPr id="24580" name="Picture 6" descr="Blowfly life cycte">
            <a:extLst>
              <a:ext uri="{FF2B5EF4-FFF2-40B4-BE49-F238E27FC236}">
                <a16:creationId xmlns:a16="http://schemas.microsoft.com/office/drawing/2014/main" id="{71D23232-E297-4B32-BFFD-7A9ED2EC8F42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9525"/>
            <a:ext cx="9144000" cy="6946900"/>
          </a:xfrm>
          <a:noFill/>
        </p:spPr>
      </p:pic>
      <p:sp>
        <p:nvSpPr>
          <p:cNvPr id="24581" name="Text Box 7">
            <a:extLst>
              <a:ext uri="{FF2B5EF4-FFF2-40B4-BE49-F238E27FC236}">
                <a16:creationId xmlns:a16="http://schemas.microsoft.com/office/drawing/2014/main" id="{3A088AAB-2CCB-4354-945D-7C831E86C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581776"/>
            <a:ext cx="4816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Image: http://www.nlm.nih.gov/visibleproofs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>
            <a:extLst>
              <a:ext uri="{FF2B5EF4-FFF2-40B4-BE49-F238E27FC236}">
                <a16:creationId xmlns:a16="http://schemas.microsoft.com/office/drawing/2014/main" id="{49116CED-782D-4B12-9EF2-D055BEF913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62200" y="6248401"/>
            <a:ext cx="7620000" cy="47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fld id="{1310B08D-8E92-4BD5-B9BE-ED9FFDA753AE}" type="slidenum">
              <a:rPr lang="en-US" altLang="en-US" sz="1000">
                <a:solidFill>
                  <a:schemeClr val="bg1"/>
                </a:solidFill>
              </a:rPr>
              <a:pPr>
                <a:lnSpc>
                  <a:spcPct val="85000"/>
                </a:lnSpc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t>5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CBED8C9A-E8C9-4D8A-A9C7-BEA3F1573F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134936"/>
            <a:ext cx="7924800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i="1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Phormia</a:t>
            </a:r>
            <a:r>
              <a:rPr lang="en-US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regina</a:t>
            </a:r>
            <a:endParaRPr 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6628" name="Picture 3" descr="phormia">
            <a:extLst>
              <a:ext uri="{FF2B5EF4-FFF2-40B4-BE49-F238E27FC236}">
                <a16:creationId xmlns:a16="http://schemas.microsoft.com/office/drawing/2014/main" id="{034E8CA3-ED43-499F-8428-AFEBBC9902DB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532" y="2981119"/>
            <a:ext cx="4928429" cy="3504613"/>
          </a:xfrm>
          <a:noFill/>
        </p:spPr>
      </p:pic>
      <p:sp>
        <p:nvSpPr>
          <p:cNvPr id="26629" name="Text Box 4">
            <a:extLst>
              <a:ext uri="{FF2B5EF4-FFF2-40B4-BE49-F238E27FC236}">
                <a16:creationId xmlns:a16="http://schemas.microsoft.com/office/drawing/2014/main" id="{A4F666F4-644A-40A0-A23B-A0FEB1777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522" y="1465262"/>
            <a:ext cx="388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Spiracles are incomplete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Third-instar larvae</a:t>
            </a:r>
            <a:r>
              <a:rPr lang="en-US" altLang="en-US" sz="2400" dirty="0">
                <a:solidFill>
                  <a:schemeClr val="tx1"/>
                </a:solidFill>
                <a:latin typeface="Informal Roman" panose="030604020304060B0204" pitchFamily="66" charset="0"/>
              </a:rPr>
              <a:t> </a:t>
            </a:r>
          </a:p>
        </p:txBody>
      </p:sp>
      <p:pic>
        <p:nvPicPr>
          <p:cNvPr id="26630" name="Picture 5" descr="adultphormia">
            <a:extLst>
              <a:ext uri="{FF2B5EF4-FFF2-40B4-BE49-F238E27FC236}">
                <a16:creationId xmlns:a16="http://schemas.microsoft.com/office/drawing/2014/main" id="{143E747B-9009-421B-96C7-57BA48CB4B45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894522"/>
            <a:ext cx="5049078" cy="5049078"/>
          </a:xfrm>
          <a:noFill/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>
            <a:extLst>
              <a:ext uri="{FF2B5EF4-FFF2-40B4-BE49-F238E27FC236}">
                <a16:creationId xmlns:a16="http://schemas.microsoft.com/office/drawing/2014/main" id="{CAD6FB01-996C-4A48-8971-1C2B0DCE26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62200" y="6248401"/>
            <a:ext cx="7620000" cy="47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fld id="{E4CC21A7-F665-4792-9CA5-3DA9D80E5CC3}" type="slidenum">
              <a:rPr lang="en-US" altLang="en-US" sz="1000" smtClean="0">
                <a:solidFill>
                  <a:schemeClr val="bg1"/>
                </a:solidFill>
              </a:rPr>
              <a:pPr>
                <a:lnSpc>
                  <a:spcPct val="85000"/>
                </a:lnSpc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t>6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7A656327-5BA8-40AF-8C55-52AED62022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8234" y="266197"/>
            <a:ext cx="7924800" cy="1143000"/>
          </a:xfrm>
          <a:extLst>
            <a:ext uri="{FAA26D3D-D897-4be2-8F04-BA451C77F1D7}"/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Phaenicia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sp</a:t>
            </a:r>
            <a:endParaRPr lang="en-US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7652" name="Picture 3" descr="MVC-475F">
            <a:extLst>
              <a:ext uri="{FF2B5EF4-FFF2-40B4-BE49-F238E27FC236}">
                <a16:creationId xmlns:a16="http://schemas.microsoft.com/office/drawing/2014/main" id="{FD2519EB-D96A-4370-8FB5-680A072E47F7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444" y="3454065"/>
            <a:ext cx="4664765" cy="3348701"/>
          </a:xfrm>
          <a:noFill/>
        </p:spPr>
      </p:pic>
      <p:sp>
        <p:nvSpPr>
          <p:cNvPr id="27653" name="Text Box 4">
            <a:extLst>
              <a:ext uri="{FF2B5EF4-FFF2-40B4-BE49-F238E27FC236}">
                <a16:creationId xmlns:a16="http://schemas.microsoft.com/office/drawing/2014/main" id="{E6AA925B-2809-4E42-91CB-4BF6EDBC9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26" y="1561598"/>
            <a:ext cx="419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ahoma" panose="020B0604030504040204" pitchFamily="34" charset="0"/>
              </a:rPr>
              <a:t>Spiracles are complete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ahoma" panose="020B0604030504040204" pitchFamily="34" charset="0"/>
              </a:rPr>
              <a:t>Third-instar larvae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27654" name="Picture 5" descr="adultphaenicia">
            <a:extLst>
              <a:ext uri="{FF2B5EF4-FFF2-40B4-BE49-F238E27FC236}">
                <a16:creationId xmlns:a16="http://schemas.microsoft.com/office/drawing/2014/main" id="{B67086BD-5D97-4088-B84B-BA75BCC74257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1164" y="757158"/>
            <a:ext cx="4929809" cy="5309025"/>
          </a:xfrm>
          <a:noFill/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94" name="AutoShape 2">
            <a:extLst>
              <a:ext uri="{FF2B5EF4-FFF2-40B4-BE49-F238E27FC236}">
                <a16:creationId xmlns:a16="http://schemas.microsoft.com/office/drawing/2014/main" id="{5790EA27-4A7C-45B7-9B84-B97BE63C7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1" y="345810"/>
            <a:ext cx="5120561" cy="1325563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ln w="1905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Postmortem Interval - PMI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E2E8006A-832C-445F-8B26-08866F992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 altLang="en-US" b="1">
                <a:ea typeface="ＭＳ Ｐゴシック" panose="020B0600070205080204" pitchFamily="34" charset="-128"/>
              </a:rPr>
              <a:t>Postmortem Interval</a:t>
            </a:r>
            <a:r>
              <a:rPr lang="en-US" altLang="en-US">
                <a:ea typeface="ＭＳ Ｐゴシック" panose="020B0600070205080204" pitchFamily="34" charset="-128"/>
              </a:rPr>
              <a:t>- the time elapsed since a person died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When longer than 72 hours after death, entomology becomes important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Within 48 hours the female blowfly lays eggs in moist areas of the body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50978A1-29AD-4530-96BB-2D2705BCB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r="6903" b="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Arc 13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678" name="Picture 4" descr="50894_f1208">
            <a:extLst>
              <a:ext uri="{FF2B5EF4-FFF2-40B4-BE49-F238E27FC236}">
                <a16:creationId xmlns:a16="http://schemas.microsoft.com/office/drawing/2014/main" id="{5458E62E-804E-4913-A025-8B5AD9A30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7" b="3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13">
            <a:extLst>
              <a:ext uri="{FF2B5EF4-FFF2-40B4-BE49-F238E27FC236}">
                <a16:creationId xmlns:a16="http://schemas.microsoft.com/office/drawing/2014/main" id="{B2E72F41-7929-485D-BDD5-2875690302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356349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21D6BB28-014D-4F22-9C33-BC6F781E519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7</a:t>
            </a:fld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736BBD61-B0C3-410D-866A-30BE7A0AD7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62200" y="6248401"/>
            <a:ext cx="7620000" cy="47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fld id="{57E8051F-92D1-490D-9687-0376E1DE3F85}" type="slidenum">
              <a:rPr lang="en-US" altLang="en-US" sz="1000">
                <a:solidFill>
                  <a:schemeClr val="bg1"/>
                </a:solidFill>
              </a:rPr>
              <a:pPr>
                <a:lnSpc>
                  <a:spcPct val="85000"/>
                </a:lnSpc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t>8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40290" name="AutoShape 2">
            <a:extLst>
              <a:ext uri="{FF2B5EF4-FFF2-40B4-BE49-F238E27FC236}">
                <a16:creationId xmlns:a16="http://schemas.microsoft.com/office/drawing/2014/main" id="{65C7375B-7DE4-4D88-B8F7-419942685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Postmortem Interval - 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PMI</a:t>
            </a:r>
            <a:endParaRPr lang="en-US" dirty="0"/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CE60365B-D5B9-42FB-A0C9-25F354594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7504" y="1690688"/>
            <a:ext cx="9687339" cy="4191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Entomological evidence collection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Identify the species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Document larvae length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Determine the instar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Determine PMI</a:t>
            </a:r>
          </a:p>
        </p:txBody>
      </p:sp>
      <p:pic>
        <p:nvPicPr>
          <p:cNvPr id="30725" name="Picture 1">
            <a:extLst>
              <a:ext uri="{FF2B5EF4-FFF2-40B4-BE49-F238E27FC236}">
                <a16:creationId xmlns:a16="http://schemas.microsoft.com/office/drawing/2014/main" id="{5DB1CF8C-0A49-4016-AF07-23AC4FC9E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63" y="2810738"/>
            <a:ext cx="6358633" cy="361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2">
            <a:extLst>
              <a:ext uri="{FF2B5EF4-FFF2-40B4-BE49-F238E27FC236}">
                <a16:creationId xmlns:a16="http://schemas.microsoft.com/office/drawing/2014/main" id="{4E35946A-9333-4D6B-A1DE-9ADC0621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611938"/>
            <a:ext cx="15319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documentingreality.com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1">
            <a:extLst>
              <a:ext uri="{FF2B5EF4-FFF2-40B4-BE49-F238E27FC236}">
                <a16:creationId xmlns:a16="http://schemas.microsoft.com/office/drawing/2014/main" id="{A15E8AE3-17F0-4F40-9411-C11EB2B4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8139" y="6242050"/>
            <a:ext cx="587375" cy="48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600" b="1">
                <a:solidFill>
                  <a:srgbClr val="CC3300"/>
                </a:solidFill>
              </a:rPr>
              <a:t>Forensic Science: Fundamentals &amp; Investigations, Chapter 11 </a:t>
            </a:r>
          </a:p>
        </p:txBody>
      </p:sp>
      <p:sp>
        <p:nvSpPr>
          <p:cNvPr id="34819" name="Slide Number Placeholder 2">
            <a:extLst>
              <a:ext uri="{FF2B5EF4-FFF2-40B4-BE49-F238E27FC236}">
                <a16:creationId xmlns:a16="http://schemas.microsoft.com/office/drawing/2014/main" id="{F9842804-F840-4725-924B-3B1589F8F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62200" y="6248401"/>
            <a:ext cx="7620000" cy="47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60000"/>
              <a:buChar char="o"/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75000"/>
              <a:buFont typeface="Times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rgbClr val="000000"/>
              </a:buClr>
              <a:buSzPct val="8000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fld id="{B9697E8D-2066-4916-9728-8F142F453F56}" type="slidenum">
              <a:rPr lang="en-US" altLang="en-US" sz="1000">
                <a:solidFill>
                  <a:schemeClr val="bg1"/>
                </a:solidFill>
              </a:rPr>
              <a:pPr>
                <a:lnSpc>
                  <a:spcPct val="85000"/>
                </a:lnSpc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t>9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pic>
        <p:nvPicPr>
          <p:cNvPr id="34820" name="Picture 4" descr="forensic21">
            <a:extLst>
              <a:ext uri="{FF2B5EF4-FFF2-40B4-BE49-F238E27FC236}">
                <a16:creationId xmlns:a16="http://schemas.microsoft.com/office/drawing/2014/main" id="{049D28D6-0C3B-4040-B16F-A114F800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CB943734C6304E9A9B1F24E81D5DD4" ma:contentTypeVersion="13" ma:contentTypeDescription="Create a new document." ma:contentTypeScope="" ma:versionID="70e714e4ee8db9f4efc64477e4ff5036">
  <xsd:schema xmlns:xsd="http://www.w3.org/2001/XMLSchema" xmlns:xs="http://www.w3.org/2001/XMLSchema" xmlns:p="http://schemas.microsoft.com/office/2006/metadata/properties" xmlns:ns3="bf11f4db-f016-4acd-a79c-dae28cb32233" xmlns:ns4="25715086-fb56-448a-8f44-7ff13588087d" targetNamespace="http://schemas.microsoft.com/office/2006/metadata/properties" ma:root="true" ma:fieldsID="edfc2486333ad054361f73cdd0e0a678" ns3:_="" ns4:_="">
    <xsd:import namespace="bf11f4db-f016-4acd-a79c-dae28cb32233"/>
    <xsd:import namespace="25715086-fb56-448a-8f44-7ff13588087d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1f4db-f016-4acd-a79c-dae28cb32233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5086-fb56-448a-8f44-7ff1358808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0A5EC6-5241-4BD5-8512-0888E5C369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11f4db-f016-4acd-a79c-dae28cb32233"/>
    <ds:schemaRef ds:uri="25715086-fb56-448a-8f44-7ff1358808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64AD4D-B788-4863-B3B3-537DFAFAB4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00C3D5-0994-427B-A557-CB10DF08A3EE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25715086-fb56-448a-8f44-7ff13588087d"/>
    <ds:schemaRef ds:uri="bf11f4db-f016-4acd-a79c-dae28cb322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251</Words>
  <Application>Microsoft Office PowerPoint</Application>
  <PresentationFormat>Widescreen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Informal Roman</vt:lpstr>
      <vt:lpstr>Tahoma</vt:lpstr>
      <vt:lpstr>Wingdings</vt:lpstr>
      <vt:lpstr>Wingdings 2</vt:lpstr>
      <vt:lpstr>Office Theme</vt:lpstr>
      <vt:lpstr>Forensic Entomology</vt:lpstr>
      <vt:lpstr>After Death</vt:lpstr>
      <vt:lpstr>Estimating Time of Death</vt:lpstr>
      <vt:lpstr>PowerPoint Presentation</vt:lpstr>
      <vt:lpstr>Phormia regina</vt:lpstr>
      <vt:lpstr>Phaenicia sp</vt:lpstr>
      <vt:lpstr>Postmortem Interval - PMI</vt:lpstr>
      <vt:lpstr>Postmortem Interval - PMI</vt:lpstr>
      <vt:lpstr>PowerPoint Presentation</vt:lpstr>
      <vt:lpstr>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Entomology</dc:title>
  <dc:creator>Nikki Bisesi</dc:creator>
  <cp:lastModifiedBy>Nikki Bisesi</cp:lastModifiedBy>
  <cp:revision>1</cp:revision>
  <dcterms:created xsi:type="dcterms:W3CDTF">2020-11-06T03:44:25Z</dcterms:created>
  <dcterms:modified xsi:type="dcterms:W3CDTF">2020-11-06T03:47:27Z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0x010100C2CB943734C6304E9A9B1F24E81D5DD4</vt:lpwstr>
  </property>
</Properties>
</file>