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0" r:id="rId5"/>
    <p:sldMasterId id="2147483724" r:id="rId6"/>
  </p:sldMasterIdLst>
  <p:notesMasterIdLst>
    <p:notesMasterId r:id="rId31"/>
  </p:notesMasterIdLst>
  <p:sldIdLst>
    <p:sldId id="256" r:id="rId7"/>
    <p:sldId id="262" r:id="rId8"/>
    <p:sldId id="270" r:id="rId9"/>
    <p:sldId id="282" r:id="rId10"/>
    <p:sldId id="258" r:id="rId11"/>
    <p:sldId id="271" r:id="rId12"/>
    <p:sldId id="260" r:id="rId13"/>
    <p:sldId id="257" r:id="rId14"/>
    <p:sldId id="272" r:id="rId15"/>
    <p:sldId id="274" r:id="rId16"/>
    <p:sldId id="259" r:id="rId17"/>
    <p:sldId id="276" r:id="rId18"/>
    <p:sldId id="263" r:id="rId19"/>
    <p:sldId id="261" r:id="rId20"/>
    <p:sldId id="306" r:id="rId21"/>
    <p:sldId id="265" r:id="rId22"/>
    <p:sldId id="307" r:id="rId23"/>
    <p:sldId id="305" r:id="rId24"/>
    <p:sldId id="268" r:id="rId25"/>
    <p:sldId id="291" r:id="rId26"/>
    <p:sldId id="278" r:id="rId27"/>
    <p:sldId id="280" r:id="rId28"/>
    <p:sldId id="281" r:id="rId29"/>
    <p:sldId id="277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4F4BB-F9E9-44DD-BED6-3A6EF18EBF76}" v="4" dt="2021-10-04T17:30:33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2" d="100"/>
          <a:sy n="52" d="100"/>
        </p:scale>
        <p:origin x="72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Bisesi" userId="213567c6-d9db-451c-b76e-a40cdd8bbd70" providerId="ADAL" clId="{6015740B-8118-447B-8948-02084C6180BC}"/>
    <pc:docChg chg="delSld modSld sldOrd">
      <pc:chgData name="Nikki Bisesi" userId="213567c6-d9db-451c-b76e-a40cdd8bbd70" providerId="ADAL" clId="{6015740B-8118-447B-8948-02084C6180BC}" dt="2020-10-19T10:36:25.459" v="5" actId="2696"/>
      <pc:docMkLst>
        <pc:docMk/>
      </pc:docMkLst>
      <pc:sldChg chg="ord">
        <pc:chgData name="Nikki Bisesi" userId="213567c6-d9db-451c-b76e-a40cdd8bbd70" providerId="ADAL" clId="{6015740B-8118-447B-8948-02084C6180BC}" dt="2020-10-19T10:36:15.266" v="4"/>
        <pc:sldMkLst>
          <pc:docMk/>
          <pc:sldMk cId="0" sldId="263"/>
        </pc:sldMkLst>
      </pc:sldChg>
      <pc:sldChg chg="del">
        <pc:chgData name="Nikki Bisesi" userId="213567c6-d9db-451c-b76e-a40cdd8bbd70" providerId="ADAL" clId="{6015740B-8118-447B-8948-02084C6180BC}" dt="2020-10-19T10:34:05.476" v="0" actId="2696"/>
        <pc:sldMkLst>
          <pc:docMk/>
          <pc:sldMk cId="0" sldId="266"/>
        </pc:sldMkLst>
      </pc:sldChg>
      <pc:sldChg chg="ord">
        <pc:chgData name="Nikki Bisesi" userId="213567c6-d9db-451c-b76e-a40cdd8bbd70" providerId="ADAL" clId="{6015740B-8118-447B-8948-02084C6180BC}" dt="2020-10-19T10:36:12.360" v="3"/>
        <pc:sldMkLst>
          <pc:docMk/>
          <pc:sldMk cId="0" sldId="276"/>
        </pc:sldMkLst>
      </pc:sldChg>
      <pc:sldChg chg="del">
        <pc:chgData name="Nikki Bisesi" userId="213567c6-d9db-451c-b76e-a40cdd8bbd70" providerId="ADAL" clId="{6015740B-8118-447B-8948-02084C6180BC}" dt="2020-10-19T10:36:25.459" v="5" actId="2696"/>
        <pc:sldMkLst>
          <pc:docMk/>
          <pc:sldMk cId="1740952809" sldId="283"/>
        </pc:sldMkLst>
      </pc:sldChg>
      <pc:sldChg chg="del">
        <pc:chgData name="Nikki Bisesi" userId="213567c6-d9db-451c-b76e-a40cdd8bbd70" providerId="ADAL" clId="{6015740B-8118-447B-8948-02084C6180BC}" dt="2020-10-19T10:34:20.471" v="2" actId="2696"/>
        <pc:sldMkLst>
          <pc:docMk/>
          <pc:sldMk cId="1900348298" sldId="297"/>
        </pc:sldMkLst>
      </pc:sldChg>
      <pc:sldChg chg="del">
        <pc:chgData name="Nikki Bisesi" userId="213567c6-d9db-451c-b76e-a40cdd8bbd70" providerId="ADAL" clId="{6015740B-8118-447B-8948-02084C6180BC}" dt="2020-10-19T10:34:08.919" v="1" actId="2696"/>
        <pc:sldMkLst>
          <pc:docMk/>
          <pc:sldMk cId="2959727372" sldId="304"/>
        </pc:sldMkLst>
      </pc:sldChg>
    </pc:docChg>
  </pc:docChgLst>
  <pc:docChgLst>
    <pc:chgData name="Nikki Bisesi" userId="213567c6-d9db-451c-b76e-a40cdd8bbd70" providerId="ADAL" clId="{1B94F4BB-F9E9-44DD-BED6-3A6EF18EBF76}"/>
    <pc:docChg chg="modSld">
      <pc:chgData name="Nikki Bisesi" userId="213567c6-d9db-451c-b76e-a40cdd8bbd70" providerId="ADAL" clId="{1B94F4BB-F9E9-44DD-BED6-3A6EF18EBF76}" dt="2021-10-04T17:30:33.346" v="189" actId="14100"/>
      <pc:docMkLst>
        <pc:docMk/>
      </pc:docMkLst>
      <pc:sldChg chg="modSp mod">
        <pc:chgData name="Nikki Bisesi" userId="213567c6-d9db-451c-b76e-a40cdd8bbd70" providerId="ADAL" clId="{1B94F4BB-F9E9-44DD-BED6-3A6EF18EBF76}" dt="2021-10-04T17:30:33.346" v="189" actId="14100"/>
        <pc:sldMkLst>
          <pc:docMk/>
          <pc:sldMk cId="0" sldId="263"/>
        </pc:sldMkLst>
        <pc:spChg chg="mod">
          <ac:chgData name="Nikki Bisesi" userId="213567c6-d9db-451c-b76e-a40cdd8bbd70" providerId="ADAL" clId="{1B94F4BB-F9E9-44DD-BED6-3A6EF18EBF76}" dt="2021-10-04T17:30:33.346" v="189" actId="14100"/>
          <ac:spMkLst>
            <pc:docMk/>
            <pc:sldMk cId="0" sldId="263"/>
            <ac:spMk id="21507" creationId="{00000000-0000-0000-0000-000000000000}"/>
          </ac:spMkLst>
        </pc:spChg>
      </pc:sldChg>
      <pc:sldChg chg="addSp modSp mod">
        <pc:chgData name="Nikki Bisesi" userId="213567c6-d9db-451c-b76e-a40cdd8bbd70" providerId="ADAL" clId="{1B94F4BB-F9E9-44DD-BED6-3A6EF18EBF76}" dt="2021-10-04T17:27:25.374" v="96" actId="1076"/>
        <pc:sldMkLst>
          <pc:docMk/>
          <pc:sldMk cId="0" sldId="281"/>
        </pc:sldMkLst>
        <pc:spChg chg="add mod">
          <ac:chgData name="Nikki Bisesi" userId="213567c6-d9db-451c-b76e-a40cdd8bbd70" providerId="ADAL" clId="{1B94F4BB-F9E9-44DD-BED6-3A6EF18EBF76}" dt="2021-10-04T17:27:25.374" v="96" actId="1076"/>
          <ac:spMkLst>
            <pc:docMk/>
            <pc:sldMk cId="0" sldId="281"/>
            <ac:spMk id="2" creationId="{0830F6BB-DF68-417D-9F95-BDAC84AB8BD5}"/>
          </ac:spMkLst>
        </pc:spChg>
        <pc:picChg chg="mod">
          <ac:chgData name="Nikki Bisesi" userId="213567c6-d9db-451c-b76e-a40cdd8bbd70" providerId="ADAL" clId="{1B94F4BB-F9E9-44DD-BED6-3A6EF18EBF76}" dt="2021-10-04T17:27:11.306" v="95" actId="14100"/>
          <ac:picMkLst>
            <pc:docMk/>
            <pc:sldMk cId="0" sldId="281"/>
            <ac:picMk id="31748" creationId="{00000000-0000-0000-0000-000000000000}"/>
          </ac:picMkLst>
        </pc:picChg>
      </pc:sldChg>
    </pc:docChg>
  </pc:docChgLst>
  <pc:docChgLst>
    <pc:chgData name="Nikki Bisesi" userId="213567c6-d9db-451c-b76e-a40cdd8bbd70" providerId="ADAL" clId="{07D95645-DA2B-423E-A05A-507BA30849C3}"/>
    <pc:docChg chg="addSld delSld modSld sldOrd">
      <pc:chgData name="Nikki Bisesi" userId="213567c6-d9db-451c-b76e-a40cdd8bbd70" providerId="ADAL" clId="{07D95645-DA2B-423E-A05A-507BA30849C3}" dt="2021-03-25T15:16:21.869" v="25" actId="1076"/>
      <pc:docMkLst>
        <pc:docMk/>
      </pc:docMkLst>
      <pc:sldChg chg="del">
        <pc:chgData name="Nikki Bisesi" userId="213567c6-d9db-451c-b76e-a40cdd8bbd70" providerId="ADAL" clId="{07D95645-DA2B-423E-A05A-507BA30849C3}" dt="2021-03-25T15:15:25.294" v="22" actId="47"/>
        <pc:sldMkLst>
          <pc:docMk/>
          <pc:sldMk cId="0" sldId="267"/>
        </pc:sldMkLst>
      </pc:sldChg>
      <pc:sldChg chg="modSp mod ord">
        <pc:chgData name="Nikki Bisesi" userId="213567c6-d9db-451c-b76e-a40cdd8bbd70" providerId="ADAL" clId="{07D95645-DA2B-423E-A05A-507BA30849C3}" dt="2021-03-25T15:16:21.869" v="25" actId="1076"/>
        <pc:sldMkLst>
          <pc:docMk/>
          <pc:sldMk cId="2223879673" sldId="291"/>
        </pc:sldMkLst>
        <pc:spChg chg="mod">
          <ac:chgData name="Nikki Bisesi" userId="213567c6-d9db-451c-b76e-a40cdd8bbd70" providerId="ADAL" clId="{07D95645-DA2B-423E-A05A-507BA30849C3}" dt="2021-03-25T15:16:06.830" v="23" actId="1076"/>
          <ac:spMkLst>
            <pc:docMk/>
            <pc:sldMk cId="2223879673" sldId="291"/>
            <ac:spMk id="3" creationId="{00000000-0000-0000-0000-000000000000}"/>
          </ac:spMkLst>
        </pc:spChg>
        <pc:graphicFrameChg chg="mod modGraphic">
          <ac:chgData name="Nikki Bisesi" userId="213567c6-d9db-451c-b76e-a40cdd8bbd70" providerId="ADAL" clId="{07D95645-DA2B-423E-A05A-507BA30849C3}" dt="2021-03-25T15:16:21.869" v="25" actId="1076"/>
          <ac:graphicFrameMkLst>
            <pc:docMk/>
            <pc:sldMk cId="2223879673" sldId="291"/>
            <ac:graphicFrameMk id="94245" creationId="{00000000-0000-0000-0000-000000000000}"/>
          </ac:graphicFrameMkLst>
        </pc:graphicFrameChg>
      </pc:sldChg>
      <pc:sldChg chg="ord">
        <pc:chgData name="Nikki Bisesi" userId="213567c6-d9db-451c-b76e-a40cdd8bbd70" providerId="ADAL" clId="{07D95645-DA2B-423E-A05A-507BA30849C3}" dt="2021-03-25T15:15:14.193" v="21"/>
        <pc:sldMkLst>
          <pc:docMk/>
          <pc:sldMk cId="2403421324" sldId="305"/>
        </pc:sldMkLst>
      </pc:sldChg>
      <pc:sldChg chg="modSp add mod ord">
        <pc:chgData name="Nikki Bisesi" userId="213567c6-d9db-451c-b76e-a40cdd8bbd70" providerId="ADAL" clId="{07D95645-DA2B-423E-A05A-507BA30849C3}" dt="2021-03-25T15:14:48.237" v="19" actId="1076"/>
        <pc:sldMkLst>
          <pc:docMk/>
          <pc:sldMk cId="0" sldId="307"/>
        </pc:sldMkLst>
        <pc:spChg chg="mod">
          <ac:chgData name="Nikki Bisesi" userId="213567c6-d9db-451c-b76e-a40cdd8bbd70" providerId="ADAL" clId="{07D95645-DA2B-423E-A05A-507BA30849C3}" dt="2021-03-25T15:14:28.069" v="14" actId="1076"/>
          <ac:spMkLst>
            <pc:docMk/>
            <pc:sldMk cId="0" sldId="307"/>
            <ac:spMk id="112" creationId="{00000000-0000-0000-0000-000000000000}"/>
          </ac:spMkLst>
        </pc:spChg>
        <pc:spChg chg="mod">
          <ac:chgData name="Nikki Bisesi" userId="213567c6-d9db-451c-b76e-a40cdd8bbd70" providerId="ADAL" clId="{07D95645-DA2B-423E-A05A-507BA30849C3}" dt="2021-03-25T15:14:07.767" v="11" actId="14100"/>
          <ac:spMkLst>
            <pc:docMk/>
            <pc:sldMk cId="0" sldId="307"/>
            <ac:spMk id="113" creationId="{00000000-0000-0000-0000-000000000000}"/>
          </ac:spMkLst>
        </pc:spChg>
        <pc:picChg chg="mod">
          <ac:chgData name="Nikki Bisesi" userId="213567c6-d9db-451c-b76e-a40cdd8bbd70" providerId="ADAL" clId="{07D95645-DA2B-423E-A05A-507BA30849C3}" dt="2021-03-25T15:14:34.639" v="16" actId="14100"/>
          <ac:picMkLst>
            <pc:docMk/>
            <pc:sldMk cId="0" sldId="307"/>
            <ac:picMk id="114" creationId="{00000000-0000-0000-0000-000000000000}"/>
          </ac:picMkLst>
        </pc:picChg>
        <pc:picChg chg="mod">
          <ac:chgData name="Nikki Bisesi" userId="213567c6-d9db-451c-b76e-a40cdd8bbd70" providerId="ADAL" clId="{07D95645-DA2B-423E-A05A-507BA30849C3}" dt="2021-03-25T15:14:48.237" v="19" actId="1076"/>
          <ac:picMkLst>
            <pc:docMk/>
            <pc:sldMk cId="0" sldId="307"/>
            <ac:picMk id="115" creationId="{00000000-0000-0000-0000-000000000000}"/>
          </ac:picMkLst>
        </pc:picChg>
      </pc:sldChg>
      <pc:sldChg chg="add del">
        <pc:chgData name="Nikki Bisesi" userId="213567c6-d9db-451c-b76e-a40cdd8bbd70" providerId="ADAL" clId="{07D95645-DA2B-423E-A05A-507BA30849C3}" dt="2021-03-25T15:11:27.053" v="2" actId="2696"/>
        <pc:sldMkLst>
          <pc:docMk/>
          <pc:sldMk cId="0" sldId="30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A74079-E3EE-4C61-8821-9AC474AB4B73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3FE9CC-499D-481B-9701-CC37FF17F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9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7EDB2-89C1-466E-95CC-6E247AF0BC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ABF9F-2E09-499B-975F-0ABCC876C7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9E6AD-0103-4ADD-A31A-8458CEA61B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E9CC-499D-481B-9701-CC37FF17F2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A4FEC57-43CC-42C0-AF88-B447916B6F96}" type="slidenum">
              <a:rPr lang="en-US" sz="1200">
                <a:latin typeface="+mn-lt"/>
                <a:cs typeface="+mn-cs"/>
              </a:rPr>
              <a:pPr algn="r">
                <a:defRPr/>
              </a:pPr>
              <a:t>21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AC2B0-7732-402E-9168-492A12B8E0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tempered glass.  Used for things like windshield, patio doors, and shower doors.  Also known as safety glass.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E9CC-499D-481B-9701-CC37FF17F2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Sometimes</a:t>
            </a:r>
            <a:r>
              <a:rPr lang="en-US" baseline="0" dirty="0"/>
              <a:t> tempered glass breaks in a </a:t>
            </a:r>
            <a:r>
              <a:rPr lang="en-US" baseline="0" dirty="0" err="1"/>
              <a:t>spiderweb</a:t>
            </a:r>
            <a:r>
              <a:rPr lang="en-US" baseline="0" dirty="0"/>
              <a:t> pattern</a:t>
            </a: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4AEA8-AD29-4F34-9212-50F335E34C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6D705-F307-4A57-8393-24A5736A3D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B56EC-E67B-4008-BC60-6D9FEC5C68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E3515-CEBD-49CA-A52B-1DD2BEC017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FCEF8-9698-4F01-8C85-920F69751C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839DD-651E-4E48-A408-7C4D233B4F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32C7-B5FF-419E-857E-67F4C479FEAC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B92A-DF4D-4ADC-8AB9-45048F09B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0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BC54-E966-450E-8F11-C9FA546C929A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2F3A-245B-494E-9D79-9E8DA515D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654B-95E0-4A91-8E83-001124A3DBC1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15D1-8086-4400-BEA5-47AE43DF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8239-6542-453C-96F2-F12BD09FD994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69D3-EA8F-46C0-9176-2D5D879A1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74825"/>
            <a:ext cx="5384800" cy="4625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74825"/>
            <a:ext cx="5384800" cy="462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C166-3D4F-4FE2-8C4F-1B529AE18F8B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D016-DFC6-4F5E-93CA-C62F88D02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1" y="2362201"/>
            <a:ext cx="10257367" cy="3724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Forensic Science: Fundamentals &amp; Investigations, Chapter 14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63BE8EF2-F466-4744-A09F-975AEDEC5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0719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4625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C37D6-7138-45A8-93AA-66BF41C27F48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62D7-D446-4DB4-8D0A-1B60E7ADD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  <a:prstGeom prst="rect">
            <a:avLst/>
          </a:prstGeo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  <a:prstGeom prst="rect">
            <a:avLst/>
          </a:prstGeo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6787-B50D-4F0D-AE48-F6AFDE80DEE2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7197-FD82-4DB2-94AF-D37E26932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6E8A-63AF-4F3D-B615-FB5302E5CB75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1275-B51A-40A7-85C5-A829F3E34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4193-256E-4BFD-9C19-C04EFBB0F36F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DB8F-D9DA-4BCA-9AD8-644BA22E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0FE5B-1D8D-43BD-95AF-FC21DE3BC6D9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85FC-8399-4F36-837D-B163D15E0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37D6-7138-45A8-93AA-66BF41C27F48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62D7-D446-4DB4-8D0A-1B60E7ADD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8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7C5A-6F54-4757-9424-2E5F0B56B7D5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80E6-BA9D-4BFC-8FCD-F5A5ED686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BBDC-3B29-4759-AE9E-A2259976D61F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8288-D8DC-4E66-AC3A-07F90D7A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56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prstGeom prst="rect">
            <a:avLst/>
          </a:prstGeo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BE0-17BC-48A7-ACDA-218BE740B280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397E-4BA1-440B-A49C-BE9BD6B8F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4825"/>
            <a:ext cx="10972800" cy="462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BC54-E966-450E-8F11-C9FA546C929A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2F3A-245B-494E-9D79-9E8DA515D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3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654B-95E0-4A91-8E83-001124A3DBC1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15D1-8086-4400-BEA5-47AE43DF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9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8239-6542-453C-96F2-F12BD09FD994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69D3-EA8F-46C0-9176-2D5D879A1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5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74825"/>
            <a:ext cx="5384800" cy="46259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74825"/>
            <a:ext cx="5384800" cy="4625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C166-3D4F-4FE2-8C4F-1B529AE18F8B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D016-DFC6-4F5E-93CA-C62F88D02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6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4625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C37D6-7138-45A8-93AA-66BF41C27F48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62D7-D446-4DB4-8D0A-1B60E7ADD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  <a:prstGeom prst="rect">
            <a:avLst/>
          </a:prstGeo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  <a:prstGeom prst="rect">
            <a:avLst/>
          </a:prstGeo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6787-B50D-4F0D-AE48-F6AFDE80DEE2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7197-FD82-4DB2-94AF-D37E26932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6E8A-63AF-4F3D-B615-FB5302E5CB75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1275-B51A-40A7-85C5-A829F3E34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6787-B50D-4F0D-AE48-F6AFDE80DEE2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7197-FD82-4DB2-94AF-D37E26932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4193-256E-4BFD-9C19-C04EFBB0F36F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DB8F-D9DA-4BCA-9AD8-644BA22E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0FE5B-1D8D-43BD-95AF-FC21DE3BC6D9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85FC-8399-4F36-837D-B163D15E0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7C5A-6F54-4757-9424-2E5F0B56B7D5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80E6-BA9D-4BFC-8FCD-F5A5ED686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3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BBDC-3B29-4759-AE9E-A2259976D61F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8288-D8DC-4E66-AC3A-07F90D7A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56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prstGeom prst="rect">
            <a:avLst/>
          </a:prstGeo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BE0-17BC-48A7-ACDA-218BE740B280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397E-4BA1-440B-A49C-BE9BD6B8F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4825"/>
            <a:ext cx="10972800" cy="462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BC54-E966-450E-8F11-C9FA546C929A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2F3A-245B-494E-9D79-9E8DA515D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3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654B-95E0-4A91-8E83-001124A3DBC1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15D1-8086-4400-BEA5-47AE43DF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8239-6542-453C-96F2-F12BD09FD994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69D3-EA8F-46C0-9176-2D5D879A1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5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74825"/>
            <a:ext cx="5384800" cy="46259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74825"/>
            <a:ext cx="5384800" cy="4625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C166-3D4F-4FE2-8C4F-1B529AE18F8B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D016-DFC6-4F5E-93CA-C62F88D02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46E8A-63AF-4F3D-B615-FB5302E5CB75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1275-B51A-40A7-85C5-A829F3E34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4193-256E-4BFD-9C19-C04EFBB0F36F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DB8F-D9DA-4BCA-9AD8-644BA22E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FE5B-1D8D-43BD-95AF-FC21DE3BC6D9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85FC-8399-4F36-837D-B163D15E0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7C5A-6F54-4757-9424-2E5F0B56B7D5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80E6-BA9D-4BFC-8FCD-F5A5ED686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BBDC-3B29-4759-AE9E-A2259976D61F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8288-D8DC-4E66-AC3A-07F90D7A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5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BE0-17BC-48A7-ACDA-218BE740B280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397E-4BA1-440B-A49C-BE9BD6B8F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463888A-6E56-4876-9C85-294C7ABB90FA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0F6AC7-74DD-48BA-9801-2E0E9F09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7" r:id="rId2"/>
    <p:sldLayoutId id="2147483705" r:id="rId3"/>
    <p:sldLayoutId id="2147483698" r:id="rId4"/>
    <p:sldLayoutId id="2147483699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  <p:sldLayoutId id="2147483702" r:id="rId12"/>
    <p:sldLayoutId id="2147483703" r:id="rId13"/>
    <p:sldLayoutId id="214748373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QuestionShape"/>
          <p:cNvSpPr/>
          <p:nvPr userDrawn="1"/>
        </p:nvSpPr>
        <p:spPr>
          <a:xfrm>
            <a:off x="169334" y="127000"/>
            <a:ext cx="11853333" cy="28575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eaLnBrk="0" hangingPunct="0"/>
            <a:r>
              <a:rPr lang="en-US" sz="45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69334" y="31115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lvl="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69334" y="38354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lvl="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1" name="CShape"/>
          <p:cNvSpPr/>
          <p:nvPr userDrawn="1"/>
        </p:nvSpPr>
        <p:spPr>
          <a:xfrm>
            <a:off x="169334" y="45593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lvl="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2" name="DShape"/>
          <p:cNvSpPr/>
          <p:nvPr userDrawn="1"/>
        </p:nvSpPr>
        <p:spPr>
          <a:xfrm>
            <a:off x="169334" y="52832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lvl="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3" name="EShape"/>
          <p:cNvSpPr/>
          <p:nvPr userDrawn="1"/>
        </p:nvSpPr>
        <p:spPr>
          <a:xfrm>
            <a:off x="169334" y="60071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lvl="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4" name="Percent"/>
          <p:cNvSpPr/>
          <p:nvPr userDrawn="1"/>
        </p:nvSpPr>
        <p:spPr>
          <a:xfrm>
            <a:off x="8466667" y="254000"/>
            <a:ext cx="3386667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5" name="Timer"/>
          <p:cNvSpPr/>
          <p:nvPr userDrawn="1"/>
        </p:nvSpPr>
        <p:spPr>
          <a:xfrm>
            <a:off x="338667" y="254000"/>
            <a:ext cx="3386667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GraphShape" hidden="1"/>
          <p:cNvSpPr/>
          <p:nvPr userDrawn="1"/>
        </p:nvSpPr>
        <p:spPr>
          <a:xfrm>
            <a:off x="169334" y="254000"/>
            <a:ext cx="1693333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2055" name="CorrectBarGroup"/>
          <p:cNvGrpSpPr/>
          <p:nvPr userDrawn="1"/>
        </p:nvGrpSpPr>
        <p:grpSpPr>
          <a:xfrm>
            <a:off x="1693333" y="3175000"/>
            <a:ext cx="3556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" name="PercentLabelGroup"/>
          <p:cNvGrpSpPr/>
          <p:nvPr userDrawn="1"/>
        </p:nvGrpSpPr>
        <p:grpSpPr>
          <a:xfrm>
            <a:off x="1693333" y="1270000"/>
            <a:ext cx="99060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2056" name="IncorrectBarGroup"/>
          <p:cNvGrpSpPr/>
          <p:nvPr userDrawn="1"/>
        </p:nvGrpSpPr>
        <p:grpSpPr>
          <a:xfrm>
            <a:off x="5926667" y="1905000"/>
            <a:ext cx="5672667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0" name="XLabelGroup"/>
          <p:cNvGrpSpPr/>
          <p:nvPr userDrawn="1"/>
        </p:nvGrpSpPr>
        <p:grpSpPr>
          <a:xfrm>
            <a:off x="1693333" y="5842000"/>
            <a:ext cx="99060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4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2054" name="AxisLineGroup"/>
          <p:cNvGrpSpPr/>
          <p:nvPr userDrawn="1"/>
        </p:nvGrpSpPr>
        <p:grpSpPr>
          <a:xfrm>
            <a:off x="1185333" y="1587500"/>
            <a:ext cx="10668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YLabelGroup"/>
          <p:cNvGrpSpPr/>
          <p:nvPr userDrawn="1"/>
        </p:nvGrpSpPr>
        <p:grpSpPr>
          <a:xfrm>
            <a:off x="338667" y="1841500"/>
            <a:ext cx="1016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049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8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8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sxc.hu/browse.phtml?f=download&amp;id=89025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638801"/>
            <a:ext cx="8077200" cy="16733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Glass Evidence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type="subTitle" idx="4294967295"/>
          </p:nvPr>
        </p:nvGraphicFramePr>
        <p:xfrm>
          <a:off x="3505201" y="228601"/>
          <a:ext cx="4913313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4486901" imgH="4219048" progId="MSPhotoEd.3">
                  <p:embed/>
                </p:oleObj>
              </mc:Choice>
              <mc:Fallback>
                <p:oleObj name="Photo Editor Photo" r:id="rId4" imgW="4486901" imgH="4219048" progId="MSPhotoEd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228601"/>
                        <a:ext cx="4913313" cy="461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1981200" y="152400"/>
            <a:ext cx="8229600" cy="125095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411" name="Picture 3" descr="Glass Fracture 11-Top Hole Penetrated 1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8281"/>
            <a:ext cx="10668000" cy="6856412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372600" y="646112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1" i="1">
                <a:latin typeface="Times New Roman" pitchFamily="18" charset="0"/>
              </a:rPr>
              <a:t>bsapp.com</a:t>
            </a:r>
            <a:endParaRPr lang="en-US">
              <a:latin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DA486-0123-4601-9969-ACEF3C5D480B}"/>
              </a:ext>
            </a:extLst>
          </p:cNvPr>
          <p:cNvSpPr txBox="1"/>
          <p:nvPr/>
        </p:nvSpPr>
        <p:spPr>
          <a:xfrm>
            <a:off x="2971800" y="45720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0A376-2586-452F-B946-54B2010A5C1A}"/>
              </a:ext>
            </a:extLst>
          </p:cNvPr>
          <p:cNvSpPr txBox="1"/>
          <p:nvPr/>
        </p:nvSpPr>
        <p:spPr>
          <a:xfrm>
            <a:off x="6934201" y="4343401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Determining Direction of Impact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5660571" cy="3254375"/>
          </a:xfrm>
        </p:spPr>
        <p:txBody>
          <a:bodyPr/>
          <a:lstStyle/>
          <a:p>
            <a:pPr eaLnBrk="1" hangingPunct="1"/>
            <a:r>
              <a:rPr lang="en-US" dirty="0"/>
              <a:t>High speed projectiles like bullets often leave holes that are wider at the exit side.</a:t>
            </a:r>
          </a:p>
        </p:txBody>
      </p:sp>
      <p:pic>
        <p:nvPicPr>
          <p:cNvPr id="19460" name="Picture 2" descr="http://www.the123d.com/architecture/accessories/idschloerby/glas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4953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1676400" y="228600"/>
            <a:ext cx="5562600" cy="106680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US" sz="4100" dirty="0">
                <a:solidFill>
                  <a:schemeClr val="accent1"/>
                </a:solidFill>
                <a:latin typeface="Kartika" pitchFamily="18" charset="0"/>
              </a:rPr>
              <a:t>Path of a Bullet Passing through Window Glass</a:t>
            </a:r>
            <a:r>
              <a:rPr lang="en-US" sz="4100" dirty="0">
                <a:solidFill>
                  <a:srgbClr val="3A763A"/>
                </a:solidFill>
                <a:latin typeface="Kartika" pitchFamily="18" charset="0"/>
              </a:rPr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230659" y="3352800"/>
            <a:ext cx="10287000" cy="3429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ct val="20000"/>
              </a:spcAft>
              <a:buSzPct val="90000"/>
            </a:pPr>
            <a:r>
              <a:rPr lang="en-US" dirty="0"/>
              <a:t>The entry hole will be round if the bullet was fired perpendicular to the pane. 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SzPct val="90000"/>
            </a:pPr>
            <a:r>
              <a:rPr lang="en-US" dirty="0"/>
              <a:t>If fired from an angle, glass pieces will be forced out to the opposite side from the shot. 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  <a:buSzPct val="90000"/>
            </a:pPr>
            <a:r>
              <a:rPr lang="en-US" dirty="0"/>
              <a:t>The angles at which bullets enter window glass can help locate the position of the shooter.</a:t>
            </a:r>
            <a:r>
              <a:rPr lang="en-US" sz="2800" dirty="0"/>
              <a:t> </a:t>
            </a:r>
          </a:p>
        </p:txBody>
      </p:sp>
      <p:pic>
        <p:nvPicPr>
          <p:cNvPr id="22534" name="Picture 6" descr="Untitled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-5978"/>
            <a:ext cx="3352800" cy="295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7" y="1559494"/>
            <a:ext cx="5562600" cy="154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Speed of Impact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10" y="1443187"/>
            <a:ext cx="12080789" cy="4625975"/>
          </a:xfrm>
        </p:spPr>
        <p:txBody>
          <a:bodyPr/>
          <a:lstStyle/>
          <a:p>
            <a:pPr eaLnBrk="1" hangingPunct="1"/>
            <a:r>
              <a:rPr lang="en-US" dirty="0"/>
              <a:t>Higher speed impacts produce fewer concentric fractures than lower speed impacts. </a:t>
            </a:r>
          </a:p>
          <a:p>
            <a:pPr eaLnBrk="1" hangingPunct="1"/>
            <a:r>
              <a:rPr lang="en-US" dirty="0"/>
              <a:t>Look at the hole in the glass. Can you tell which side is the entrance?</a:t>
            </a:r>
          </a:p>
        </p:txBody>
      </p:sp>
      <p:pic>
        <p:nvPicPr>
          <p:cNvPr id="21508" name="Picture 2" descr="http://www.fotosearch.com/bthumb/PDS/PDS059/AA024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6" y="3044952"/>
            <a:ext cx="3657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Broken Glas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4952"/>
            <a:ext cx="4635500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What direction, and in what order?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2" descr="http://www.sabrg.co.za/web-shattered%20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8" y="1408176"/>
            <a:ext cx="11125200" cy="548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2AAC6-E6C4-4E04-A775-5E5E3A021CAC}"/>
              </a:ext>
            </a:extLst>
          </p:cNvPr>
          <p:cNvSpPr txBox="1"/>
          <p:nvPr/>
        </p:nvSpPr>
        <p:spPr>
          <a:xfrm>
            <a:off x="1905000" y="132284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7B71B-8AD7-4762-8175-434D1900BCCA}"/>
              </a:ext>
            </a:extLst>
          </p:cNvPr>
          <p:cNvSpPr txBox="1"/>
          <p:nvPr/>
        </p:nvSpPr>
        <p:spPr>
          <a:xfrm>
            <a:off x="10515600" y="2606511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3D8AC-F560-4308-BFBE-5B05EF690FD4}"/>
              </a:ext>
            </a:extLst>
          </p:cNvPr>
          <p:cNvSpPr txBox="1"/>
          <p:nvPr/>
        </p:nvSpPr>
        <p:spPr>
          <a:xfrm>
            <a:off x="914400" y="544401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7CD8-02B8-488E-9EEB-E0D837BC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A6C27D-F841-4ED4-BEA0-385D8BE09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595"/>
            <a:ext cx="1037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Backscatter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Most glass fragments will be carried forward during impact, showing the direction force came from.  </a:t>
            </a:r>
          </a:p>
          <a:p>
            <a:pPr eaLnBrk="1" hangingPunct="1"/>
            <a:r>
              <a:rPr lang="en-US" dirty="0"/>
              <a:t>Some will be projected backwards.  This is backscatter, and is sometimes trace evidence found on the perpetrator.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-1371600" y="176276"/>
            <a:ext cx="9875520" cy="9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 dirty="0"/>
              <a:t>COMMON TYPES OF GLASS</a:t>
            </a:r>
            <a:endParaRPr b="1"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-228600" y="1531831"/>
            <a:ext cx="7289800" cy="488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dk1"/>
                </a:solidFill>
              </a:rPr>
              <a:t>Soda-lime</a:t>
            </a:r>
            <a:r>
              <a:rPr lang="en-US" sz="3000" dirty="0">
                <a:solidFill>
                  <a:schemeClr val="dk1"/>
                </a:solidFill>
              </a:rPr>
              <a:t>—used in plate and window glass, glass containers, and electric lightbulbs</a:t>
            </a:r>
            <a:endParaRPr sz="3000" dirty="0">
              <a:solidFill>
                <a:schemeClr val="dk1"/>
              </a:solidFill>
            </a:endParaRPr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dk1"/>
                </a:solidFill>
              </a:rPr>
              <a:t>Soda-lead</a:t>
            </a:r>
            <a:r>
              <a:rPr lang="en-US" sz="3000" dirty="0">
                <a:solidFill>
                  <a:schemeClr val="dk1"/>
                </a:solidFill>
              </a:rPr>
              <a:t>—fine tableware and art objects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dk1"/>
                </a:solidFill>
              </a:rPr>
              <a:t>Borosilicate</a:t>
            </a:r>
            <a:r>
              <a:rPr lang="en-US" sz="3000" dirty="0">
                <a:solidFill>
                  <a:schemeClr val="dk1"/>
                </a:solidFill>
              </a:rPr>
              <a:t> —heat-resistant, like Pyrex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dk1"/>
                </a:solidFill>
              </a:rPr>
              <a:t>Silica</a:t>
            </a:r>
            <a:r>
              <a:rPr lang="en-US" sz="3000" dirty="0">
                <a:solidFill>
                  <a:schemeClr val="dk1"/>
                </a:solidFill>
              </a:rPr>
              <a:t> —used in chemical ware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dk1"/>
                </a:solidFill>
              </a:rPr>
              <a:t>Tempered</a:t>
            </a:r>
            <a:r>
              <a:rPr lang="en-US" sz="3000" dirty="0">
                <a:solidFill>
                  <a:schemeClr val="dk1"/>
                </a:solidFill>
              </a:rPr>
              <a:t> —used in side windows of cars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dk1"/>
                </a:solidFill>
              </a:rPr>
              <a:t>Laminated</a:t>
            </a:r>
            <a:r>
              <a:rPr lang="en-US" sz="3000" dirty="0">
                <a:solidFill>
                  <a:schemeClr val="dk1"/>
                </a:solidFill>
              </a:rPr>
              <a:t> —used in the windshield of most cars</a:t>
            </a:r>
            <a:endParaRPr dirty="0"/>
          </a:p>
          <a:p>
            <a:pPr marL="228600" lvl="0" indent="-304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endParaRPr sz="3000" dirty="0"/>
          </a:p>
          <a:p>
            <a:pPr marL="228600" lvl="0" indent="-304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3000" dirty="0"/>
          </a:p>
        </p:txBody>
      </p:sp>
      <p:pic>
        <p:nvPicPr>
          <p:cNvPr id="114" name="Google Shape;114;p16" descr="http://www.glass-rite.com/wp-content/uploads/2015/07/DC-Glass-doors-and-window-repair-tempered-glas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1" y="0"/>
            <a:ext cx="493649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http://nebula.wsimg.com/86706574a406fbd97442b631f669436d?AccessKeyId=7C89022D1B939CC2552A&amp;disposition=0&amp;alloworigin=1"/>
          <p:cNvPicPr preferRelativeResize="0"/>
          <p:nvPr/>
        </p:nvPicPr>
        <p:blipFill rotWithShape="1">
          <a:blip r:embed="rId4">
            <a:alphaModFix/>
          </a:blip>
          <a:srcRect l="10565" r="8524"/>
          <a:stretch/>
        </p:blipFill>
        <p:spPr>
          <a:xfrm>
            <a:off x="7315201" y="3584448"/>
            <a:ext cx="4936490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Tempered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7010400" cy="4930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Glass is made stronger through the rapid heating and cooling of the glass surfaces.  Chemicals can also be used to make this “toughened glass”.</a:t>
            </a:r>
          </a:p>
          <a:p>
            <a:pPr marL="119062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Tempered glass does not shatter, it “dices” into small squares</a:t>
            </a:r>
          </a:p>
          <a:p>
            <a:pPr>
              <a:lnSpc>
                <a:spcPct val="90000"/>
              </a:lnSpc>
            </a:pPr>
            <a:r>
              <a:rPr lang="en-US" dirty="0"/>
              <a:t>Used in passenger windows</a:t>
            </a:r>
          </a:p>
          <a:p>
            <a:pPr marL="119062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2" descr="http://www.pioneerglassandmirror.com/images/Broken%20Tempered%20Glass%20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91619" y="2389188"/>
            <a:ext cx="5019162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2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Laminated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1"/>
            <a:ext cx="6934200" cy="462597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Two layers of glass with plastic in middle.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Used in windshields, patio doors, etc.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Harder to recognize fracture patterns.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13112"/>
            <a:ext cx="3962400" cy="497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Crack patterns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71094"/>
            <a:ext cx="4267200" cy="493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83230"/>
            <a:ext cx="5410200" cy="4625975"/>
          </a:xfrm>
        </p:spPr>
        <p:txBody>
          <a:bodyPr/>
          <a:lstStyle/>
          <a:p>
            <a:pPr eaLnBrk="1" hangingPunct="1"/>
            <a:r>
              <a:rPr lang="en-US" dirty="0"/>
              <a:t>Radial cracks are first to form.  They are on the side opposite to force.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Concentric cracks form second, beginning on side of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Forensic Science: Fundamentals &amp; Investigations, Chapter 14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E3E57-4845-4D16-BFC2-B598458DEBD8}" type="slidenum">
              <a:rPr lang="en-US"/>
              <a:pPr/>
              <a:t>20</a:t>
            </a:fld>
            <a:endParaRPr lang="en-US"/>
          </a:p>
        </p:txBody>
      </p:sp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924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Density - Common Examples</a:t>
            </a:r>
          </a:p>
        </p:txBody>
      </p:sp>
      <p:graphicFrame>
        <p:nvGraphicFramePr>
          <p:cNvPr id="94245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0216374"/>
              </p:ext>
            </p:extLst>
          </p:nvPr>
        </p:nvGraphicFramePr>
        <p:xfrm>
          <a:off x="3186236" y="2672942"/>
          <a:ext cx="5724442" cy="3812790"/>
        </p:xfrm>
        <a:graphic>
          <a:graphicData uri="http://schemas.openxmlformats.org/drawingml/2006/table">
            <a:tbl>
              <a:tblPr/>
              <a:tblGrid>
                <a:gridCol w="306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of 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Density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(g/ml)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Bottle 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 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 crystal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2.98-3.01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Pyrex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Tempered (auto)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Crown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2117" y="1609771"/>
            <a:ext cx="1137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glass is found, density is one of the physical characteristics measured.  Different types have different densities</a:t>
            </a:r>
          </a:p>
        </p:txBody>
      </p:sp>
    </p:spTree>
    <p:extLst>
      <p:ext uri="{BB962C8B-B14F-4D97-AF65-F5344CB8AC3E}">
        <p14:creationId xmlns:p14="http://schemas.microsoft.com/office/powerpoint/2010/main" val="2223879673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What is going on here?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4" descr="&quot;Kathy Flicker Creating an Optical Illusion at the Princeton University's Dillon Gym Pool&quot; Premium Photographic 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19883"/>
            <a:ext cx="3676135" cy="489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in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1" y="1600200"/>
            <a:ext cx="411638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http://cache.daylife.com/imageserve/04WRbwmdXDcXA/610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1"/>
            <a:ext cx="4191000" cy="215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1676400" y="152400"/>
            <a:ext cx="7239000" cy="125095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US" dirty="0"/>
              <a:t>Refractive Index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2"/>
          </p:nvPr>
        </p:nvSpPr>
        <p:spPr>
          <a:xfrm>
            <a:off x="5638800" y="1447800"/>
            <a:ext cx="6248400" cy="5410200"/>
          </a:xfrm>
        </p:spPr>
        <p:txBody>
          <a:bodyPr/>
          <a:lstStyle/>
          <a:p>
            <a:pPr eaLnBrk="1" hangingPunct="1"/>
            <a:r>
              <a:rPr lang="en-US" sz="2800" b="1" dirty="0"/>
              <a:t>Immersion</a:t>
            </a:r>
            <a:r>
              <a:rPr lang="en-US" sz="2800" dirty="0"/>
              <a:t> – glass particles are immersed in liquid whose refractive index is varied until it is equal to that of the glass</a:t>
            </a:r>
          </a:p>
          <a:p>
            <a:pPr marL="119062" indent="0" eaLnBrk="1" hangingPunct="1">
              <a:buNone/>
            </a:pPr>
            <a:endParaRPr lang="en-US" sz="800" dirty="0"/>
          </a:p>
          <a:p>
            <a:pPr eaLnBrk="1" hangingPunct="1"/>
            <a:r>
              <a:rPr lang="en-US" sz="2800" dirty="0"/>
              <a:t>The “match point” is noted by the disappearance of the </a:t>
            </a:r>
            <a:r>
              <a:rPr lang="en-US" sz="2800" b="1" dirty="0" err="1"/>
              <a:t>Becke</a:t>
            </a:r>
            <a:r>
              <a:rPr lang="en-US" sz="2800" b="1" dirty="0"/>
              <a:t> Line</a:t>
            </a:r>
          </a:p>
          <a:p>
            <a:pPr eaLnBrk="1" hangingPunct="1"/>
            <a:endParaRPr lang="en-US" sz="800" b="1" dirty="0"/>
          </a:p>
          <a:p>
            <a:pPr eaLnBrk="1" hangingPunct="1"/>
            <a:r>
              <a:rPr lang="en-US" sz="2800" b="1" dirty="0" err="1"/>
              <a:t>Becke</a:t>
            </a:r>
            <a:r>
              <a:rPr lang="en-US" sz="2800" b="1" dirty="0"/>
              <a:t> Line –</a:t>
            </a:r>
            <a:r>
              <a:rPr lang="en-US" sz="2800" dirty="0"/>
              <a:t>a bright halo that is observed near the border of a particle immersed in a liquid of a different refractive index</a:t>
            </a:r>
            <a:endParaRPr lang="en-US" sz="2800" b="1" dirty="0"/>
          </a:p>
        </p:txBody>
      </p:sp>
      <p:pic>
        <p:nvPicPr>
          <p:cNvPr id="30724" name="Picture 4" descr="becke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962401"/>
            <a:ext cx="4038600" cy="306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66976"/>
            <a:ext cx="3396343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1981200" y="152400"/>
            <a:ext cx="8229600" cy="125095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7" name="Picture 4" descr="beck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9129713" cy="3162300"/>
          </a:xfrm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2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30F6BB-DF68-417D-9F95-BDAC84AB8BD5}"/>
              </a:ext>
            </a:extLst>
          </p:cNvPr>
          <p:cNvSpPr txBox="1"/>
          <p:nvPr/>
        </p:nvSpPr>
        <p:spPr>
          <a:xfrm>
            <a:off x="1245973" y="6220599"/>
            <a:ext cx="948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glass starts to disappear as you get closer to its refractive index. Fewer halos are seen.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10515600" cy="106680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US" sz="4100" dirty="0">
                <a:solidFill>
                  <a:schemeClr val="accent1"/>
                </a:solidFill>
                <a:latin typeface="Kartika" pitchFamily="18" charset="0"/>
              </a:rPr>
              <a:t>Handling of Crime Scene Glass Samples</a:t>
            </a:r>
            <a:r>
              <a:rPr lang="en-US" sz="4100" dirty="0">
                <a:solidFill>
                  <a:srgbClr val="3A763A"/>
                </a:solidFill>
                <a:latin typeface="Kartika" pitchFamily="18" charset="0"/>
              </a:rPr>
              <a:t> 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11353800" cy="4724400"/>
          </a:xfrm>
        </p:spPr>
        <p:txBody>
          <a:bodyPr/>
          <a:lstStyle/>
          <a:p>
            <a:pPr marL="381000" indent="-381000" eaLnBrk="1" hangingPunct="1">
              <a:lnSpc>
                <a:spcPct val="85000"/>
              </a:lnSpc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dirty="0"/>
              <a:t>Identify and photograph any glass samples before moving them. </a:t>
            </a:r>
          </a:p>
          <a:p>
            <a:pPr marL="381000" indent="-381000" eaLnBrk="1" hangingPunct="1">
              <a:lnSpc>
                <a:spcPct val="85000"/>
              </a:lnSpc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dirty="0"/>
              <a:t>Collect the largest fragments that can be reasonably collected. </a:t>
            </a:r>
          </a:p>
          <a:p>
            <a:pPr marL="381000" indent="-381000" eaLnBrk="1" hangingPunct="1">
              <a:lnSpc>
                <a:spcPct val="85000"/>
              </a:lnSpc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dirty="0"/>
              <a:t>Identify the outside and inside surface of any glass. </a:t>
            </a:r>
          </a:p>
          <a:p>
            <a:pPr marL="381000" indent="-381000" eaLnBrk="1" hangingPunct="1">
              <a:lnSpc>
                <a:spcPct val="85000"/>
              </a:lnSpc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dirty="0"/>
              <a:t>If multiple panes are involved, make a diagram. </a:t>
            </a:r>
          </a:p>
          <a:p>
            <a:pPr marL="381000" indent="-381000" eaLnBrk="1" hangingPunct="1">
              <a:lnSpc>
                <a:spcPct val="85000"/>
              </a:lnSpc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dirty="0"/>
              <a:t>Note trace evidence such as skin, hair, blood, or fibers. </a:t>
            </a:r>
          </a:p>
          <a:p>
            <a:pPr marL="381000" indent="-381000" eaLnBrk="1" hangingPunct="1">
              <a:lnSpc>
                <a:spcPct val="85000"/>
              </a:lnSpc>
              <a:spcAft>
                <a:spcPct val="20000"/>
              </a:spcAft>
              <a:buSzPct val="90000"/>
              <a:buFont typeface="Wingdings" pitchFamily="2" charset="2"/>
              <a:buAutoNum type="arabicPeriod"/>
            </a:pPr>
            <a:r>
              <a:rPr lang="en-US" dirty="0"/>
              <a:t>Package all materials collected to maintain the chain of custody. </a:t>
            </a:r>
          </a:p>
          <a:p>
            <a:pPr marL="381000" indent="-381000" eaLnBrk="1" hangingPunct="1">
              <a:lnSpc>
                <a:spcPct val="85000"/>
              </a:lnSpc>
              <a:spcAft>
                <a:spcPct val="20000"/>
              </a:spcAft>
              <a:buSzPct val="90000"/>
              <a:buNone/>
            </a:pPr>
            <a:endParaRPr lang="en-US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228600" y="38100"/>
            <a:ext cx="8540750" cy="114300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US" sz="6100" dirty="0"/>
              <a:t>Fractures</a:t>
            </a:r>
          </a:p>
        </p:txBody>
      </p:sp>
      <p:pic>
        <p:nvPicPr>
          <p:cNvPr id="10243" name="Picture 3" descr="Glass%20Fracture%20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8112"/>
            <a:ext cx="6714787" cy="666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72013" y="2133600"/>
            <a:ext cx="10156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latin typeface="Tahoma" pitchFamily="34" charset="0"/>
              </a:rPr>
              <a:t>Concentric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382079" y="2514600"/>
            <a:ext cx="10156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latin typeface="Tahoma" pitchFamily="34" charset="0"/>
              </a:rPr>
              <a:t>Radial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819400" y="3476492"/>
            <a:ext cx="2057400" cy="48590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7308511" y="1981200"/>
            <a:ext cx="3207089" cy="990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6096000" y="4321175"/>
            <a:ext cx="4419600" cy="1143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372600" y="646112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1" i="1">
                <a:latin typeface="Times New Roman" pitchFamily="18" charset="0"/>
              </a:rPr>
              <a:t>bsapp.com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292" name="Picture 2" descr="http://harfordmedlegal.typepad.com/photos/uncategorized/broken_glas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607"/>
            <a:ext cx="12344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1981200" y="152400"/>
            <a:ext cx="8229600" cy="125095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5" name="Picture 3" descr="Glass Fra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"/>
            <a:ext cx="12344400" cy="739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372600" y="646112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1" i="1">
                <a:latin typeface="Times New Roman" pitchFamily="18" charset="0"/>
              </a:rPr>
              <a:t>bsapp.com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90738"/>
            <a:ext cx="89916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Determining Sequence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12039600" cy="1600200"/>
          </a:xfrm>
        </p:spPr>
        <p:txBody>
          <a:bodyPr/>
          <a:lstStyle/>
          <a:p>
            <a:pPr eaLnBrk="1" hangingPunct="1"/>
            <a:r>
              <a:rPr lang="en-US" dirty="0"/>
              <a:t>It is possible to determine the order cracks occurred in, because new cracks stop when they hit old cracks.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Which bullet was fired first?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2" descr="http://shs.westport.k12.ct.us/forensics/02-evidence/bullet_holes_in_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9400"/>
            <a:ext cx="108966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3B3E2-8B07-48E9-83A8-238A4C04F4C3}"/>
              </a:ext>
            </a:extLst>
          </p:cNvPr>
          <p:cNvSpPr txBox="1"/>
          <p:nvPr/>
        </p:nvSpPr>
        <p:spPr>
          <a:xfrm>
            <a:off x="3200401" y="1477336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86DED-1055-437F-9361-B3A34F296484}"/>
              </a:ext>
            </a:extLst>
          </p:cNvPr>
          <p:cNvSpPr txBox="1"/>
          <p:nvPr/>
        </p:nvSpPr>
        <p:spPr>
          <a:xfrm>
            <a:off x="8382001" y="1381596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1981200" y="152400"/>
            <a:ext cx="8229600" cy="1250950"/>
          </a:xfrm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7" name="Picture 3" descr="Glass Fracture 10-Right Hole Penetrated 1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88"/>
            <a:ext cx="11277600" cy="6856412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372600" y="646112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1" i="1">
                <a:latin typeface="Times New Roman" pitchFamily="18" charset="0"/>
              </a:rPr>
              <a:t>bsapp.com</a:t>
            </a:r>
            <a:endParaRPr lang="en-US">
              <a:latin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327CD-7311-4AB4-B4CB-AA048AB260C6}"/>
              </a:ext>
            </a:extLst>
          </p:cNvPr>
          <p:cNvSpPr txBox="1"/>
          <p:nvPr/>
        </p:nvSpPr>
        <p:spPr>
          <a:xfrm>
            <a:off x="2971800" y="15240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A3ADC-C3BC-4336-B592-BBCE11D607C6}"/>
              </a:ext>
            </a:extLst>
          </p:cNvPr>
          <p:cNvSpPr txBox="1"/>
          <p:nvPr/>
        </p:nvSpPr>
        <p:spPr>
          <a:xfrm>
            <a:off x="9264965" y="1936782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B943734C6304E9A9B1F24E81D5DD4" ma:contentTypeVersion="13" ma:contentTypeDescription="Create a new document." ma:contentTypeScope="" ma:versionID="70e714e4ee8db9f4efc64477e4ff5036">
  <xsd:schema xmlns:xsd="http://www.w3.org/2001/XMLSchema" xmlns:xs="http://www.w3.org/2001/XMLSchema" xmlns:p="http://schemas.microsoft.com/office/2006/metadata/properties" xmlns:ns3="bf11f4db-f016-4acd-a79c-dae28cb32233" xmlns:ns4="25715086-fb56-448a-8f44-7ff13588087d" targetNamespace="http://schemas.microsoft.com/office/2006/metadata/properties" ma:root="true" ma:fieldsID="edfc2486333ad054361f73cdd0e0a678" ns3:_="" ns4:_="">
    <xsd:import namespace="bf11f4db-f016-4acd-a79c-dae28cb32233"/>
    <xsd:import namespace="25715086-fb56-448a-8f44-7ff13588087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f4db-f016-4acd-a79c-dae28cb32233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5086-fb56-448a-8f44-7ff135880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B6C6AD-7117-4D6C-9E6F-AE8AE5DD6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1f4db-f016-4acd-a79c-dae28cb32233"/>
    <ds:schemaRef ds:uri="25715086-fb56-448a-8f44-7ff135880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C09DE2-FFFF-4FC5-B001-8297E087B4B5}">
  <ds:schemaRefs>
    <ds:schemaRef ds:uri="http://purl.org/dc/dcmitype/"/>
    <ds:schemaRef ds:uri="http://schemas.microsoft.com/office/infopath/2007/PartnerControls"/>
    <ds:schemaRef ds:uri="bf11f4db-f016-4acd-a79c-dae28cb3223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25715086-fb56-448a-8f44-7ff13588087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6FAA20-45E8-4123-B7F5-6451CE3740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2770</TotalTime>
  <Words>635</Words>
  <Application>Microsoft Office PowerPoint</Application>
  <PresentationFormat>Widescreen</PresentationFormat>
  <Paragraphs>103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Corbel</vt:lpstr>
      <vt:lpstr>Kartika</vt:lpstr>
      <vt:lpstr>Tahoma</vt:lpstr>
      <vt:lpstr>Times New Roman</vt:lpstr>
      <vt:lpstr>Wingdings</vt:lpstr>
      <vt:lpstr>Wingdings 2</vt:lpstr>
      <vt:lpstr>Wingdings 3</vt:lpstr>
      <vt:lpstr>Module</vt:lpstr>
      <vt:lpstr>iRespondQuestionMaster</vt:lpstr>
      <vt:lpstr>iRespondGraphMaster</vt:lpstr>
      <vt:lpstr>Photo Editor Photo</vt:lpstr>
      <vt:lpstr>Glass Evidence</vt:lpstr>
      <vt:lpstr>Crack patterns</vt:lpstr>
      <vt:lpstr>Fractures</vt:lpstr>
      <vt:lpstr>PowerPoint Presentation</vt:lpstr>
      <vt:lpstr>PowerPoint Presentation</vt:lpstr>
      <vt:lpstr>PowerPoint Presentation</vt:lpstr>
      <vt:lpstr>Determining Sequence</vt:lpstr>
      <vt:lpstr>Which bullet was fired first?</vt:lpstr>
      <vt:lpstr>PowerPoint Presentation</vt:lpstr>
      <vt:lpstr>PowerPoint Presentation</vt:lpstr>
      <vt:lpstr>Determining Direction of Impact</vt:lpstr>
      <vt:lpstr>Path of a Bullet Passing through Window Glass </vt:lpstr>
      <vt:lpstr>Speed of Impact</vt:lpstr>
      <vt:lpstr>What direction, and in what order?</vt:lpstr>
      <vt:lpstr>PowerPoint Presentation</vt:lpstr>
      <vt:lpstr>Backscatter</vt:lpstr>
      <vt:lpstr>COMMON TYPES OF GLASS</vt:lpstr>
      <vt:lpstr>Tempered Glass</vt:lpstr>
      <vt:lpstr>Laminated Glass</vt:lpstr>
      <vt:lpstr>Density - Common Examples</vt:lpstr>
      <vt:lpstr>What is going on here?</vt:lpstr>
      <vt:lpstr>Refractive Index</vt:lpstr>
      <vt:lpstr>PowerPoint Presentation</vt:lpstr>
      <vt:lpstr>Handling of Crime Scene Glass Samples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Lee Kohli</dc:creator>
  <cp:lastModifiedBy>Nikki Bisesi</cp:lastModifiedBy>
  <cp:revision>42</cp:revision>
  <dcterms:created xsi:type="dcterms:W3CDTF">2008-11-10T01:46:55Z</dcterms:created>
  <dcterms:modified xsi:type="dcterms:W3CDTF">2021-10-04T17:30:41Z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0x010100C2CB943734C6304E9A9B1F24E81D5DD4</vt:lpwstr>
  </property>
</Properties>
</file>