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44"/>
  </p:notesMasterIdLst>
  <p:sldIdLst>
    <p:sldId id="256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70" r:id="rId12"/>
    <p:sldId id="28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7" r:id="rId21"/>
    <p:sldId id="279" r:id="rId22"/>
    <p:sldId id="280" r:id="rId23"/>
    <p:sldId id="288" r:id="rId24"/>
    <p:sldId id="281" r:id="rId25"/>
    <p:sldId id="282" r:id="rId26"/>
    <p:sldId id="284" r:id="rId27"/>
    <p:sldId id="285" r:id="rId28"/>
    <p:sldId id="289" r:id="rId29"/>
    <p:sldId id="290" r:id="rId30"/>
    <p:sldId id="294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11" r:id="rId41"/>
    <p:sldId id="312" r:id="rId42"/>
    <p:sldId id="313" r:id="rId43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96" autoAdjust="0"/>
  </p:normalViewPr>
  <p:slideViewPr>
    <p:cSldViewPr snapToGrid="0" snapToObjects="1">
      <p:cViewPr varScale="1">
        <p:scale>
          <a:sx n="24" d="100"/>
          <a:sy n="24" d="100"/>
        </p:scale>
        <p:origin x="859" y="43"/>
      </p:cViewPr>
      <p:guideLst>
        <p:guide orient="horz" pos="3072"/>
        <p:guide pos="54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2721-12A1-49C4-A426-6088A17B6B8B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539C2-4C5D-48D6-8D5B-DC0938BA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6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2BF073B-2E9D-49A7-950A-86433B84B7D0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41EB130-B0DE-4EBD-A5F8-E70ACDC38CA2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6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1739B13-931B-4626-BA48-94F0595C8399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ED0819C-E970-4079-86AC-FB5ACF2B5BBE}" type="slidenum">
              <a:rPr lang="en-US" altLang="en-US" sz="1200"/>
              <a:pPr algn="r"/>
              <a:t>38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9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36B15A0-BDCE-4152-8418-BD755B9815D6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8DF686D7-8DDE-47C7-90D1-7ABBBF23FD1E}" type="slidenum">
              <a:rPr lang="en-US" altLang="en-US" sz="1200"/>
              <a:pPr algn="r"/>
              <a:t>39</a:t>
            </a:fld>
            <a:endParaRPr lang="en-US" alt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8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68DE092-1791-46D4-A151-C8F91654812E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684720A8-C6C5-47FA-882C-772099C62ADF}" type="slidenum">
              <a:rPr lang="en-US" altLang="en-US" sz="1200"/>
              <a:pPr algn="r"/>
              <a:t>40</a:t>
            </a:fld>
            <a:endParaRPr lang="en-US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3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2861BE4-703A-4658-9590-31BEF8245CD7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46C69003-6B23-4D49-A86B-3F0E0BAC029D}" type="slidenum">
              <a:rPr lang="en-US" altLang="en-US" sz="1200"/>
              <a:pPr algn="r"/>
              <a:t>41</a:t>
            </a:fld>
            <a:endParaRPr lang="en-US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8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58D91C-D9DE-4C3B-9D51-7B8355710CC3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9E270E10-3842-4046-9089-8BB3F341FAEB}" type="slidenum">
              <a:rPr lang="en-US" altLang="en-US" sz="1200"/>
              <a:pPr algn="r"/>
              <a:t>30</a:t>
            </a:fld>
            <a:endParaRPr lang="en-US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0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6F1FB25-838B-4445-86FE-C7F1486AE2FE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9820A24-D915-4316-8980-A04A065B9084}" type="slidenum">
              <a:rPr lang="en-US" altLang="en-US" sz="1200"/>
              <a:pPr algn="r"/>
              <a:t>31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7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73B07C0-F257-46CB-B274-54169BB54350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0B6ECB3B-244A-4206-B4CB-C9809F6E5620}" type="slidenum">
              <a:rPr lang="en-US" altLang="en-US" sz="1200"/>
              <a:pPr algn="r"/>
              <a:t>32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1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9C48983-CC10-4A74-AE4D-32B86D2B76B5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BFBAA76-99B7-4DD3-825C-DC64A297D537}" type="slidenum">
              <a:rPr lang="en-US" altLang="en-US" sz="1200"/>
              <a:pPr algn="r"/>
              <a:t>33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0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DF7B93-B442-4628-9A38-5E6EE229F4E7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CB7F80F-70D5-498B-BB4C-098A85E8EA2E}" type="slidenum">
              <a:rPr lang="en-US" altLang="en-US" sz="1200"/>
              <a:pPr algn="r"/>
              <a:t>34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1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BA6CBB1-6F05-49D2-99B1-7D0B3CDA06E5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685D27E-847A-433C-AF3E-BBDF794660E7}" type="slidenum">
              <a:rPr lang="en-US" altLang="en-US" sz="1200"/>
              <a:pPr algn="r"/>
              <a:t>35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8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8E71C57-E267-4057-9FCD-C230C8FB5C1A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6168914A-6955-46D1-B36E-6FA078FDBBF9}" type="slidenum">
              <a:rPr lang="en-US" altLang="en-US" sz="1200"/>
              <a:pPr algn="r"/>
              <a:t>36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4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74E61E1-7DDA-441F-B2E7-BA0179006211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B4063FA-9392-4409-9491-48195AA53A43}" type="slidenum">
              <a:rPr lang="en-US" altLang="en-US" sz="1200"/>
              <a:pPr algn="r"/>
              <a:t>37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595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37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8505" y="3873500"/>
            <a:ext cx="3488373" cy="5880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3385" y="3873500"/>
            <a:ext cx="10261913" cy="5880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894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697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14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7102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85" y="2705100"/>
            <a:ext cx="6875143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705100"/>
            <a:ext cx="6875143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447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41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39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9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8892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13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274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85" y="7924800"/>
            <a:ext cx="6875143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7924800"/>
            <a:ext cx="6875143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241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75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68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030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1949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Lucida Grande" charset="0"/>
              </a:rPr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986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4B09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3873500"/>
            <a:ext cx="1395349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 charset="0"/>
              </a:rPr>
              <a:t>Click to edit Master title style</a:t>
            </a:r>
            <a:endParaRPr lang="en-US" dirty="0">
              <a:sym typeface="Lucida Grande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7924800"/>
            <a:ext cx="1395349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smtClean="0">
                <a:sym typeface="Lucida Grande" charset="0"/>
              </a:rPr>
              <a:t>Second level</a:t>
            </a:r>
          </a:p>
          <a:p>
            <a:pPr lvl="2"/>
            <a:r>
              <a:rPr lang="en-US" smtClean="0">
                <a:sym typeface="Lucida Grande" charset="0"/>
              </a:rPr>
              <a:t>Third level</a:t>
            </a:r>
          </a:p>
          <a:p>
            <a:pPr lvl="3"/>
            <a:r>
              <a:rPr lang="en-US" smtClean="0">
                <a:sym typeface="Lucida Grande" charset="0"/>
              </a:rPr>
              <a:t>Fourth level</a:t>
            </a:r>
          </a:p>
          <a:p>
            <a:pPr lvl="4"/>
            <a:r>
              <a:rPr lang="en-US" smtClean="0">
                <a:sym typeface="Lucida Grande" charset="0"/>
              </a:rPr>
              <a:t>Fifth level</a:t>
            </a:r>
            <a:endParaRPr lang="en-US">
              <a:sym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+mj-lt"/>
          <a:ea typeface="MS PGothic" pitchFamily="34" charset="-128"/>
          <a:cs typeface="MS PGothic" charset="0"/>
          <a:sym typeface="Lucida Grande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9pPr>
    </p:titleStyle>
    <p:bodyStyle>
      <a:lvl1pPr marL="342900" indent="-3429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  <a:sym typeface="Lucida Grande" charset="0"/>
        </a:defRPr>
      </a:lvl1pPr>
      <a:lvl2pPr marL="241300" indent="2159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  <a:sym typeface="Lucida Grande" charset="0"/>
        </a:defRPr>
      </a:lvl2pPr>
      <a:lvl3pPr marL="584200" indent="330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  <a:sym typeface="Lucida Grande" charset="0"/>
        </a:defRPr>
      </a:lvl3pPr>
      <a:lvl4pPr marL="927100" indent="4445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  <a:sym typeface="Lucida Grande" charset="0"/>
        </a:defRPr>
      </a:lvl4pPr>
      <a:lvl5pPr marL="1270000" indent="55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  <a:sym typeface="Lucida Grande" charset="0"/>
        </a:defRPr>
      </a:lvl5pPr>
      <a:lvl6pPr marL="172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sym typeface="Lucida Grande" charset="0"/>
        </a:defRPr>
      </a:lvl6pPr>
      <a:lvl7pPr marL="218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sym typeface="Lucida Grande" charset="0"/>
        </a:defRPr>
      </a:lvl7pPr>
      <a:lvl8pPr marL="264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sym typeface="Lucida Grande" charset="0"/>
        </a:defRPr>
      </a:lvl8pPr>
      <a:lvl9pPr marL="309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4B09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39714"/>
            <a:ext cx="13953493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05100"/>
            <a:ext cx="1395349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dirty="0">
                <a:sym typeface="Lucida Grande" charset="0"/>
              </a:rPr>
              <a:t>Second level</a:t>
            </a:r>
          </a:p>
          <a:p>
            <a:pPr lvl="2"/>
            <a:r>
              <a:rPr lang="en-US" dirty="0">
                <a:sym typeface="Lucida Grande" charset="0"/>
              </a:rPr>
              <a:t>Third level</a:t>
            </a:r>
          </a:p>
          <a:p>
            <a:pPr lvl="3"/>
            <a:r>
              <a:rPr lang="en-US" dirty="0">
                <a:sym typeface="Lucida Grande" charset="0"/>
              </a:rPr>
              <a:t>Fourth level</a:t>
            </a:r>
          </a:p>
          <a:p>
            <a:pPr lvl="4"/>
            <a:r>
              <a:rPr lang="en-US" dirty="0">
                <a:sym typeface="Lucida Grand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9pPr>
    </p:titleStyle>
    <p:bodyStyle>
      <a:lvl1pPr marL="5715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1pPr>
      <a:lvl2pPr marL="850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2pPr>
      <a:lvl3pPr marL="1231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3pPr>
      <a:lvl4pPr marL="1612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4pPr>
      <a:lvl5pPr marL="1993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5pPr>
      <a:lvl6pPr marL="22606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6pPr>
      <a:lvl7pPr marL="27178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7pPr>
      <a:lvl8pPr marL="31750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8pPr>
      <a:lvl9pPr marL="36322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167731" y="3505200"/>
            <a:ext cx="13004800" cy="1524000"/>
          </a:xfrm>
          <a:prstGeom prst="rect">
            <a:avLst/>
          </a:prstGeom>
          <a:solidFill>
            <a:srgbClr val="FF400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algn="ctr"/>
            <a:r>
              <a:rPr lang="en-US" sz="4400" b="1" dirty="0">
                <a:solidFill>
                  <a:srgbClr val="010001"/>
                </a:solidFill>
                <a:latin typeface="Helvetica" charset="0"/>
              </a:rPr>
              <a:t>Chapter </a:t>
            </a:r>
            <a:r>
              <a:rPr lang="en-US" sz="4400" b="1" dirty="0">
                <a:solidFill>
                  <a:srgbClr val="010001"/>
                </a:solidFill>
                <a:latin typeface="Helvetica" charset="0"/>
              </a:rPr>
              <a:t>19</a:t>
            </a:r>
            <a:endParaRPr lang="en-US" sz="4400" b="1" dirty="0">
              <a:solidFill>
                <a:srgbClr val="010001"/>
              </a:solidFill>
              <a:latin typeface="Helvetica" charset="0"/>
            </a:endParaRPr>
          </a:p>
          <a:p>
            <a:pPr algn="ctr"/>
            <a:r>
              <a:rPr lang="en-US" sz="4400" b="1" dirty="0">
                <a:solidFill>
                  <a:srgbClr val="010001"/>
                </a:solidFill>
                <a:latin typeface="Helvetica" charset="0"/>
              </a:rPr>
              <a:t>Global Change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02731" y="8686800"/>
            <a:ext cx="11455400" cy="840432"/>
            <a:chOff x="558800" y="8686800"/>
            <a:chExt cx="11455400" cy="840432"/>
          </a:xfrm>
        </p:grpSpPr>
        <p:sp>
          <p:nvSpPr>
            <p:cNvPr id="6" name="TextBox 5"/>
            <p:cNvSpPr txBox="1"/>
            <p:nvPr/>
          </p:nvSpPr>
          <p:spPr>
            <a:xfrm>
              <a:off x="558800" y="8686800"/>
              <a:ext cx="548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Friedland</a:t>
              </a:r>
              <a:r>
                <a:rPr lang="en-US" dirty="0">
                  <a:solidFill>
                    <a:schemeClr val="bg1"/>
                  </a:solidFill>
                </a:rPr>
                <a:t> and </a:t>
              </a:r>
              <a:r>
                <a:rPr lang="en-US" dirty="0" err="1">
                  <a:solidFill>
                    <a:schemeClr val="bg1"/>
                  </a:solidFill>
                </a:rPr>
                <a:t>Relyea</a:t>
              </a:r>
              <a:r>
                <a:rPr lang="en-US" dirty="0">
                  <a:solidFill>
                    <a:schemeClr val="bg1"/>
                  </a:solidFill>
                </a:rPr>
                <a:t> Environmental Science for AP</a:t>
              </a:r>
              <a:r>
                <a:rPr lang="en-US" baseline="30000" dirty="0">
                  <a:solidFill>
                    <a:schemeClr val="bg1"/>
                  </a:solidFill>
                </a:rPr>
                <a:t>®</a:t>
              </a:r>
              <a:r>
                <a:rPr lang="en-US" dirty="0">
                  <a:solidFill>
                    <a:schemeClr val="bg1"/>
                  </a:solidFill>
                </a:rPr>
                <a:t>, second edition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© 2015 </a:t>
              </a:r>
              <a:r>
                <a:rPr lang="en-US" dirty="0">
                  <a:solidFill>
                    <a:schemeClr val="bg1"/>
                  </a:solidFill>
                </a:rPr>
                <a:t>W.H. Freeman and Company/BFW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35200" y="9296400"/>
              <a:ext cx="9779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AP</a:t>
              </a:r>
              <a:r>
                <a:rPr lang="en-US" sz="900" baseline="30000" dirty="0">
                  <a:solidFill>
                    <a:schemeClr val="bg1"/>
                  </a:solidFill>
                </a:rPr>
                <a:t>® </a:t>
              </a:r>
              <a:r>
                <a:rPr lang="en-US" sz="900" dirty="0">
                  <a:solidFill>
                    <a:schemeClr val="bg1"/>
                  </a:solidFill>
                </a:rPr>
                <a:t>is a trademark registered and/or owned by the College </a:t>
              </a:r>
              <a:r>
                <a:rPr lang="en-US" sz="900" dirty="0">
                  <a:solidFill>
                    <a:schemeClr val="bg1"/>
                  </a:solidFill>
                </a:rPr>
                <a:t>Board</a:t>
              </a:r>
              <a:r>
                <a:rPr lang="en-US" sz="900" baseline="30000" dirty="0">
                  <a:solidFill>
                    <a:schemeClr val="bg1"/>
                  </a:solidFill>
                </a:rPr>
                <a:t>®</a:t>
              </a:r>
              <a:r>
                <a:rPr lang="en-US" sz="900" dirty="0">
                  <a:solidFill>
                    <a:schemeClr val="bg1"/>
                  </a:solidFill>
                </a:rPr>
                <a:t>, </a:t>
              </a:r>
              <a:r>
                <a:rPr lang="en-US" sz="900" dirty="0">
                  <a:solidFill>
                    <a:schemeClr val="bg1"/>
                  </a:solidFill>
                </a:rPr>
                <a:t>which was not involved in the production of, and does not endorse, this product.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41370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29" y="83132"/>
            <a:ext cx="15773400" cy="2465387"/>
          </a:xfrm>
        </p:spPr>
        <p:txBody>
          <a:bodyPr/>
          <a:lstStyle/>
          <a:p>
            <a:pPr algn="l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concentrations have been increasing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the past 6 decades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29" y="-108247"/>
            <a:ext cx="15381514" cy="5840413"/>
          </a:xfrm>
        </p:spPr>
        <p:txBody>
          <a:bodyPr/>
          <a:lstStyle/>
          <a:p>
            <a:r>
              <a:rPr lang="en-US" sz="3200" b="1" dirty="0"/>
              <a:t>Ocean acidification </a:t>
            </a:r>
            <a:r>
              <a:rPr lang="en-US" sz="3200" dirty="0"/>
              <a:t>The process by which </a:t>
            </a:r>
            <a:r>
              <a:rPr lang="en-US" sz="3200" dirty="0"/>
              <a:t>an increase </a:t>
            </a:r>
            <a:r>
              <a:rPr lang="en-US" sz="3200" dirty="0"/>
              <a:t>in ocean CO</a:t>
            </a:r>
            <a:r>
              <a:rPr lang="en-US" sz="3200" baseline="-25000" dirty="0"/>
              <a:t>2</a:t>
            </a:r>
            <a:r>
              <a:rPr lang="en-US" sz="3200" dirty="0"/>
              <a:t> causes more CO</a:t>
            </a:r>
            <a:r>
              <a:rPr lang="en-US" sz="3200" baseline="-25000" dirty="0"/>
              <a:t>2</a:t>
            </a:r>
            <a:r>
              <a:rPr lang="en-US" sz="3200" dirty="0"/>
              <a:t> to </a:t>
            </a:r>
            <a:r>
              <a:rPr lang="en-US" sz="3200" dirty="0"/>
              <a:t>be converted </a:t>
            </a:r>
            <a:r>
              <a:rPr lang="en-US" sz="3200" dirty="0"/>
              <a:t>to carbonic acid, which lowers the </a:t>
            </a:r>
            <a:r>
              <a:rPr lang="en-US" sz="3200" dirty="0"/>
              <a:t>pH of </a:t>
            </a:r>
            <a:r>
              <a:rPr lang="en-US" sz="3200" dirty="0"/>
              <a:t>the water.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71" y="3723696"/>
            <a:ext cx="8240869" cy="6029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18755" y="5046522"/>
            <a:ext cx="4099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Changes in atmospheric CO</a:t>
            </a:r>
            <a:r>
              <a:rPr lang="en-US" sz="2400" b="1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over time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Carbon dioxide levels have risen steadily since measurement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began in 1958.</a:t>
            </a:r>
          </a:p>
        </p:txBody>
      </p:sp>
    </p:spTree>
    <p:extLst>
      <p:ext uri="{BB962C8B-B14F-4D97-AF65-F5344CB8AC3E}">
        <p14:creationId xmlns:p14="http://schemas.microsoft.com/office/powerpoint/2010/main" val="16227051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9" y="424543"/>
            <a:ext cx="15158754" cy="89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393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85" y="239715"/>
            <a:ext cx="13953493" cy="1752372"/>
          </a:xfrm>
        </p:spPr>
        <p:txBody>
          <a:bodyPr/>
          <a:lstStyle/>
          <a:p>
            <a:pPr algn="l"/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 emissions differ among nations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75709"/>
            <a:ext cx="10869415" cy="7953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64884" y="2571781"/>
            <a:ext cx="37627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CO</a:t>
            </a:r>
            <a:r>
              <a:rPr lang="en-US" sz="2400" b="1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 emissions by country in 2010.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(a) When we consider the total amount of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produced by a country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we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see that the largest contributors are the developed and rapidly developing countries of the world. (b) On a per capita basis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some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major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emitters have relatively low per capita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emissions.</a:t>
            </a:r>
          </a:p>
        </p:txBody>
      </p:sp>
    </p:spTree>
    <p:extLst>
      <p:ext uri="{BB962C8B-B14F-4D97-AF65-F5344CB8AC3E}">
        <p14:creationId xmlns:p14="http://schemas.microsoft.com/office/powerpoint/2010/main" val="38464456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731" y="100532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Global temperatures have steadily increased since records began in 1880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682188"/>
            <a:ext cx="11030930" cy="8071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54107" y="2743439"/>
            <a:ext cx="52962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Changes in mean 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global temperatures 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over time.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Although annual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mean temperatures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can vary from year to year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temperatures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have exhibited a slow increase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from 1880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to 2012. This pattern becomes much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clearer when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scientists compute the average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temperature each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year for the past 5 years.</a:t>
            </a:r>
          </a:p>
        </p:txBody>
      </p:sp>
    </p:spTree>
    <p:extLst>
      <p:ext uri="{BB962C8B-B14F-4D97-AF65-F5344CB8AC3E}">
        <p14:creationId xmlns:p14="http://schemas.microsoft.com/office/powerpoint/2010/main" val="31575764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731" y="-438797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Global Temperatures </a:t>
            </a:r>
            <a:r>
              <a:rPr lang="en-US" dirty="0" smtClean="0"/>
              <a:t>Since </a:t>
            </a:r>
            <a:r>
              <a:rPr lang="en-US" dirty="0"/>
              <a:t>1880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8" y="966789"/>
            <a:ext cx="11032992" cy="8072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6321" y="1990438"/>
            <a:ext cx="47549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Changes in mean annual temperature in different regions of the world.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In 2010, some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regions became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cooler, some regions had no temperature change, and the northern latitudes became substantially warmer than 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long term average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temperature. The surface temperatures plotted on the map represent differences relative to the average temperature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from 1951 to 1980.</a:t>
            </a:r>
          </a:p>
        </p:txBody>
      </p:sp>
    </p:spTree>
    <p:extLst>
      <p:ext uri="{BB962C8B-B14F-4D97-AF65-F5344CB8AC3E}">
        <p14:creationId xmlns:p14="http://schemas.microsoft.com/office/powerpoint/2010/main" val="21678020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Scientists can estimate global temperatures and greenhouse gas concentrations for over 5,000 years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2" y="2192241"/>
            <a:ext cx="12057155" cy="5793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8697" y="8005094"/>
            <a:ext cx="12421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Historic CO</a:t>
            </a:r>
            <a:r>
              <a:rPr lang="en-US" sz="2400" b="1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 concentrations.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Using a variety of indirect indicators including air bubbles trapped in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ancient ice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cores, scientists have found that for more than 400,000 years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concentrations never exceeded 300 ppm. After 1950,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concentrations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have sharply increased to their current level of nearly 400 ppm.</a:t>
            </a:r>
          </a:p>
        </p:txBody>
      </p:sp>
    </p:spTree>
    <p:extLst>
      <p:ext uri="{BB962C8B-B14F-4D97-AF65-F5344CB8AC3E}">
        <p14:creationId xmlns:p14="http://schemas.microsoft.com/office/powerpoint/2010/main" val="21765774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Historic Greenhouse Gas Concentrations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8" y="1573280"/>
            <a:ext cx="10861123" cy="79471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54544" y="2459630"/>
            <a:ext cx="52370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Historic temperature and CO</a:t>
            </a:r>
            <a:r>
              <a:rPr lang="en-US" sz="2400" b="1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 concentrations.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Ice cores used to estimate historic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temperatures and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concentrations indicate that the two factors vary together.</a:t>
            </a:r>
          </a:p>
        </p:txBody>
      </p:sp>
    </p:spTree>
    <p:extLst>
      <p:ext uri="{BB962C8B-B14F-4D97-AF65-F5344CB8AC3E}">
        <p14:creationId xmlns:p14="http://schemas.microsoft.com/office/powerpoint/2010/main" val="5951927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229" y="239714"/>
            <a:ext cx="8625592" cy="2465387"/>
          </a:xfrm>
        </p:spPr>
        <p:txBody>
          <a:bodyPr/>
          <a:lstStyle/>
          <a:p>
            <a:pPr algn="l"/>
            <a:r>
              <a:rPr lang="en-US" dirty="0"/>
              <a:t>Climate Models and the Prediction of Future Global Temperatures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63" y="239714"/>
            <a:ext cx="8453866" cy="9233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77430" y="2705101"/>
            <a:ext cx="39514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Predicted increase in global temperatures by 2100. </a:t>
            </a:r>
            <a:endParaRPr lang="en-US" sz="2400" b="1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predictions depend on whether we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expect (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a) low, (b) moderate, or (c) high increases in how much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the world emits during the current century. These changes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 temperature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are relative to the mean temperatures from 1961 to 1990.</a:t>
            </a:r>
          </a:p>
        </p:txBody>
      </p:sp>
    </p:spTree>
    <p:extLst>
      <p:ext uri="{BB962C8B-B14F-4D97-AF65-F5344CB8AC3E}">
        <p14:creationId xmlns:p14="http://schemas.microsoft.com/office/powerpoint/2010/main" val="174630907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Feedbacks can increase or decrease the impact of climate change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585"/>
            <a:ext cx="12303609" cy="6631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27403" y="2080585"/>
            <a:ext cx="50366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arenBoth"/>
            </a:pP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Temperature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and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represent a positive feedback system.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When 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concentration of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increases in the atmosphere, it can cause global temperatures to increase.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This in turn can cause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more rapid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decomposition, thereby releasing even more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into the atmosphere. </a:t>
            </a:r>
            <a:endParaRPr lang="en-US" sz="24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pPr marL="457200" indent="-457200">
              <a:buAutoNum type="alphaLcParenBoth"/>
            </a:pP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(Carbon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dioxide and producers represent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 negative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feedback system.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Increased CO</a:t>
            </a:r>
            <a:r>
              <a:rPr lang="en-US" sz="24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in the atmosphere from anthropogenic sources can be partially removed by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increased photosynthesis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by producers.</a:t>
            </a:r>
          </a:p>
        </p:txBody>
      </p:sp>
    </p:spTree>
    <p:extLst>
      <p:ext uri="{BB962C8B-B14F-4D97-AF65-F5344CB8AC3E}">
        <p14:creationId xmlns:p14="http://schemas.microsoft.com/office/powerpoint/2010/main" val="95337240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2109.jpg                                                       00026ED5Fausto                         BA94C69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42" y="24837"/>
            <a:ext cx="12128782" cy="97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4551945" y="0"/>
            <a:ext cx="9536853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258">
                <a:solidFill>
                  <a:schemeClr val="bg1"/>
                </a:solidFill>
                <a:ea typeface="Osaka" charset="-128"/>
              </a:rPr>
              <a:t>simplified climate model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78363" y="2011681"/>
            <a:ext cx="12480996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Troposphere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2344487" y="3262490"/>
            <a:ext cx="1120820" cy="35503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Aerosols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539930" y="4185921"/>
            <a:ext cx="1459054" cy="6177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Greenhouse</a:t>
            </a:r>
          </a:p>
          <a:p>
            <a:pPr algn="r"/>
            <a:r>
              <a:rPr lang="en-US" altLang="en-US" sz="1707" b="1">
                <a:solidFill>
                  <a:schemeClr val="bg1"/>
                </a:solidFill>
              </a:rPr>
              <a:t>gases</a:t>
            </a: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021323" y="3154116"/>
            <a:ext cx="1133644" cy="88043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Warming</a:t>
            </a:r>
          </a:p>
          <a:p>
            <a:pPr algn="r"/>
            <a:r>
              <a:rPr lang="en-US" altLang="en-US" sz="1707" b="1">
                <a:solidFill>
                  <a:schemeClr val="bg1"/>
                </a:solidFill>
              </a:rPr>
              <a:t>from</a:t>
            </a:r>
          </a:p>
          <a:p>
            <a:pPr algn="r"/>
            <a:r>
              <a:rPr lang="en-US" altLang="en-US" sz="1707" b="1">
                <a:solidFill>
                  <a:schemeClr val="bg1"/>
                </a:solidFill>
              </a:rPr>
              <a:t>decrease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6294950" y="2923824"/>
            <a:ext cx="1253067" cy="88043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Cooling from increase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7735412" y="3034453"/>
            <a:ext cx="1641405" cy="11431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CO</a:t>
            </a:r>
            <a:r>
              <a:rPr lang="en-US" altLang="en-US" sz="1707" b="1" baseline="-25000">
                <a:solidFill>
                  <a:schemeClr val="bg1"/>
                </a:solidFill>
              </a:rPr>
              <a:t>2</a:t>
            </a:r>
            <a:r>
              <a:rPr lang="en-US" altLang="en-US" sz="1707" b="1">
                <a:solidFill>
                  <a:schemeClr val="bg1"/>
                </a:solidFill>
              </a:rPr>
              <a:t> removal by plants and soil organisms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9532603" y="3061547"/>
            <a:ext cx="1801707" cy="11431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CO</a:t>
            </a:r>
            <a:r>
              <a:rPr lang="en-US" altLang="en-US" sz="1707" b="1" baseline="-25000">
                <a:solidFill>
                  <a:schemeClr val="bg1"/>
                </a:solidFill>
              </a:rPr>
              <a:t>2</a:t>
            </a:r>
            <a:r>
              <a:rPr lang="en-US" altLang="en-US" sz="1707" b="1">
                <a:solidFill>
                  <a:schemeClr val="bg1"/>
                </a:solidFill>
              </a:rPr>
              <a:t> emissions from land cleaning, fires, and decay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11718460" y="3463432"/>
            <a:ext cx="1494320" cy="6177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Heat and</a:t>
            </a:r>
          </a:p>
          <a:p>
            <a:pPr algn="r"/>
            <a:r>
              <a:rPr lang="en-US" altLang="en-US" sz="1707" b="1">
                <a:solidFill>
                  <a:schemeClr val="bg1"/>
                </a:solidFill>
              </a:rPr>
              <a:t>CO</a:t>
            </a:r>
            <a:r>
              <a:rPr lang="en-US" altLang="en-US" sz="1707" b="1" baseline="-25000">
                <a:solidFill>
                  <a:schemeClr val="bg1"/>
                </a:solidFill>
              </a:rPr>
              <a:t>2</a:t>
            </a:r>
            <a:r>
              <a:rPr lang="en-US" altLang="en-US" sz="1707" b="1">
                <a:solidFill>
                  <a:schemeClr val="bg1"/>
                </a:solidFill>
              </a:rPr>
              <a:t> removal</a:t>
            </a:r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13352554" y="3463432"/>
            <a:ext cx="1725151" cy="6177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707" b="1">
                <a:solidFill>
                  <a:schemeClr val="bg1"/>
                </a:solidFill>
              </a:rPr>
              <a:t>Heat and</a:t>
            </a:r>
          </a:p>
          <a:p>
            <a:pPr algn="r"/>
            <a:r>
              <a:rPr lang="en-US" altLang="en-US" sz="1707" b="1">
                <a:solidFill>
                  <a:schemeClr val="bg1"/>
                </a:solidFill>
              </a:rPr>
              <a:t>CO</a:t>
            </a:r>
            <a:r>
              <a:rPr lang="en-US" altLang="en-US" sz="1707" b="1" baseline="-25000">
                <a:solidFill>
                  <a:schemeClr val="bg1"/>
                </a:solidFill>
              </a:rPr>
              <a:t>2</a:t>
            </a:r>
            <a:r>
              <a:rPr lang="en-US" altLang="en-US" sz="1707" b="1">
                <a:solidFill>
                  <a:schemeClr val="bg1"/>
                </a:solidFill>
              </a:rPr>
              <a:t> emissions</a:t>
            </a:r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4921138" y="5023556"/>
            <a:ext cx="2201244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Ice and snow cover</a:t>
            </a:r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2311707" y="6504659"/>
            <a:ext cx="3292888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Natural and human emissions</a:t>
            </a:r>
          </a:p>
        </p:txBody>
      </p:sp>
      <p:sp>
        <p:nvSpPr>
          <p:cNvPr id="43022" name="Text Box 15"/>
          <p:cNvSpPr txBox="1">
            <a:spLocks noChangeArrowheads="1"/>
          </p:cNvSpPr>
          <p:nvPr/>
        </p:nvSpPr>
        <p:spPr bwMode="auto">
          <a:xfrm>
            <a:off x="8030256" y="6086969"/>
            <a:ext cx="2307042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Land and soil biotoa</a:t>
            </a:r>
          </a:p>
        </p:txBody>
      </p: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12255483" y="5407379"/>
            <a:ext cx="2074898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Shallow ocean</a:t>
            </a:r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12759075" y="6258561"/>
            <a:ext cx="1261884" cy="6177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Long-term</a:t>
            </a:r>
          </a:p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43025" name="Text Box 18"/>
          <p:cNvSpPr txBox="1">
            <a:spLocks noChangeArrowheads="1"/>
          </p:cNvSpPr>
          <p:nvPr/>
        </p:nvSpPr>
        <p:spPr bwMode="auto">
          <a:xfrm>
            <a:off x="12744693" y="7556783"/>
            <a:ext cx="1412566" cy="35503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 type="non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707" b="1">
                <a:solidFill>
                  <a:schemeClr val="bg1"/>
                </a:solidFill>
              </a:rPr>
              <a:t>Deep ocean</a:t>
            </a:r>
          </a:p>
        </p:txBody>
      </p:sp>
    </p:spTree>
    <p:extLst>
      <p:ext uri="{BB962C8B-B14F-4D97-AF65-F5344CB8AC3E}">
        <p14:creationId xmlns:p14="http://schemas.microsoft.com/office/powerpoint/2010/main" val="211092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28" y="305257"/>
            <a:ext cx="13953493" cy="2465387"/>
          </a:xfrm>
        </p:spPr>
        <p:txBody>
          <a:bodyPr/>
          <a:lstStyle/>
          <a:p>
            <a:pPr algn="l"/>
            <a:r>
              <a:rPr lang="en-US" dirty="0"/>
              <a:t>Global Change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614" y="0"/>
            <a:ext cx="13121642" cy="960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929" y="3012067"/>
            <a:ext cx="52146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Global </a:t>
            </a:r>
            <a:r>
              <a:rPr lang="en-US" sz="2400" b="1" dirty="0" smtClean="0">
                <a:solidFill>
                  <a:srgbClr val="010001"/>
                </a:solidFill>
                <a:latin typeface="Arial"/>
                <a:cs typeface="Arial"/>
              </a:rPr>
              <a:t>change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includes a wide variety of factors that are changing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over time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endParaRPr lang="en-US" sz="24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Global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climate change refers to those factors that affect the average weather in an area of Earth. </a:t>
            </a:r>
            <a:endParaRPr lang="en-US" sz="24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Global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warming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refers to changes in temperature in an area.</a:t>
            </a:r>
          </a:p>
        </p:txBody>
      </p:sp>
    </p:spTree>
    <p:extLst>
      <p:ext uri="{BB962C8B-B14F-4D97-AF65-F5344CB8AC3E}">
        <p14:creationId xmlns:p14="http://schemas.microsoft.com/office/powerpoint/2010/main" val="36449856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731" y="-21253"/>
            <a:ext cx="11238965" cy="2465387"/>
          </a:xfrm>
        </p:spPr>
        <p:txBody>
          <a:bodyPr/>
          <a:lstStyle/>
          <a:p>
            <a:pPr algn="l"/>
            <a:r>
              <a:rPr lang="en-US" sz="4000" dirty="0"/>
              <a:t>Global climate change is already affecting the environment: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731" y="2826887"/>
            <a:ext cx="10464800" cy="5840413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3000" dirty="0"/>
              <a:t>Melting of polar ice caps, Greenland and Antarctica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Melting of many glaciers around the world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Melting of permafrost</a:t>
            </a:r>
          </a:p>
          <a:p>
            <a:r>
              <a:rPr lang="en-US" sz="3000" dirty="0"/>
              <a:t>Rising of sea levels due to the melting of glaciers and ice sheets and as water warms it expands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Heat waves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Cold spells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Change in precipitation patterns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Increase in storm intensity</a:t>
            </a:r>
          </a:p>
          <a:p>
            <a:pPr lvl="0">
              <a:lnSpc>
                <a:spcPct val="70000"/>
              </a:lnSpc>
            </a:pPr>
            <a:r>
              <a:rPr lang="en-US" sz="3000" dirty="0"/>
              <a:t>Shift in ocean </a:t>
            </a:r>
            <a:r>
              <a:rPr lang="en-US" sz="3000" dirty="0"/>
              <a:t>currents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6207750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731" y="-160438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The Effects of Global Climate Change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4" y="1210350"/>
            <a:ext cx="11132205" cy="8145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20083" y="1835978"/>
            <a:ext cx="4920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The melting polar ice cap.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Because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northern latitudes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have experienced the greatest amount of global warming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extent of the ice cap near the North Pole has been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declining over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past 3 decades. The polar ice cap reaches its minimum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late in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summer of each year, so we can look for a trend by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examining 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extent of ice each September. From 1979 to 2013, the polar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ice declined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an average of 14 percent per decade.</a:t>
            </a:r>
          </a:p>
        </p:txBody>
      </p:sp>
    </p:spTree>
    <p:extLst>
      <p:ext uri="{BB962C8B-B14F-4D97-AF65-F5344CB8AC3E}">
        <p14:creationId xmlns:p14="http://schemas.microsoft.com/office/powerpoint/2010/main" val="21721233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Pack ice predictions</a:t>
            </a:r>
          </a:p>
        </p:txBody>
      </p:sp>
      <p:pic>
        <p:nvPicPr>
          <p:cNvPr id="50178" name="Picture 5" descr="projected_changes_i#1DC411C.png                                000858FAMacintosh HD                   C2D9B98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38" y="2383971"/>
            <a:ext cx="15881386" cy="585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6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Effects of Global Climate Change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2247900"/>
            <a:ext cx="13004800" cy="5244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1465" y="7720021"/>
            <a:ext cx="12058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0001"/>
                </a:solidFill>
                <a:latin typeface="Arial"/>
                <a:cs typeface="Arial"/>
              </a:rPr>
              <a:t>Declining ice in Antarctica and Greenland.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Measurements of ice mass from 2002 to 2013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have detected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decline in both (a) Antarctica and (b) Greenland.</a:t>
            </a:r>
          </a:p>
        </p:txBody>
      </p:sp>
    </p:spTree>
    <p:extLst>
      <p:ext uri="{BB962C8B-B14F-4D97-AF65-F5344CB8AC3E}">
        <p14:creationId xmlns:p14="http://schemas.microsoft.com/office/powerpoint/2010/main" val="131070578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Global </a:t>
            </a:r>
            <a:r>
              <a:rPr lang="en-US" dirty="0"/>
              <a:t>climate change is already affecting organisms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Wild plants and animals can be affected.  The growing season for plants has changed and animals have the potential to be harmed if they can’t move to more appropriate climates.</a:t>
            </a:r>
          </a:p>
          <a:p>
            <a:pPr lvl="0"/>
            <a:r>
              <a:rPr lang="en-US" dirty="0"/>
              <a:t>Humans may have to relocate, some diseases like those carried by mosquitoes could increase and there could be economic consequences.</a:t>
            </a:r>
          </a:p>
          <a:p>
            <a:pPr lvl="0"/>
            <a:r>
              <a:rPr lang="en-US" dirty="0"/>
              <a:t>Corals are particularly sensitive to global warming because their rand of temperature tolerance is quite small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1409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Kyoto Protocol addresses climate change at the international level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88" y="2683523"/>
            <a:ext cx="15479485" cy="5840413"/>
          </a:xfrm>
        </p:spPr>
        <p:txBody>
          <a:bodyPr/>
          <a:lstStyle/>
          <a:p>
            <a:r>
              <a:rPr lang="en-US" sz="3200" b="1" dirty="0"/>
              <a:t>Kyoto Protocol </a:t>
            </a:r>
            <a:r>
              <a:rPr lang="en-US" sz="3200" b="1" dirty="0"/>
              <a:t> </a:t>
            </a:r>
            <a:r>
              <a:rPr lang="en-US" sz="3200" dirty="0"/>
              <a:t>An </a:t>
            </a:r>
            <a:r>
              <a:rPr lang="en-US" sz="3200" dirty="0"/>
              <a:t>international agreement </a:t>
            </a:r>
            <a:r>
              <a:rPr lang="en-US" sz="3200" dirty="0"/>
              <a:t>that sets </a:t>
            </a:r>
            <a:r>
              <a:rPr lang="en-US" sz="3200" dirty="0"/>
              <a:t>a goal for global emissions of </a:t>
            </a:r>
            <a:r>
              <a:rPr lang="en-US" sz="3200" dirty="0"/>
              <a:t>greenhouse gases </a:t>
            </a:r>
            <a:r>
              <a:rPr lang="en-US" sz="3200" dirty="0"/>
              <a:t>from all industrialized countries to </a:t>
            </a:r>
            <a:r>
              <a:rPr lang="en-US" sz="3200" dirty="0"/>
              <a:t>be reduced </a:t>
            </a:r>
            <a:r>
              <a:rPr lang="en-US" sz="3200" dirty="0"/>
              <a:t>by 5.2 percent below their 1990 </a:t>
            </a:r>
            <a:r>
              <a:rPr lang="en-US" sz="3200" dirty="0"/>
              <a:t>levels by </a:t>
            </a:r>
            <a:r>
              <a:rPr lang="en-US" sz="3200" dirty="0"/>
              <a:t>2012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Although the United States signed the original Kyoto Protocol, the U.S. Congress never ratified the agreement and the protocol has never been legally binding on the United States. </a:t>
            </a:r>
          </a:p>
          <a:p>
            <a:pPr lvl="0"/>
            <a:r>
              <a:rPr lang="en-US" sz="3200" dirty="0"/>
              <a:t>In 2005 mayors from 141 U.S. cities and both major political parties gathered in San Francisco to organize </a:t>
            </a:r>
            <a:r>
              <a:rPr lang="en-US" sz="3200" dirty="0"/>
              <a:t>their </a:t>
            </a:r>
            <a:r>
              <a:rPr lang="en-US" sz="3200" dirty="0"/>
              <a:t>own efforts to reduce the causes and consequences of global warming.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499000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Carbon Sequestration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Carbon sequestration </a:t>
            </a:r>
            <a:r>
              <a:rPr lang="en-US" sz="3200" b="1" dirty="0"/>
              <a:t> </a:t>
            </a:r>
            <a:r>
              <a:rPr lang="en-US" sz="3200" dirty="0"/>
              <a:t>An </a:t>
            </a:r>
            <a:r>
              <a:rPr lang="en-US" sz="3200" dirty="0"/>
              <a:t>approach </a:t>
            </a:r>
            <a:r>
              <a:rPr lang="en-US" sz="3200" dirty="0"/>
              <a:t>to stabilizing </a:t>
            </a:r>
            <a:r>
              <a:rPr lang="en-US" sz="3200" dirty="0"/>
              <a:t>greenhouse gases by removing </a:t>
            </a:r>
            <a:r>
              <a:rPr lang="en-US" sz="3200" dirty="0"/>
              <a:t>CO</a:t>
            </a:r>
            <a:r>
              <a:rPr lang="en-US" sz="3200" baseline="-25000" dirty="0"/>
              <a:t>2</a:t>
            </a:r>
            <a:r>
              <a:rPr lang="en-US" sz="3200" dirty="0"/>
              <a:t> from </a:t>
            </a:r>
            <a:r>
              <a:rPr lang="en-US" sz="3200" dirty="0"/>
              <a:t>the atmosphere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Some methods include storing carbon in agricultural soils or retiring agricultural land and allowing it to become pasture or forest.  </a:t>
            </a:r>
          </a:p>
          <a:p>
            <a:pPr lvl="0"/>
            <a:r>
              <a:rPr lang="en-US" sz="3200" dirty="0"/>
              <a:t>Researchers are looking at cost-effective ways of capturing CO</a:t>
            </a:r>
            <a:r>
              <a:rPr lang="en-US" sz="3200" baseline="-25000" dirty="0"/>
              <a:t>2 </a:t>
            </a:r>
            <a:r>
              <a:rPr lang="en-US" sz="3200" dirty="0"/>
              <a:t>from the air, from coal-burning power stations, and from other emission sources. </a:t>
            </a:r>
          </a:p>
          <a:p>
            <a:pPr lvl="0"/>
            <a:r>
              <a:rPr lang="en-US" sz="3200" dirty="0"/>
              <a:t>This captured CO</a:t>
            </a:r>
            <a:r>
              <a:rPr lang="en-US" sz="3200" baseline="-25000" dirty="0"/>
              <a:t>2 </a:t>
            </a:r>
            <a:r>
              <a:rPr lang="en-US" sz="3200" dirty="0"/>
              <a:t>would be compressed and pumped into abandoned oil wells or the deep ocean.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09444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2194824" y="0"/>
            <a:ext cx="11054080" cy="1625600"/>
          </a:xfrm>
        </p:spPr>
        <p:txBody>
          <a:bodyPr/>
          <a:lstStyle/>
          <a:p>
            <a:pPr algn="l"/>
            <a:r>
              <a:rPr lang="en-US" altLang="en-US" sz="5689">
                <a:latin typeface="Arial Narrow" panose="020B0606020202030204" pitchFamily="34" charset="0"/>
              </a:rPr>
              <a:t>What can we do?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2926344" y="1625600"/>
            <a:ext cx="11054080" cy="58521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Reduce deforestation</a:t>
            </a:r>
          </a:p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Plant trees</a:t>
            </a:r>
          </a:p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Reduce fossil fuel combustion</a:t>
            </a:r>
          </a:p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Conserve energy</a:t>
            </a:r>
          </a:p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Switch to renewable fuel sources</a:t>
            </a:r>
          </a:p>
          <a:p>
            <a:pPr marL="0" indent="0">
              <a:buNone/>
            </a:pPr>
            <a:r>
              <a:rPr lang="en-US" altLang="en-US" smtClean="0">
                <a:latin typeface="Arial Narrow" panose="020B0606020202030204" pitchFamily="34" charset="0"/>
              </a:rPr>
              <a:t>Eat lower on food chain!</a:t>
            </a:r>
          </a:p>
        </p:txBody>
      </p:sp>
    </p:spTree>
    <p:extLst>
      <p:ext uri="{BB962C8B-B14F-4D97-AF65-F5344CB8AC3E}">
        <p14:creationId xmlns:p14="http://schemas.microsoft.com/office/powerpoint/2010/main" val="3442111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idx="1"/>
          </p:nvPr>
        </p:nvSpPr>
        <p:spPr>
          <a:xfrm>
            <a:off x="2709598" y="866987"/>
            <a:ext cx="11054080" cy="197418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7111" b="1" dirty="0">
                <a:solidFill>
                  <a:srgbClr val="040404"/>
                </a:solidFill>
                <a:latin typeface="Marker Felt" charset="0"/>
              </a:rPr>
              <a:t>Global Biodiversity</a:t>
            </a:r>
          </a:p>
        </p:txBody>
      </p:sp>
      <p:pic>
        <p:nvPicPr>
          <p:cNvPr id="64514" name="Picture 2" descr="http://www.lancaster.ac.uk/fass/projects/sis/images/biod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98" y="2841171"/>
            <a:ext cx="10462542" cy="628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6170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AutoShap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2481563" y="7911254"/>
            <a:ext cx="12571307" cy="16120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5689">
                <a:latin typeface="Arial Narrow" panose="020B0606020202030204" pitchFamily="34" charset="0"/>
              </a:rPr>
              <a:t>% of species involved in “6</a:t>
            </a:r>
            <a:r>
              <a:rPr lang="en-US" altLang="en-US" sz="5689" baseline="30000">
                <a:latin typeface="Arial Narrow" panose="020B0606020202030204" pitchFamily="34" charset="0"/>
              </a:rPr>
              <a:t>th</a:t>
            </a:r>
            <a:r>
              <a:rPr lang="en-US" altLang="en-US" sz="5689">
                <a:latin typeface="Arial Narrow" panose="020B0606020202030204" pitchFamily="34" charset="0"/>
              </a:rPr>
              <a:t> Mass Extinction”</a:t>
            </a:r>
          </a:p>
        </p:txBody>
      </p:sp>
      <p:pic>
        <p:nvPicPr>
          <p:cNvPr id="71682" name="Picture1" descr="1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11" y="216747"/>
            <a:ext cx="10187093" cy="685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744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5276"/>
            <a:ext cx="16002000" cy="2465387"/>
          </a:xfrm>
        </p:spPr>
        <p:txBody>
          <a:bodyPr/>
          <a:lstStyle/>
          <a:p>
            <a:pPr algn="l"/>
            <a:r>
              <a:rPr lang="en-US" sz="4000" dirty="0"/>
              <a:t>Solar radiation and greenhouse gases make our planet warm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1611086"/>
            <a:ext cx="16480971" cy="7641771"/>
          </a:xfrm>
        </p:spPr>
        <p:txBody>
          <a:bodyPr/>
          <a:lstStyle/>
          <a:p>
            <a:pPr lvl="0"/>
            <a:r>
              <a:rPr lang="en-US" sz="3000" dirty="0"/>
              <a:t>When radiation from the sun hits the atmosphere, one-third is reflected back. </a:t>
            </a:r>
          </a:p>
          <a:p>
            <a:pPr lvl="0"/>
            <a:r>
              <a:rPr lang="en-US" sz="3000" dirty="0"/>
              <a:t>Some of the UV radiation is absorbed by the ozone layer.</a:t>
            </a:r>
          </a:p>
          <a:p>
            <a:pPr lvl="0"/>
            <a:r>
              <a:rPr lang="en-US" sz="3000" dirty="0"/>
              <a:t>Remaining UV passes through the atmosphere and strikes the Earth where it is converted into low-energy infrared radiation. </a:t>
            </a:r>
          </a:p>
          <a:p>
            <a:r>
              <a:rPr lang="en-US" sz="3000" dirty="0"/>
              <a:t>The infrared radiation then goes back toward the atmosphere where it is absorbed by greenhouse gasses that radiate most of it back to the Earth. </a:t>
            </a:r>
            <a:endParaRPr lang="en-US" sz="3000" dirty="0"/>
          </a:p>
          <a:p>
            <a:r>
              <a:rPr lang="en-US" sz="3000" b="1" dirty="0"/>
              <a:t>Greenhouse effect </a:t>
            </a:r>
            <a:r>
              <a:rPr lang="en-US" sz="3000" b="1" dirty="0"/>
              <a:t> </a:t>
            </a:r>
            <a:r>
              <a:rPr lang="en-US" sz="3000" dirty="0"/>
              <a:t>Absorption </a:t>
            </a:r>
            <a:r>
              <a:rPr lang="en-US" sz="3000" dirty="0"/>
              <a:t>of infrared </a:t>
            </a:r>
            <a:r>
              <a:rPr lang="en-US" sz="3000" dirty="0"/>
              <a:t>radiation by </a:t>
            </a:r>
            <a:r>
              <a:rPr lang="en-US" sz="3000" dirty="0"/>
              <a:t>atmospheric gases and </a:t>
            </a:r>
            <a:r>
              <a:rPr lang="en-US" sz="3000" dirty="0" err="1"/>
              <a:t>reradiation</a:t>
            </a:r>
            <a:r>
              <a:rPr lang="en-US" sz="3000" dirty="0"/>
              <a:t> of the </a:t>
            </a:r>
            <a:r>
              <a:rPr lang="en-US" sz="3000" dirty="0"/>
              <a:t>energy back </a:t>
            </a:r>
            <a:r>
              <a:rPr lang="en-US" sz="3000" dirty="0"/>
              <a:t>toward Earth.</a:t>
            </a:r>
          </a:p>
        </p:txBody>
      </p:sp>
    </p:spTree>
    <p:extLst>
      <p:ext uri="{BB962C8B-B14F-4D97-AF65-F5344CB8AC3E}">
        <p14:creationId xmlns:p14="http://schemas.microsoft.com/office/powerpoint/2010/main" val="617807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43092" y="3063240"/>
            <a:ext cx="10898294" cy="414584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5689" dirty="0" smtClean="0">
                <a:latin typeface="Arial Narrow" panose="020B0606020202030204" pitchFamily="34" charset="0"/>
              </a:rPr>
              <a:t>causes of premature </a:t>
            </a:r>
            <a:r>
              <a:rPr lang="en-US" altLang="en-US" sz="5689" dirty="0">
                <a:latin typeface="Arial Narrow" panose="020B0606020202030204" pitchFamily="34" charset="0"/>
              </a:rPr>
              <a:t>extinction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H 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</a:t>
            </a:r>
            <a:endParaRPr lang="en-US" altLang="en-US" sz="5689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P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C</a:t>
            </a:r>
            <a:r>
              <a:rPr lang="en-US" altLang="en-US" sz="5689" b="1" dirty="0" smtClean="0">
                <a:latin typeface="Arial Narrow" panose="020B0606020202030204" pitchFamily="34" charset="0"/>
              </a:rPr>
              <a:t> </a:t>
            </a:r>
            <a:endParaRPr lang="en-US" altLang="en-US" sz="5689" b="1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O</a:t>
            </a: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9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091" y="2309949"/>
            <a:ext cx="15732737" cy="525836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H </a:t>
            </a:r>
            <a:r>
              <a:rPr lang="en-US" altLang="en-US" sz="5689" dirty="0" err="1">
                <a:latin typeface="Arial Narrow" panose="020B0606020202030204" pitchFamily="34" charset="0"/>
              </a:rPr>
              <a:t>abitat</a:t>
            </a:r>
            <a:r>
              <a:rPr lang="en-US" altLang="en-US" sz="5689" dirty="0">
                <a:latin typeface="Arial Narrow" panose="020B0606020202030204" pitchFamily="34" charset="0"/>
              </a:rPr>
              <a:t> destruction, degradation, and fragmentation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endParaRPr lang="en-US" altLang="en-US" sz="5689" b="1" dirty="0" smtClean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C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O</a:t>
            </a: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7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6571" y="2636521"/>
            <a:ext cx="16165286" cy="525836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H </a:t>
            </a:r>
            <a:r>
              <a:rPr lang="en-US" altLang="en-US" sz="5689" dirty="0" err="1">
                <a:latin typeface="Arial Narrow" panose="020B0606020202030204" pitchFamily="34" charset="0"/>
              </a:rPr>
              <a:t>abitat</a:t>
            </a:r>
            <a:r>
              <a:rPr lang="en-US" altLang="en-US" sz="5689" dirty="0">
                <a:latin typeface="Arial Narrow" panose="020B0606020202030204" pitchFamily="34" charset="0"/>
              </a:rPr>
              <a:t> destruction, degradation, and fragmentation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  <a:r>
              <a:rPr lang="en-US" altLang="en-US" sz="5689" dirty="0" err="1">
                <a:latin typeface="Arial Narrow" panose="020B0606020202030204" pitchFamily="34" charset="0"/>
              </a:rPr>
              <a:t>nvasive</a:t>
            </a:r>
            <a:r>
              <a:rPr lang="en-US" altLang="en-US" sz="5689" dirty="0">
                <a:latin typeface="Arial Narrow" panose="020B0606020202030204" pitchFamily="34" charset="0"/>
              </a:rPr>
              <a:t> species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>
                <a:latin typeface="Arial Narrow" panose="020B060602020203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>
                <a:latin typeface="Arial Narrow" panose="020B0606020202030204" pitchFamily="34" charset="0"/>
              </a:rPr>
              <a:t> </a:t>
            </a:r>
            <a:endParaRPr lang="en-US" altLang="en-US" sz="5689" dirty="0" smtClean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dirty="0">
                <a:latin typeface="Arial Narrow" panose="020B0606020202030204" pitchFamily="34" charset="0"/>
              </a:rPr>
              <a:t>C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O </a:t>
            </a:r>
            <a:r>
              <a:rPr lang="en-US" altLang="en-US" sz="5689" dirty="0">
                <a:latin typeface="Arial Narrow" panose="020B060602020203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1" descr="11p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24" y="1733973"/>
            <a:ext cx="5527040" cy="50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1636888"/>
          </a:xfrm>
        </p:spPr>
        <p:txBody>
          <a:bodyPr anchorCtr="1"/>
          <a:lstStyle/>
          <a:p>
            <a:r>
              <a:rPr lang="en-US" altLang="en-US" smtClean="0"/>
              <a:t>INVASIVE SPECIES</a:t>
            </a:r>
          </a:p>
        </p:txBody>
      </p:sp>
      <p:sp>
        <p:nvSpPr>
          <p:cNvPr id="819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670132" y="1733973"/>
            <a:ext cx="6245013" cy="769450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Non-native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r-selected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2601225" y="6935894"/>
            <a:ext cx="5983111" cy="177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3413" dirty="0">
                <a:solidFill>
                  <a:schemeClr val="bg1"/>
                </a:solidFill>
              </a:rPr>
              <a:t>Kudzu vine was introduced in the southeastern U.S. to control erosion. It has taken over native species habitats.</a:t>
            </a:r>
          </a:p>
        </p:txBody>
      </p:sp>
      <p:pic>
        <p:nvPicPr>
          <p:cNvPr id="81925" name="Picture 2" descr="https://dnr.state.il.us/Stewardship/cd/images/768x512/0002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35" y="4781973"/>
            <a:ext cx="6461760" cy="43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5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1636888"/>
          </a:xfrm>
        </p:spPr>
        <p:txBody>
          <a:bodyPr anchorCtr="1"/>
          <a:lstStyle/>
          <a:p>
            <a:r>
              <a:rPr lang="en-US" altLang="en-US" smtClean="0"/>
              <a:t>INVASIVE SPECIES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73101" y="8170898"/>
            <a:ext cx="10959253" cy="1101796"/>
          </a:xfrm>
        </p:spPr>
        <p:txBody>
          <a:bodyPr/>
          <a:lstStyle/>
          <a:p>
            <a:r>
              <a:rPr lang="en-US" altLang="en-US" smtClean="0"/>
              <a:t>introduced intentionally.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2788318" y="9302045"/>
            <a:ext cx="2235200" cy="4074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560">
                <a:effectLst>
                  <a:outerShdw blurRad="38100" dist="38100" dir="2700000" algn="tl">
                    <a:srgbClr val="FFFFFF"/>
                  </a:outerShdw>
                </a:effectLst>
              </a:rPr>
              <a:t>Figure 11-11</a:t>
            </a:r>
          </a:p>
        </p:txBody>
      </p:sp>
      <p:pic>
        <p:nvPicPr>
          <p:cNvPr id="83972" name="Picture1" descr="11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85" y="1517227"/>
            <a:ext cx="9952284" cy="650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910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1636888"/>
          </a:xfrm>
        </p:spPr>
        <p:txBody>
          <a:bodyPr anchorCtr="1"/>
          <a:lstStyle/>
          <a:p>
            <a:r>
              <a:rPr lang="en-US" altLang="en-US" smtClean="0"/>
              <a:t>INVASIVE SPECIES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1838" y="8317653"/>
            <a:ext cx="11054080" cy="110179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982"/>
              <a:t>introduced unintentionally.</a:t>
            </a:r>
          </a:p>
          <a:p>
            <a:pPr>
              <a:lnSpc>
                <a:spcPct val="90000"/>
              </a:lnSpc>
            </a:pPr>
            <a:endParaRPr lang="en-US" altLang="en-US" sz="3982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2788318" y="9302045"/>
            <a:ext cx="2235200" cy="4074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560">
                <a:effectLst>
                  <a:outerShdw blurRad="38100" dist="38100" dir="2700000" algn="tl">
                    <a:srgbClr val="FFFFFF"/>
                  </a:outerShdw>
                </a:effectLst>
              </a:rPr>
              <a:t>Figure 11-11</a:t>
            </a:r>
          </a:p>
        </p:txBody>
      </p:sp>
      <p:pic>
        <p:nvPicPr>
          <p:cNvPr id="86020" name="Picture1" descr="111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20" y="1517227"/>
            <a:ext cx="9952284" cy="64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702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6429" y="2571206"/>
            <a:ext cx="16165285" cy="525836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H </a:t>
            </a:r>
            <a:r>
              <a:rPr lang="en-US" altLang="en-US" sz="5689" dirty="0" err="1">
                <a:latin typeface="Arial Narrow" panose="020B0606020202030204" pitchFamily="34" charset="0"/>
              </a:rPr>
              <a:t>abitat</a:t>
            </a:r>
            <a:r>
              <a:rPr lang="en-US" altLang="en-US" sz="5689" dirty="0">
                <a:latin typeface="Arial Narrow" panose="020B0606020202030204" pitchFamily="34" charset="0"/>
              </a:rPr>
              <a:t> destruction, degradation, and fragmentation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  <a:r>
              <a:rPr lang="en-US" altLang="en-US" sz="5689" dirty="0" err="1">
                <a:latin typeface="Arial Narrow" panose="020B0606020202030204" pitchFamily="34" charset="0"/>
              </a:rPr>
              <a:t>nvasive</a:t>
            </a:r>
            <a:r>
              <a:rPr lang="en-US" altLang="en-US" sz="5689" dirty="0">
                <a:latin typeface="Arial Narrow" panose="020B0606020202030204" pitchFamily="34" charset="0"/>
              </a:rPr>
              <a:t> species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 err="1">
                <a:latin typeface="Arial Narrow" panose="020B0606020202030204" pitchFamily="34" charset="0"/>
              </a:rPr>
              <a:t>opulation</a:t>
            </a:r>
            <a:r>
              <a:rPr lang="en-US" altLang="en-US" sz="5689" dirty="0">
                <a:latin typeface="Arial Narrow" panose="020B0606020202030204" pitchFamily="34" charset="0"/>
              </a:rPr>
              <a:t> growth of humans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>
                <a:latin typeface="Arial Narrow" panose="020B0606020202030204" pitchFamily="34" charset="0"/>
              </a:rPr>
              <a:t> </a:t>
            </a:r>
            <a:endParaRPr lang="en-US" altLang="en-US" sz="5689" dirty="0" smtClean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dirty="0">
                <a:latin typeface="Arial Narrow" panose="020B0606020202030204" pitchFamily="34" charset="0"/>
              </a:rPr>
              <a:t>C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O </a:t>
            </a:r>
            <a:r>
              <a:rPr lang="en-US" altLang="en-US" sz="5689" dirty="0">
                <a:latin typeface="Arial Narrow" panose="020B060602020203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8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7829" y="2538549"/>
            <a:ext cx="16099971" cy="525836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H </a:t>
            </a:r>
            <a:r>
              <a:rPr lang="en-US" altLang="en-US" sz="5689" dirty="0" err="1">
                <a:latin typeface="Arial Narrow" panose="020B0606020202030204" pitchFamily="34" charset="0"/>
              </a:rPr>
              <a:t>abitat</a:t>
            </a:r>
            <a:r>
              <a:rPr lang="en-US" altLang="en-US" sz="5689" dirty="0">
                <a:latin typeface="Arial Narrow" panose="020B0606020202030204" pitchFamily="34" charset="0"/>
              </a:rPr>
              <a:t> destruction, degradation, and fragmentation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  <a:r>
              <a:rPr lang="en-US" altLang="en-US" sz="5689" dirty="0" err="1">
                <a:latin typeface="Arial Narrow" panose="020B0606020202030204" pitchFamily="34" charset="0"/>
              </a:rPr>
              <a:t>nvasive</a:t>
            </a:r>
            <a:r>
              <a:rPr lang="en-US" altLang="en-US" sz="5689" dirty="0">
                <a:latin typeface="Arial Narrow" panose="020B0606020202030204" pitchFamily="34" charset="0"/>
              </a:rPr>
              <a:t> species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 err="1">
                <a:latin typeface="Arial Narrow" panose="020B0606020202030204" pitchFamily="34" charset="0"/>
              </a:rPr>
              <a:t>opulation</a:t>
            </a:r>
            <a:r>
              <a:rPr lang="en-US" altLang="en-US" sz="5689" dirty="0">
                <a:latin typeface="Arial Narrow" panose="020B0606020202030204" pitchFamily="34" charset="0"/>
              </a:rPr>
              <a:t> growth of humans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 err="1" smtClean="0">
                <a:latin typeface="Arial Narrow" panose="020B0606020202030204" pitchFamily="34" charset="0"/>
              </a:rPr>
              <a:t>ollution</a:t>
            </a:r>
            <a:endParaRPr lang="en-US" altLang="en-US" sz="5689" dirty="0" smtClean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dirty="0" smtClean="0">
                <a:latin typeface="Arial Narrow" panose="020B0606020202030204" pitchFamily="34" charset="0"/>
              </a:rPr>
              <a:t>Climate change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O </a:t>
            </a:r>
            <a:r>
              <a:rPr lang="en-US" altLang="en-US" sz="5689" dirty="0" smtClean="0">
                <a:latin typeface="Arial Narrow" panose="020B0606020202030204" pitchFamily="34" charset="0"/>
              </a:rPr>
              <a:t> </a:t>
            </a:r>
            <a:endParaRPr lang="en-US" altLang="en-US" sz="5689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0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4543" y="2734491"/>
            <a:ext cx="15904028" cy="5258365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5689" b="1" dirty="0" smtClean="0">
                <a:latin typeface="Arial Narrow" panose="020B0606020202030204" pitchFamily="34" charset="0"/>
              </a:rPr>
              <a:t>H </a:t>
            </a:r>
            <a:r>
              <a:rPr lang="en-US" altLang="en-US" sz="5689" dirty="0" err="1">
                <a:latin typeface="Arial Narrow" panose="020B0606020202030204" pitchFamily="34" charset="0"/>
              </a:rPr>
              <a:t>abitat</a:t>
            </a:r>
            <a:r>
              <a:rPr lang="en-US" altLang="en-US" sz="5689" dirty="0">
                <a:latin typeface="Arial Narrow" panose="020B0606020202030204" pitchFamily="34" charset="0"/>
              </a:rPr>
              <a:t> destruction, degradation, and fragmentation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I </a:t>
            </a:r>
            <a:r>
              <a:rPr lang="en-US" altLang="en-US" sz="5689" dirty="0" err="1">
                <a:latin typeface="Arial Narrow" panose="020B0606020202030204" pitchFamily="34" charset="0"/>
              </a:rPr>
              <a:t>nvasive</a:t>
            </a:r>
            <a:r>
              <a:rPr lang="en-US" altLang="en-US" sz="5689" dirty="0">
                <a:latin typeface="Arial Narrow" panose="020B0606020202030204" pitchFamily="34" charset="0"/>
              </a:rPr>
              <a:t> species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 err="1">
                <a:latin typeface="Arial Narrow" panose="020B0606020202030204" pitchFamily="34" charset="0"/>
              </a:rPr>
              <a:t>opulation</a:t>
            </a:r>
            <a:r>
              <a:rPr lang="en-US" altLang="en-US" sz="5689" dirty="0">
                <a:latin typeface="Arial Narrow" panose="020B0606020202030204" pitchFamily="34" charset="0"/>
              </a:rPr>
              <a:t> growth of humans</a:t>
            </a: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P </a:t>
            </a:r>
            <a:r>
              <a:rPr lang="en-US" altLang="en-US" sz="5689" dirty="0" err="1" smtClean="0">
                <a:latin typeface="Arial Narrow" panose="020B0606020202030204" pitchFamily="34" charset="0"/>
              </a:rPr>
              <a:t>ollution</a:t>
            </a:r>
            <a:endParaRPr lang="en-US" altLang="en-US" sz="5689" dirty="0" smtClean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dirty="0">
                <a:latin typeface="Arial Narrow" panose="020B0606020202030204" pitchFamily="34" charset="0"/>
              </a:rPr>
              <a:t>Climate </a:t>
            </a:r>
            <a:r>
              <a:rPr lang="en-US" altLang="en-US" sz="5689" dirty="0" smtClean="0">
                <a:latin typeface="Arial Narrow" panose="020B0606020202030204" pitchFamily="34" charset="0"/>
              </a:rPr>
              <a:t>change</a:t>
            </a:r>
            <a:endParaRPr lang="en-US" altLang="en-US" sz="5689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5689" b="1" dirty="0">
                <a:latin typeface="Arial Narrow" panose="020B0606020202030204" pitchFamily="34" charset="0"/>
              </a:rPr>
              <a:t>O </a:t>
            </a:r>
            <a:r>
              <a:rPr lang="en-US" altLang="en-US" sz="5689" dirty="0" err="1">
                <a:latin typeface="Arial Narrow" panose="020B0606020202030204" pitchFamily="34" charset="0"/>
              </a:rPr>
              <a:t>verharvest</a:t>
            </a:r>
            <a:r>
              <a:rPr lang="en-US" altLang="en-US" sz="5689" dirty="0">
                <a:latin typeface="Arial Narrow" panose="020B0606020202030204" pitchFamily="34" charset="0"/>
              </a:rPr>
              <a:t>, </a:t>
            </a:r>
            <a:r>
              <a:rPr lang="en-US" altLang="en-US" sz="5689" dirty="0" smtClean="0">
                <a:latin typeface="Arial Narrow" panose="020B0606020202030204" pitchFamily="34" charset="0"/>
              </a:rPr>
              <a:t>overconsumption,  overexploitation</a:t>
            </a:r>
            <a:endParaRPr lang="en-US" altLang="en-US" sz="5689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69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2287128"/>
          </a:xfrm>
        </p:spPr>
        <p:txBody>
          <a:bodyPr anchorCtr="1"/>
          <a:lstStyle/>
          <a:p>
            <a:r>
              <a:rPr lang="en-US" altLang="en-US" smtClean="0"/>
              <a:t>HUMAN IMPACTS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5513" y="2600961"/>
            <a:ext cx="15381515" cy="5513493"/>
          </a:xfrm>
        </p:spPr>
        <p:txBody>
          <a:bodyPr/>
          <a:lstStyle/>
          <a:p>
            <a:pPr lvl="1"/>
            <a:r>
              <a:rPr lang="en-US" altLang="en-US" sz="5689" dirty="0" err="1">
                <a:latin typeface="Arial Narrow" panose="020B0606020202030204" pitchFamily="34" charset="0"/>
              </a:rPr>
              <a:t>approx</a:t>
            </a:r>
            <a:r>
              <a:rPr lang="en-US" altLang="en-US" sz="5689" dirty="0">
                <a:latin typeface="Arial Narrow" panose="020B0606020202030204" pitchFamily="34" charset="0"/>
              </a:rPr>
              <a:t> 20% coral reefs gone</a:t>
            </a:r>
          </a:p>
          <a:p>
            <a:pPr lvl="1"/>
            <a:r>
              <a:rPr lang="en-US" altLang="en-US" sz="5689" dirty="0">
                <a:latin typeface="Arial Narrow" panose="020B0606020202030204" pitchFamily="34" charset="0"/>
              </a:rPr>
              <a:t>past 100 years sea levels risen 10-25 cm.</a:t>
            </a:r>
          </a:p>
          <a:p>
            <a:pPr lvl="1"/>
            <a:r>
              <a:rPr lang="en-US" altLang="en-US" sz="5689" dirty="0">
                <a:latin typeface="Arial Narrow" panose="020B0606020202030204" pitchFamily="34" charset="0"/>
              </a:rPr>
              <a:t>33% mangrove forests destroyed for shipping lanes.</a:t>
            </a:r>
          </a:p>
        </p:txBody>
      </p:sp>
    </p:spTree>
    <p:extLst>
      <p:ext uri="{BB962C8B-B14F-4D97-AF65-F5344CB8AC3E}">
        <p14:creationId xmlns:p14="http://schemas.microsoft.com/office/powerpoint/2010/main" val="1894770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609" y="-338830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The Greenhouse </a:t>
            </a:r>
            <a:r>
              <a:rPr lang="en-US" dirty="0" smtClean="0"/>
              <a:t>Effect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28609" cy="9649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6423" y="1342241"/>
            <a:ext cx="5217544" cy="7848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The greenhouse effect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When the high-energy radiation from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Sun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strikes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atmosphere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about one-third is reflected from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atmosphere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clouds, and the surface of the planet.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Much of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high-energy ultraviolet radiation is absorbed by the ozone layer where it is converted to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low-energy infrared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radiation. Some of the ultraviolet radiation and much of the visible light strikes the land and water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of Earth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where it is also converted into low-energy infrared radiation. The infrared radiation radiates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back toward the atmosphere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where it is absorbed by greenhouse gases that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radiate much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of it back toward the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surface of Earth. Collectively, these processes cause warming of the planet.</a:t>
            </a:r>
          </a:p>
        </p:txBody>
      </p:sp>
    </p:spTree>
    <p:extLst>
      <p:ext uri="{BB962C8B-B14F-4D97-AF65-F5344CB8AC3E}">
        <p14:creationId xmlns:p14="http://schemas.microsoft.com/office/powerpoint/2010/main" val="290306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2287128"/>
          </a:xfrm>
        </p:spPr>
        <p:txBody>
          <a:bodyPr anchorCtr="1"/>
          <a:lstStyle/>
          <a:p>
            <a:r>
              <a:rPr lang="en-US" altLang="en-US" smtClean="0"/>
              <a:t>HIPPO in the ocean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8659" y="3322321"/>
            <a:ext cx="11054080" cy="551349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Bio-invaders caused 66% of recent fish extinctions in the U.S.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5689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50% world populations lives near a coast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5689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80% of ocean pollution is from land-based human activities.</a:t>
            </a:r>
          </a:p>
          <a:p>
            <a:pPr lvl="1">
              <a:lnSpc>
                <a:spcPct val="90000"/>
              </a:lnSpc>
            </a:pPr>
            <a:endParaRPr lang="en-US" altLang="en-US" sz="5689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19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2851" y="97086"/>
            <a:ext cx="12462933" cy="986648"/>
          </a:xfrm>
        </p:spPr>
        <p:txBody>
          <a:bodyPr anchorCtr="1"/>
          <a:lstStyle/>
          <a:p>
            <a:r>
              <a:rPr lang="en-US" altLang="en-US" smtClean="0"/>
              <a:t>Overfishing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1737" y="2488555"/>
            <a:ext cx="6394027" cy="517257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5689" b="1" dirty="0">
                <a:latin typeface="Arial Narrow" panose="020B0606020202030204" pitchFamily="34" charset="0"/>
              </a:rPr>
              <a:t>75% fish species overfished</a:t>
            </a:r>
          </a:p>
          <a:p>
            <a:pPr marL="0" indent="0"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-Big fish are becoming scarce</a:t>
            </a:r>
          </a:p>
          <a:p>
            <a:pPr marL="0" indent="0"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-Smaller fish are next</a:t>
            </a:r>
          </a:p>
          <a:p>
            <a:pPr marL="0" indent="0">
              <a:buNone/>
            </a:pPr>
            <a:r>
              <a:rPr lang="en-US" altLang="en-US" sz="5689" dirty="0">
                <a:latin typeface="Arial Narrow" panose="020B0606020202030204" pitchFamily="34" charset="0"/>
              </a:rPr>
              <a:t>- 30% of all fish catch is bycatch </a:t>
            </a:r>
          </a:p>
        </p:txBody>
      </p:sp>
      <p:pic>
        <p:nvPicPr>
          <p:cNvPr id="108547" name="Picture 2" descr="12p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421" y="2926080"/>
            <a:ext cx="5258364" cy="47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222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Gases That Cause the Greenhouse Effect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731" y="3192238"/>
            <a:ext cx="10464800" cy="58404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major greenhouse gases are:</a:t>
            </a:r>
          </a:p>
          <a:p>
            <a:pPr lvl="0"/>
            <a:r>
              <a:rPr lang="en-US" dirty="0"/>
              <a:t>Water vapor (H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  <a:p>
            <a:pPr lvl="0"/>
            <a:r>
              <a:rPr lang="en-US" dirty="0"/>
              <a:t>Carbon dioxide (CO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Methane (CH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Nitrous oxide (N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  <a:p>
            <a:pPr lvl="0"/>
            <a:r>
              <a:rPr lang="en-US" dirty="0" smtClean="0"/>
              <a:t>Fluorinated gases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211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6" y="250372"/>
            <a:ext cx="16437428" cy="3216729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/>
              <a:t>Greenhouse </a:t>
            </a:r>
            <a:r>
              <a:rPr lang="en-US" b="1" dirty="0"/>
              <a:t>warming potential </a:t>
            </a:r>
            <a:r>
              <a:rPr lang="en-US" dirty="0"/>
              <a:t> An estimate </a:t>
            </a:r>
            <a:r>
              <a:rPr lang="en-US" dirty="0" smtClean="0"/>
              <a:t>of </a:t>
            </a:r>
            <a:r>
              <a:rPr lang="en-US" dirty="0"/>
              <a:t>how much a molecule of any compound can contribute to global warming over a period of 100 years relative to a molecule of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14" y="2239747"/>
            <a:ext cx="14395700" cy="75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773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Sources of greenhouse gases are both natural and anthropogenic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</a:t>
            </a:r>
            <a:r>
              <a:rPr lang="en-US" dirty="0"/>
              <a:t>greenhouse gases are produced from natural sources</a:t>
            </a:r>
            <a:r>
              <a:rPr lang="en-US" dirty="0" smtClean="0"/>
              <a:t>:</a:t>
            </a:r>
            <a:endParaRPr lang="en-US" dirty="0"/>
          </a:p>
          <a:p>
            <a:pPr lvl="0"/>
            <a:r>
              <a:rPr lang="en-US" dirty="0"/>
              <a:t>Volcanic eruptions:  ash, carbon dioxide, </a:t>
            </a:r>
          </a:p>
          <a:p>
            <a:pPr lvl="0"/>
            <a:r>
              <a:rPr lang="en-US" dirty="0"/>
              <a:t>Decomposition and digestion: methane</a:t>
            </a:r>
          </a:p>
          <a:p>
            <a:pPr lvl="0"/>
            <a:r>
              <a:rPr lang="en-US" dirty="0" err="1"/>
              <a:t>Denitrification</a:t>
            </a:r>
            <a:r>
              <a:rPr lang="en-US" dirty="0"/>
              <a:t>: nitrous oxide</a:t>
            </a:r>
          </a:p>
          <a:p>
            <a:r>
              <a:rPr lang="en-US" dirty="0"/>
              <a:t>Evaporation and evapotranspiration: water vapor </a:t>
            </a:r>
          </a:p>
        </p:txBody>
      </p:sp>
    </p:spTree>
    <p:extLst>
      <p:ext uri="{BB962C8B-B14F-4D97-AF65-F5344CB8AC3E}">
        <p14:creationId xmlns:p14="http://schemas.microsoft.com/office/powerpoint/2010/main" val="33755709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Anthropogenic Causes of Greenhouse Gases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42" y="2259610"/>
            <a:ext cx="13953493" cy="584041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greenhouse </a:t>
            </a:r>
            <a:r>
              <a:rPr lang="en-US" dirty="0" smtClean="0"/>
              <a:t>gases </a:t>
            </a:r>
            <a:r>
              <a:rPr lang="en-US" dirty="0" smtClean="0"/>
              <a:t>are produced by human activity:</a:t>
            </a:r>
          </a:p>
          <a:p>
            <a:pPr lvl="0"/>
            <a:r>
              <a:rPr lang="en-US" dirty="0" smtClean="0"/>
              <a:t>Burning </a:t>
            </a:r>
            <a:r>
              <a:rPr lang="en-US" dirty="0"/>
              <a:t>of fossil fuels</a:t>
            </a:r>
          </a:p>
          <a:p>
            <a:pPr lvl="0"/>
            <a:r>
              <a:rPr lang="en-US" dirty="0"/>
              <a:t>Agricultural practices</a:t>
            </a:r>
          </a:p>
          <a:p>
            <a:pPr lvl="0"/>
            <a:r>
              <a:rPr lang="en-US" dirty="0"/>
              <a:t>Deforestation</a:t>
            </a:r>
          </a:p>
          <a:p>
            <a:pPr lvl="0"/>
            <a:r>
              <a:rPr lang="en-US" dirty="0"/>
              <a:t>Landfills</a:t>
            </a:r>
          </a:p>
          <a:p>
            <a:pPr lvl="0"/>
            <a:r>
              <a:rPr lang="en-US" dirty="0"/>
              <a:t>Industrial production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14" y="3091544"/>
            <a:ext cx="11178949" cy="62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922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411" y="237950"/>
            <a:ext cx="11553852" cy="1460820"/>
          </a:xfrm>
        </p:spPr>
        <p:txBody>
          <a:bodyPr/>
          <a:lstStyle/>
          <a:p>
            <a:pPr algn="l"/>
            <a:r>
              <a:rPr lang="en-US" sz="4000" dirty="0"/>
              <a:t>Anthropogenic Causes of Greenhouse Gases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5421086" y="1393969"/>
            <a:ext cx="11560628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Anthropogenic sources of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greenhouse gases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 the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USA</a:t>
            </a:r>
          </a:p>
          <a:p>
            <a:endParaRPr lang="en-US" sz="3200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(a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) The largest contributions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of methane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 the atmosphere arise from gut bacteria that help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many livestock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species digest plant matter, landfills that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experience decomposition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 low-oxygen environments, and the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production, storage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, and transport of natural gas and petroleum products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from which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methane escapes. </a:t>
            </a:r>
            <a:endParaRPr lang="en-US" sz="32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(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b) The largest contributions of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nitrous 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oxide (N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O)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 the atmosphere arise from the agricultural soils that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obtain nitrogen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from applied fertilizers, combustion, and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industrial production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of fertilizers and other products. </a:t>
            </a:r>
            <a:endParaRPr lang="en-US" sz="32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010001"/>
                </a:solidFill>
                <a:latin typeface="Arial"/>
                <a:cs typeface="Arial"/>
              </a:rPr>
              <a:t>(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c) Nearly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all anthropogenic 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CO</a:t>
            </a:r>
            <a:r>
              <a:rPr lang="en-US" sz="3200" baseline="-25000" dirty="0">
                <a:solidFill>
                  <a:srgbClr val="010001"/>
                </a:solidFill>
                <a:latin typeface="Arial"/>
                <a:cs typeface="Arial"/>
              </a:rPr>
              <a:t>2</a:t>
            </a:r>
            <a:r>
              <a:rPr lang="en-US" sz="3200" dirty="0">
                <a:solidFill>
                  <a:srgbClr val="010001"/>
                </a:solidFill>
                <a:latin typeface="Arial"/>
                <a:cs typeface="Arial"/>
              </a:rPr>
              <a:t> emissions come from the burning of fossil fuels.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237949"/>
            <a:ext cx="4702628" cy="98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89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BASIC FORMAT_STYLE._DARK_ORANGE_BACKGROUNDppt">
  <a:themeElements>
    <a:clrScheme name="">
      <a:dk1>
        <a:srgbClr val="808080"/>
      </a:dk1>
      <a:lt1>
        <a:srgbClr val="FEFFFE"/>
      </a:lt1>
      <a:dk2>
        <a:srgbClr val="010001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A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Lucida Grande"/>
        <a:ea typeface="ＭＳ Ｐゴシック"/>
        <a:cs typeface=""/>
      </a:majorFont>
      <a:minorFont>
        <a:latin typeface="Lucida Grand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EFFFE"/>
      </a:lt1>
      <a:dk2>
        <a:srgbClr val="010001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A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Lucida Grande"/>
        <a:ea typeface="ＭＳ Ｐゴシック"/>
        <a:cs typeface=""/>
      </a:majorFont>
      <a:minorFont>
        <a:latin typeface="Lucida Grand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PPT_BASIC FORMAT_STYLE._DARK_ORANGE_BACKGROUNDppt.thmx</Template>
  <TotalTime>3101</TotalTime>
  <Words>1851</Words>
  <Application>Microsoft Office PowerPoint</Application>
  <PresentationFormat>Custom</PresentationFormat>
  <Paragraphs>219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PGothic</vt:lpstr>
      <vt:lpstr>MS PGothic</vt:lpstr>
      <vt:lpstr>Arial</vt:lpstr>
      <vt:lpstr>Arial Narrow</vt:lpstr>
      <vt:lpstr>Calibri</vt:lpstr>
      <vt:lpstr>Helvetica</vt:lpstr>
      <vt:lpstr>Lucida Grande</vt:lpstr>
      <vt:lpstr>Marker Felt</vt:lpstr>
      <vt:lpstr>Osaka</vt:lpstr>
      <vt:lpstr>Wingdings</vt:lpstr>
      <vt:lpstr>PPT_BASIC FORMAT_STYLE._DARK_ORANGE_BACKGROUNDppt</vt:lpstr>
      <vt:lpstr>Title &amp; Bullets</vt:lpstr>
      <vt:lpstr>PowerPoint Presentation</vt:lpstr>
      <vt:lpstr>Global Change </vt:lpstr>
      <vt:lpstr>Solar radiation and greenhouse gases make our planet warm </vt:lpstr>
      <vt:lpstr>  The Greenhouse Effect </vt:lpstr>
      <vt:lpstr>The Gases That Cause the Greenhouse Effect </vt:lpstr>
      <vt:lpstr>PowerPoint Presentation</vt:lpstr>
      <vt:lpstr>Sources of greenhouse gases are both natural and anthropogenic </vt:lpstr>
      <vt:lpstr>Anthropogenic Causes of Greenhouse Gases </vt:lpstr>
      <vt:lpstr>Anthropogenic Causes of Greenhouse Gases </vt:lpstr>
      <vt:lpstr>CO2 concentrations have been increasing  for the past 6 decades </vt:lpstr>
      <vt:lpstr>PowerPoint Presentation</vt:lpstr>
      <vt:lpstr>CO2  emissions differ among nations </vt:lpstr>
      <vt:lpstr>Global temperatures have steadily increased since records began in 1880 </vt:lpstr>
      <vt:lpstr>Global Temperatures Since 1880 </vt:lpstr>
      <vt:lpstr>Scientists can estimate global temperatures and greenhouse gas concentrations for over 5,000 years </vt:lpstr>
      <vt:lpstr>Historic Greenhouse Gas Concentrations  </vt:lpstr>
      <vt:lpstr>Climate Models and the Prediction of Future Global Temperatures </vt:lpstr>
      <vt:lpstr>Feedbacks can increase or decrease the impact of climate change </vt:lpstr>
      <vt:lpstr>PowerPoint Presentation</vt:lpstr>
      <vt:lpstr>Global climate change is already affecting the environment: </vt:lpstr>
      <vt:lpstr>The Effects of Global Climate Change </vt:lpstr>
      <vt:lpstr>Pack ice predictions</vt:lpstr>
      <vt:lpstr>The Effects of Global Climate Change </vt:lpstr>
      <vt:lpstr>Global climate change is already affecting organisms </vt:lpstr>
      <vt:lpstr>The Kyoto Protocol addresses climate change at the international level </vt:lpstr>
      <vt:lpstr>Carbon Sequestration </vt:lpstr>
      <vt:lpstr>What can we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INVASIVE SPECIES</vt:lpstr>
      <vt:lpstr>INVASIVE SPECIES</vt:lpstr>
      <vt:lpstr>INVASIVE SPECIES</vt:lpstr>
      <vt:lpstr>PowerPoint Presentation</vt:lpstr>
      <vt:lpstr>PowerPoint Presentation</vt:lpstr>
      <vt:lpstr>PowerPoint Presentation</vt:lpstr>
      <vt:lpstr>HUMAN IMPACTS</vt:lpstr>
      <vt:lpstr>HIPPO in the ocean</vt:lpstr>
      <vt:lpstr>Overfishing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Nikki Bisesi</cp:lastModifiedBy>
  <cp:revision>18</cp:revision>
  <dcterms:created xsi:type="dcterms:W3CDTF">2015-05-14T07:32:44Z</dcterms:created>
  <dcterms:modified xsi:type="dcterms:W3CDTF">2018-04-26T13:50:02Z</dcterms:modified>
</cp:coreProperties>
</file>