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56" r:id="rId8"/>
    <p:sldId id="257" r:id="rId9"/>
    <p:sldId id="258" r:id="rId10"/>
    <p:sldId id="259" r:id="rId11"/>
    <p:sldId id="260" r:id="rId12"/>
    <p:sldId id="261" r:id="rId13"/>
    <p:sldId id="262" r:id="rId14"/>
    <p:sldId id="264" r:id="rId15"/>
    <p:sldId id="265" r:id="rId16"/>
    <p:sldId id="266" r:id="rId17"/>
    <p:sldId id="268" r:id="rId18"/>
    <p:sldId id="270" r:id="rId19"/>
    <p:sldId id="271" r:id="rId20"/>
    <p:sldId id="275" r:id="rId21"/>
    <p:sldId id="276" r:id="rId22"/>
    <p:sldId id="277" r:id="rId23"/>
    <p:sldId id="278" r:id="rId24"/>
    <p:sldId id="279" r:id="rId25"/>
    <p:sldId id="280" r:id="rId26"/>
    <p:sldId id="281" r:id="rId27"/>
    <p:sldId id="282" r:id="rId28"/>
    <p:sldId id="283" r:id="rId29"/>
    <p:sldId id="28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5" r:id="rId49"/>
    <p:sldId id="306" r:id="rId50"/>
    <p:sldId id="307" r:id="rId51"/>
    <p:sldId id="308" r:id="rId52"/>
    <p:sldId id="309" r:id="rId53"/>
    <p:sldId id="310" r:id="rId54"/>
    <p:sldId id="311" r:id="rId55"/>
    <p:sldId id="313" r:id="rId56"/>
    <p:sldId id="314" r:id="rId57"/>
    <p:sldId id="315" r:id="rId58"/>
    <p:sldId id="316" r:id="rId59"/>
    <p:sldId id="317" r:id="rId60"/>
    <p:sldId id="320" r:id="rId61"/>
    <p:sldId id="321" r:id="rId62"/>
    <p:sldId id="323" r:id="rId63"/>
    <p:sldId id="324" r:id="rId64"/>
    <p:sldId id="325" r:id="rId65"/>
    <p:sldId id="328" r:id="rId66"/>
    <p:sldId id="329" r:id="rId67"/>
    <p:sldId id="330" r:id="rId68"/>
    <p:sldId id="331" r:id="rId69"/>
    <p:sldId id="332" r:id="rId70"/>
    <p:sldId id="333" r:id="rId71"/>
    <p:sldId id="33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B2C7AA-F59D-4238-BA4F-1C2431973F19}"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241536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2C7AA-F59D-4238-BA4F-1C2431973F19}"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341709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2C7AA-F59D-4238-BA4F-1C2431973F19}"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1021554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5640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24385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28734444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3536156"/>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3536156"/>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16876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56538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91746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0744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33799884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B2C7AA-F59D-4238-BA4F-1C2431973F19}"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393300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Gill Sans"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212022512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4545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151930"/>
            <a:ext cx="2452688"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151930"/>
            <a:ext cx="7215188"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420246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62356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1959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265648365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49389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207827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800234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3110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B2C7AA-F59D-4238-BA4F-1C2431973F19}"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1921697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591609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Gill Sans"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25529517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706950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03313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15450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04102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330749647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3536156"/>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3536156"/>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8914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78528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12799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B2C7AA-F59D-4238-BA4F-1C2431973F19}"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351799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1016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15324375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Gill Sans"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153216569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0431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151930"/>
            <a:ext cx="2452688"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151930"/>
            <a:ext cx="7215188"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80848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375622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43164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4269507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109455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2591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B2C7AA-F59D-4238-BA4F-1C2431973F19}" type="datetimeFigureOut">
              <a:rPr lang="en-US" smtClean="0"/>
              <a:t>3/26/2018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2260982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2288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955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280692799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Gill Sans"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426447760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67690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9564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243363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9240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22188777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5572125"/>
            <a:ext cx="4833938" cy="1285875"/>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5572125"/>
            <a:ext cx="4833938" cy="1285875"/>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88712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B2C7AA-F59D-4238-BA4F-1C2431973F19}" type="datetimeFigureOut">
              <a:rPr lang="en-US" smtClean="0"/>
              <a:t>3/26/2018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3983127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35608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887719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0895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209937670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r>
              <a:rPr lang="en-US" noProof="0" smtClean="0">
                <a:sym typeface="Lucida Grande" charset="0"/>
              </a:rPr>
              <a:t>Drag picture to placeholder or click icon to add</a:t>
            </a: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32877802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26520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2723555"/>
            <a:ext cx="2452688" cy="413444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2723555"/>
            <a:ext cx="7215188" cy="413444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11710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96664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94" b="1">
                <a:solidFill>
                  <a:srgbClr val="010001"/>
                </a:solidFill>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01822" indent="-401822">
              <a:buClrTx/>
              <a:buFont typeface="Arial"/>
              <a:buChar char="•"/>
              <a:defRPr sz="2531">
                <a:solidFill>
                  <a:srgbClr val="010001"/>
                </a:solidFill>
                <a:latin typeface="Arial"/>
                <a:cs typeface="Arial"/>
              </a:defRPr>
            </a:lvl1pPr>
            <a:lvl2pPr marL="598268" indent="-401822">
              <a:buClrTx/>
              <a:buFont typeface="Arial"/>
              <a:buChar char="•"/>
              <a:defRPr sz="2531">
                <a:solidFill>
                  <a:srgbClr val="010001"/>
                </a:solidFill>
                <a:latin typeface="Arial"/>
                <a:cs typeface="Arial"/>
              </a:defRPr>
            </a:lvl2pPr>
            <a:lvl3pPr marL="866149" indent="-401822">
              <a:buClrTx/>
              <a:buFont typeface="Arial"/>
              <a:buChar char="•"/>
              <a:defRPr sz="2531">
                <a:solidFill>
                  <a:srgbClr val="010001"/>
                </a:solidFill>
                <a:latin typeface="Arial"/>
                <a:cs typeface="Arial"/>
              </a:defRPr>
            </a:lvl3pPr>
            <a:lvl4pPr marL="1134030" indent="-401822">
              <a:buClrTx/>
              <a:buFont typeface="Arial"/>
              <a:buChar char="•"/>
              <a:defRPr sz="2531">
                <a:solidFill>
                  <a:srgbClr val="010001"/>
                </a:solidFill>
                <a:latin typeface="Arial"/>
                <a:cs typeface="Arial"/>
              </a:defRPr>
            </a:lvl4pPr>
            <a:lvl5pPr marL="1401911" indent="-401822">
              <a:buClrTx/>
              <a:buFont typeface="Arial"/>
              <a:buChar char="•"/>
              <a:defRPr sz="2531">
                <a:solidFill>
                  <a:srgbClr val="01000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976647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smtClean="0"/>
              <a:t>Click to edit Master text styles</a:t>
            </a:r>
          </a:p>
        </p:txBody>
      </p:sp>
    </p:spTree>
    <p:extLst>
      <p:ext uri="{BB962C8B-B14F-4D97-AF65-F5344CB8AC3E}">
        <p14:creationId xmlns:p14="http://schemas.microsoft.com/office/powerpoint/2010/main" val="24950722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2C7AA-F59D-4238-BA4F-1C2431973F19}" type="datetimeFigureOut">
              <a:rPr lang="en-US" smtClean="0"/>
              <a:t>3/26/2018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978312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5" y="1902024"/>
            <a:ext cx="4833938" cy="4106540"/>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1902024"/>
            <a:ext cx="4833938" cy="4106540"/>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140724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75539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460147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67639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63866178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smtClean="0">
              <a:sym typeface="Lucida Grande"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smtClean="0"/>
              <a:t>Click to edit Master text styles</a:t>
            </a:r>
          </a:p>
        </p:txBody>
      </p:sp>
    </p:spTree>
    <p:extLst>
      <p:ext uri="{BB962C8B-B14F-4D97-AF65-F5344CB8AC3E}">
        <p14:creationId xmlns:p14="http://schemas.microsoft.com/office/powerpoint/2010/main" val="406723258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81808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68548"/>
            <a:ext cx="2452688" cy="5840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5" y="168548"/>
            <a:ext cx="7215188" cy="5840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13240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B2C7AA-F59D-4238-BA4F-1C2431973F19}"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1716439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B2C7AA-F59D-4238-BA4F-1C2431973F19}"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9E495-CF9E-4959-83C8-C99DB7C891ED}" type="slidenum">
              <a:rPr lang="en-US" smtClean="0"/>
              <a:t>‹#›</a:t>
            </a:fld>
            <a:endParaRPr lang="en-US"/>
          </a:p>
        </p:txBody>
      </p:sp>
    </p:spTree>
    <p:extLst>
      <p:ext uri="{BB962C8B-B14F-4D97-AF65-F5344CB8AC3E}">
        <p14:creationId xmlns:p14="http://schemas.microsoft.com/office/powerpoint/2010/main" val="141523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2C7AA-F59D-4238-BA4F-1C2431973F19}" type="datetimeFigureOut">
              <a:rPr lang="en-US" smtClean="0"/>
              <a:t>3/26/2018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9E495-CF9E-4959-83C8-C99DB7C891ED}" type="slidenum">
              <a:rPr lang="en-US" smtClean="0"/>
              <a:t>‹#›</a:t>
            </a:fld>
            <a:endParaRPr lang="en-US"/>
          </a:p>
        </p:txBody>
      </p:sp>
    </p:spTree>
    <p:extLst>
      <p:ext uri="{BB962C8B-B14F-4D97-AF65-F5344CB8AC3E}">
        <p14:creationId xmlns:p14="http://schemas.microsoft.com/office/powerpoint/2010/main" val="129095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190625" y="1151930"/>
            <a:ext cx="9810750"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smtClean="0">
                <a:sym typeface="Gill Sans" charset="0"/>
              </a:rPr>
              <a:t>Click to edit Master title style</a:t>
            </a:r>
          </a:p>
        </p:txBody>
      </p:sp>
      <p:sp>
        <p:nvSpPr>
          <p:cNvPr id="1027" name="Rectangle 2"/>
          <p:cNvSpPr>
            <a:spLocks noGrp="1" noChangeArrowheads="1"/>
          </p:cNvSpPr>
          <p:nvPr>
            <p:ph type="body" idx="1"/>
          </p:nvPr>
        </p:nvSpPr>
        <p:spPr bwMode="auto">
          <a:xfrm>
            <a:off x="1190625" y="3536156"/>
            <a:ext cx="9810750"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smtClean="0">
                <a:sym typeface="Gill Sans" charset="0"/>
              </a:rPr>
              <a:t>Click to edit Master text styles</a:t>
            </a:r>
          </a:p>
          <a:p>
            <a:pPr lvl="1"/>
            <a:r>
              <a:rPr lang="en-US" altLang="en-US" smtClean="0">
                <a:sym typeface="Gill Sans" charset="0"/>
              </a:rPr>
              <a:t>Second level</a:t>
            </a:r>
          </a:p>
          <a:p>
            <a:pPr lvl="2"/>
            <a:r>
              <a:rPr lang="en-US" altLang="en-US" smtClean="0">
                <a:sym typeface="Gill Sans" charset="0"/>
              </a:rPr>
              <a:t>Third level</a:t>
            </a:r>
          </a:p>
          <a:p>
            <a:pPr lvl="3"/>
            <a:r>
              <a:rPr lang="en-US" altLang="en-US" smtClean="0">
                <a:sym typeface="Gill Sans" charset="0"/>
              </a:rPr>
              <a:t>Fourth level</a:t>
            </a:r>
          </a:p>
          <a:p>
            <a:pPr lvl="4"/>
            <a:r>
              <a:rPr lang="en-US" altLang="en-US" smtClean="0">
                <a:sym typeface="Gill Sans" charset="0"/>
              </a:rPr>
              <a:t>Fifth level</a:t>
            </a:r>
          </a:p>
        </p:txBody>
      </p:sp>
    </p:spTree>
    <p:extLst>
      <p:ext uri="{BB962C8B-B14F-4D97-AF65-F5344CB8AC3E}">
        <p14:creationId xmlns:p14="http://schemas.microsoft.com/office/powerpoint/2010/main" val="3931430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sym typeface="Gill Sans" charset="0"/>
        </a:defRPr>
      </a:lvl2pPr>
      <a:lvl3pPr algn="ctr" rtl="0" eaLnBrk="0" fontAlgn="base" hangingPunct="0">
        <a:spcBef>
          <a:spcPct val="0"/>
        </a:spcBef>
        <a:spcAft>
          <a:spcPct val="0"/>
        </a:spcAft>
        <a:defRPr sz="5906">
          <a:solidFill>
            <a:schemeClr val="tx1"/>
          </a:solidFill>
          <a:latin typeface="Gill Sans" charset="0"/>
          <a:sym typeface="Gill Sans" charset="0"/>
        </a:defRPr>
      </a:lvl3pPr>
      <a:lvl4pPr algn="ctr" rtl="0" eaLnBrk="0" fontAlgn="base" hangingPunct="0">
        <a:spcBef>
          <a:spcPct val="0"/>
        </a:spcBef>
        <a:spcAft>
          <a:spcPct val="0"/>
        </a:spcAft>
        <a:defRPr sz="5906">
          <a:solidFill>
            <a:schemeClr val="tx1"/>
          </a:solidFill>
          <a:latin typeface="Gill Sans" charset="0"/>
          <a:sym typeface="Gill Sans" charset="0"/>
        </a:defRPr>
      </a:lvl4pPr>
      <a:lvl5pPr algn="ctr" rtl="0" eaLnBrk="0" fontAlgn="base" hangingPunct="0">
        <a:spcBef>
          <a:spcPct val="0"/>
        </a:spcBef>
        <a:spcAft>
          <a:spcPct val="0"/>
        </a:spcAft>
        <a:defRPr sz="5906">
          <a:solidFill>
            <a:schemeClr val="tx1"/>
          </a:solidFill>
          <a:latin typeface="Gill Sans" charset="0"/>
          <a:sym typeface="Gill Sans" charset="0"/>
        </a:defRPr>
      </a:lvl5pPr>
      <a:lvl6pPr marL="321457" algn="ctr" rtl="0" fontAlgn="base">
        <a:spcBef>
          <a:spcPct val="0"/>
        </a:spcBef>
        <a:spcAft>
          <a:spcPct val="0"/>
        </a:spcAft>
        <a:defRPr sz="5906">
          <a:solidFill>
            <a:schemeClr val="tx1"/>
          </a:solidFill>
          <a:latin typeface="Gill Sans" charset="0"/>
          <a:sym typeface="Gill Sans" charset="0"/>
        </a:defRPr>
      </a:lvl6pPr>
      <a:lvl7pPr marL="642915" algn="ctr" rtl="0" fontAlgn="base">
        <a:spcBef>
          <a:spcPct val="0"/>
        </a:spcBef>
        <a:spcAft>
          <a:spcPct val="0"/>
        </a:spcAft>
        <a:defRPr sz="5906">
          <a:solidFill>
            <a:schemeClr val="tx1"/>
          </a:solidFill>
          <a:latin typeface="Gill Sans" charset="0"/>
          <a:sym typeface="Gill Sans" charset="0"/>
        </a:defRPr>
      </a:lvl7pPr>
      <a:lvl8pPr marL="964372" algn="ctr" rtl="0" fontAlgn="base">
        <a:spcBef>
          <a:spcPct val="0"/>
        </a:spcBef>
        <a:spcAft>
          <a:spcPct val="0"/>
        </a:spcAft>
        <a:defRPr sz="5906">
          <a:solidFill>
            <a:schemeClr val="tx1"/>
          </a:solidFill>
          <a:latin typeface="Gill Sans" charset="0"/>
          <a:sym typeface="Gill Sans" charset="0"/>
        </a:defRPr>
      </a:lvl8pPr>
      <a:lvl9pPr marL="1285829" algn="ctr" rtl="0" fontAlgn="base">
        <a:spcBef>
          <a:spcPct val="0"/>
        </a:spcBef>
        <a:spcAft>
          <a:spcPct val="0"/>
        </a:spcAft>
        <a:defRPr sz="5906">
          <a:solidFill>
            <a:schemeClr val="tx1"/>
          </a:solidFill>
          <a:latin typeface="Gill Sans" charset="0"/>
          <a:sym typeface="Gill Sans" charset="0"/>
        </a:defRPr>
      </a:lvl9pPr>
    </p:titleStyle>
    <p:bodyStyle>
      <a:lvl1pPr marL="241093" indent="-241093" algn="ctr" rtl="0" eaLnBrk="0" fontAlgn="base" hangingPunct="0">
        <a:spcBef>
          <a:spcPct val="0"/>
        </a:spcBef>
        <a:spcAft>
          <a:spcPct val="0"/>
        </a:spcAft>
        <a:defRPr sz="2531">
          <a:solidFill>
            <a:schemeClr val="tx1"/>
          </a:solidFill>
          <a:latin typeface="+mn-lt"/>
          <a:ea typeface="+mn-ea"/>
          <a:cs typeface="+mn-cs"/>
          <a:sym typeface="Gill Sans" charset="0"/>
        </a:defRPr>
      </a:lvl1pPr>
      <a:lvl2pPr marL="522368" indent="-200911" algn="ctr" rtl="0" eaLnBrk="0" fontAlgn="base" hangingPunct="0">
        <a:spcBef>
          <a:spcPct val="0"/>
        </a:spcBef>
        <a:spcAft>
          <a:spcPct val="0"/>
        </a:spcAft>
        <a:defRPr sz="2531">
          <a:solidFill>
            <a:schemeClr val="tx1"/>
          </a:solidFill>
          <a:latin typeface="+mn-lt"/>
          <a:sym typeface="Gill Sans" charset="0"/>
        </a:defRPr>
      </a:lvl2pPr>
      <a:lvl3pPr marL="803643" indent="-160729" algn="ctr" rtl="0" eaLnBrk="0" fontAlgn="base" hangingPunct="0">
        <a:spcBef>
          <a:spcPct val="0"/>
        </a:spcBef>
        <a:spcAft>
          <a:spcPct val="0"/>
        </a:spcAft>
        <a:defRPr sz="2531">
          <a:solidFill>
            <a:schemeClr val="tx1"/>
          </a:solidFill>
          <a:latin typeface="+mn-lt"/>
          <a:sym typeface="Gill Sans" charset="0"/>
        </a:defRPr>
      </a:lvl3pPr>
      <a:lvl4pPr marL="1125101" indent="-160729" algn="ctr" rtl="0" eaLnBrk="0" fontAlgn="base" hangingPunct="0">
        <a:spcBef>
          <a:spcPct val="0"/>
        </a:spcBef>
        <a:spcAft>
          <a:spcPct val="0"/>
        </a:spcAft>
        <a:defRPr sz="2531">
          <a:solidFill>
            <a:schemeClr val="tx1"/>
          </a:solidFill>
          <a:latin typeface="+mn-lt"/>
          <a:sym typeface="Gill Sans" charset="0"/>
        </a:defRPr>
      </a:lvl4pPr>
      <a:lvl5pPr marL="1446558" indent="-160729" algn="ctr" rtl="0" eaLnBrk="0" fontAlgn="base" hangingPunct="0">
        <a:spcBef>
          <a:spcPct val="0"/>
        </a:spcBef>
        <a:spcAft>
          <a:spcPct val="0"/>
        </a:spcAft>
        <a:defRPr sz="2531">
          <a:solidFill>
            <a:schemeClr val="tx1"/>
          </a:solidFill>
          <a:latin typeface="+mn-lt"/>
          <a:sym typeface="Gill Sans" charset="0"/>
        </a:defRPr>
      </a:lvl5pPr>
      <a:lvl6pPr marL="321457" algn="ctr" rtl="0" fontAlgn="base">
        <a:spcBef>
          <a:spcPct val="0"/>
        </a:spcBef>
        <a:spcAft>
          <a:spcPct val="0"/>
        </a:spcAft>
        <a:defRPr sz="2531">
          <a:solidFill>
            <a:schemeClr val="tx1"/>
          </a:solidFill>
          <a:latin typeface="+mn-lt"/>
          <a:sym typeface="Gill Sans" charset="0"/>
        </a:defRPr>
      </a:lvl6pPr>
      <a:lvl7pPr marL="642915" algn="ctr" rtl="0" fontAlgn="base">
        <a:spcBef>
          <a:spcPct val="0"/>
        </a:spcBef>
        <a:spcAft>
          <a:spcPct val="0"/>
        </a:spcAft>
        <a:defRPr sz="2531">
          <a:solidFill>
            <a:schemeClr val="tx1"/>
          </a:solidFill>
          <a:latin typeface="+mn-lt"/>
          <a:sym typeface="Gill Sans" charset="0"/>
        </a:defRPr>
      </a:lvl7pPr>
      <a:lvl8pPr marL="964372" algn="ctr" rtl="0" fontAlgn="base">
        <a:spcBef>
          <a:spcPct val="0"/>
        </a:spcBef>
        <a:spcAft>
          <a:spcPct val="0"/>
        </a:spcAft>
        <a:defRPr sz="2531">
          <a:solidFill>
            <a:schemeClr val="tx1"/>
          </a:solidFill>
          <a:latin typeface="+mn-lt"/>
          <a:sym typeface="Gill Sans" charset="0"/>
        </a:defRPr>
      </a:lvl8pPr>
      <a:lvl9pPr marL="1285829" algn="ctr" rtl="0" fontAlgn="base">
        <a:spcBef>
          <a:spcPct val="0"/>
        </a:spcBef>
        <a:spcAft>
          <a:spcPct val="0"/>
        </a:spcAft>
        <a:defRPr sz="2531">
          <a:solidFill>
            <a:schemeClr val="tx1"/>
          </a:solidFill>
          <a:latin typeface="+mn-lt"/>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190625" y="178594"/>
            <a:ext cx="9810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Gill Sans" charset="0"/>
              </a:rPr>
              <a:t>Click to edit Master title style</a:t>
            </a:r>
          </a:p>
        </p:txBody>
      </p:sp>
      <p:sp>
        <p:nvSpPr>
          <p:cNvPr id="2051" name="Rectangle 2"/>
          <p:cNvSpPr>
            <a:spLocks noGrp="1" noChangeArrowheads="1"/>
          </p:cNvSpPr>
          <p:nvPr>
            <p:ph type="body" idx="1"/>
          </p:nvPr>
        </p:nvSpPr>
        <p:spPr bwMode="auto">
          <a:xfrm>
            <a:off x="1190625" y="1946672"/>
            <a:ext cx="9810750"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Gill Sans" charset="0"/>
              </a:rPr>
              <a:t>Click to edit Master text styles</a:t>
            </a:r>
          </a:p>
          <a:p>
            <a:pPr lvl="1"/>
            <a:r>
              <a:rPr lang="en-US" altLang="en-US" smtClean="0">
                <a:sym typeface="Gill Sans" charset="0"/>
              </a:rPr>
              <a:t>Second level</a:t>
            </a:r>
          </a:p>
          <a:p>
            <a:pPr lvl="2"/>
            <a:r>
              <a:rPr lang="en-US" altLang="en-US" smtClean="0">
                <a:sym typeface="Gill Sans" charset="0"/>
              </a:rPr>
              <a:t>Third level</a:t>
            </a:r>
          </a:p>
          <a:p>
            <a:pPr lvl="3"/>
            <a:r>
              <a:rPr lang="en-US" altLang="en-US" smtClean="0">
                <a:sym typeface="Gill Sans" charset="0"/>
              </a:rPr>
              <a:t>Fourth level</a:t>
            </a:r>
          </a:p>
          <a:p>
            <a:pPr lvl="4"/>
            <a:r>
              <a:rPr lang="en-US" altLang="en-US" smtClean="0">
                <a:sym typeface="Gill Sans" charset="0"/>
              </a:rPr>
              <a:t>Fifth level</a:t>
            </a:r>
          </a:p>
        </p:txBody>
      </p:sp>
    </p:spTree>
    <p:extLst>
      <p:ext uri="{BB962C8B-B14F-4D97-AF65-F5344CB8AC3E}">
        <p14:creationId xmlns:p14="http://schemas.microsoft.com/office/powerpoint/2010/main" val="207582253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sym typeface="Gill Sans" charset="0"/>
        </a:defRPr>
      </a:lvl2pPr>
      <a:lvl3pPr algn="ctr" rtl="0" eaLnBrk="0" fontAlgn="base" hangingPunct="0">
        <a:spcBef>
          <a:spcPct val="0"/>
        </a:spcBef>
        <a:spcAft>
          <a:spcPct val="0"/>
        </a:spcAft>
        <a:defRPr sz="5906">
          <a:solidFill>
            <a:schemeClr val="tx1"/>
          </a:solidFill>
          <a:latin typeface="Gill Sans" charset="0"/>
          <a:sym typeface="Gill Sans" charset="0"/>
        </a:defRPr>
      </a:lvl3pPr>
      <a:lvl4pPr algn="ctr" rtl="0" eaLnBrk="0" fontAlgn="base" hangingPunct="0">
        <a:spcBef>
          <a:spcPct val="0"/>
        </a:spcBef>
        <a:spcAft>
          <a:spcPct val="0"/>
        </a:spcAft>
        <a:defRPr sz="5906">
          <a:solidFill>
            <a:schemeClr val="tx1"/>
          </a:solidFill>
          <a:latin typeface="Gill Sans" charset="0"/>
          <a:sym typeface="Gill Sans" charset="0"/>
        </a:defRPr>
      </a:lvl4pPr>
      <a:lvl5pPr algn="ctr" rtl="0" eaLnBrk="0" fontAlgn="base" hangingPunct="0">
        <a:spcBef>
          <a:spcPct val="0"/>
        </a:spcBef>
        <a:spcAft>
          <a:spcPct val="0"/>
        </a:spcAft>
        <a:defRPr sz="5906">
          <a:solidFill>
            <a:schemeClr val="tx1"/>
          </a:solidFill>
          <a:latin typeface="Gill Sans" charset="0"/>
          <a:sym typeface="Gill Sans" charset="0"/>
        </a:defRPr>
      </a:lvl5pPr>
      <a:lvl6pPr marL="321457" algn="ctr" rtl="0" fontAlgn="base">
        <a:spcBef>
          <a:spcPct val="0"/>
        </a:spcBef>
        <a:spcAft>
          <a:spcPct val="0"/>
        </a:spcAft>
        <a:defRPr sz="5906">
          <a:solidFill>
            <a:schemeClr val="tx1"/>
          </a:solidFill>
          <a:latin typeface="Gill Sans" charset="0"/>
          <a:sym typeface="Gill Sans" charset="0"/>
        </a:defRPr>
      </a:lvl6pPr>
      <a:lvl7pPr marL="642915" algn="ctr" rtl="0" fontAlgn="base">
        <a:spcBef>
          <a:spcPct val="0"/>
        </a:spcBef>
        <a:spcAft>
          <a:spcPct val="0"/>
        </a:spcAft>
        <a:defRPr sz="5906">
          <a:solidFill>
            <a:schemeClr val="tx1"/>
          </a:solidFill>
          <a:latin typeface="Gill Sans" charset="0"/>
          <a:sym typeface="Gill Sans" charset="0"/>
        </a:defRPr>
      </a:lvl7pPr>
      <a:lvl8pPr marL="964372" algn="ctr" rtl="0" fontAlgn="base">
        <a:spcBef>
          <a:spcPct val="0"/>
        </a:spcBef>
        <a:spcAft>
          <a:spcPct val="0"/>
        </a:spcAft>
        <a:defRPr sz="5906">
          <a:solidFill>
            <a:schemeClr val="tx1"/>
          </a:solidFill>
          <a:latin typeface="Gill Sans" charset="0"/>
          <a:sym typeface="Gill Sans" charset="0"/>
        </a:defRPr>
      </a:lvl8pPr>
      <a:lvl9pPr marL="1285829" algn="ctr" rtl="0" fontAlgn="base">
        <a:spcBef>
          <a:spcPct val="0"/>
        </a:spcBef>
        <a:spcAft>
          <a:spcPct val="0"/>
        </a:spcAft>
        <a:defRPr sz="5906">
          <a:solidFill>
            <a:schemeClr val="tx1"/>
          </a:solidFill>
          <a:latin typeface="Gill Sans" charset="0"/>
          <a:sym typeface="Gill Sans" charset="0"/>
        </a:defRPr>
      </a:lvl9pPr>
    </p:titleStyle>
    <p:bodyStyle>
      <a:lvl1pPr marL="589338"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01866"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2pPr>
      <a:lvl3pPr marL="1214394"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3pPr>
      <a:lvl4pPr marL="1526922"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4pPr>
      <a:lvl5pPr marL="1839450"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5pPr>
      <a:lvl6pPr marL="2160908"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6pPr>
      <a:lvl7pPr marL="2482365"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7pPr>
      <a:lvl8pPr marL="2803822"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8pPr>
      <a:lvl9pPr marL="3125280"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ChangeArrowheads="1"/>
          </p:cNvSpPr>
          <p:nvPr>
            <p:ph type="title"/>
          </p:nvPr>
        </p:nvSpPr>
        <p:spPr bwMode="auto">
          <a:xfrm>
            <a:off x="1190625" y="1151930"/>
            <a:ext cx="9810750"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smtClean="0">
                <a:sym typeface="Gill Sans" charset="0"/>
              </a:rPr>
              <a:t>Click to edit Master title style</a:t>
            </a:r>
          </a:p>
        </p:txBody>
      </p:sp>
      <p:sp>
        <p:nvSpPr>
          <p:cNvPr id="1027" name="Rectangle 2"/>
          <p:cNvSpPr>
            <a:spLocks noChangeArrowheads="1"/>
          </p:cNvSpPr>
          <p:nvPr>
            <p:ph type="body" idx="1"/>
          </p:nvPr>
        </p:nvSpPr>
        <p:spPr bwMode="auto">
          <a:xfrm>
            <a:off x="1190625" y="3536156"/>
            <a:ext cx="9810750"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smtClean="0">
                <a:sym typeface="Gill Sans" charset="0"/>
              </a:rPr>
              <a:t>Click to edit Master text styles</a:t>
            </a:r>
          </a:p>
          <a:p>
            <a:pPr lvl="1"/>
            <a:r>
              <a:rPr lang="en-US" altLang="en-US" smtClean="0">
                <a:sym typeface="Gill Sans" charset="0"/>
              </a:rPr>
              <a:t>Second level</a:t>
            </a:r>
          </a:p>
          <a:p>
            <a:pPr lvl="2"/>
            <a:r>
              <a:rPr lang="en-US" altLang="en-US" smtClean="0">
                <a:sym typeface="Gill Sans" charset="0"/>
              </a:rPr>
              <a:t>Third level</a:t>
            </a:r>
          </a:p>
          <a:p>
            <a:pPr lvl="3"/>
            <a:r>
              <a:rPr lang="en-US" altLang="en-US" smtClean="0">
                <a:sym typeface="Gill Sans" charset="0"/>
              </a:rPr>
              <a:t>Fourth level</a:t>
            </a:r>
          </a:p>
          <a:p>
            <a:pPr lvl="4"/>
            <a:r>
              <a:rPr lang="en-US" altLang="en-US" smtClean="0">
                <a:sym typeface="Gill Sans" charset="0"/>
              </a:rPr>
              <a:t>Fifth level</a:t>
            </a:r>
          </a:p>
        </p:txBody>
      </p:sp>
    </p:spTree>
    <p:extLst>
      <p:ext uri="{BB962C8B-B14F-4D97-AF65-F5344CB8AC3E}">
        <p14:creationId xmlns:p14="http://schemas.microsoft.com/office/powerpoint/2010/main" val="332263263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sym typeface="Gill Sans" charset="0"/>
        </a:defRPr>
      </a:lvl2pPr>
      <a:lvl3pPr algn="ctr" rtl="0" eaLnBrk="0" fontAlgn="base" hangingPunct="0">
        <a:spcBef>
          <a:spcPct val="0"/>
        </a:spcBef>
        <a:spcAft>
          <a:spcPct val="0"/>
        </a:spcAft>
        <a:defRPr sz="5906">
          <a:solidFill>
            <a:schemeClr val="tx1"/>
          </a:solidFill>
          <a:latin typeface="Gill Sans" charset="0"/>
          <a:sym typeface="Gill Sans" charset="0"/>
        </a:defRPr>
      </a:lvl3pPr>
      <a:lvl4pPr algn="ctr" rtl="0" eaLnBrk="0" fontAlgn="base" hangingPunct="0">
        <a:spcBef>
          <a:spcPct val="0"/>
        </a:spcBef>
        <a:spcAft>
          <a:spcPct val="0"/>
        </a:spcAft>
        <a:defRPr sz="5906">
          <a:solidFill>
            <a:schemeClr val="tx1"/>
          </a:solidFill>
          <a:latin typeface="Gill Sans" charset="0"/>
          <a:sym typeface="Gill Sans" charset="0"/>
        </a:defRPr>
      </a:lvl4pPr>
      <a:lvl5pPr algn="ctr" rtl="0" eaLnBrk="0" fontAlgn="base" hangingPunct="0">
        <a:spcBef>
          <a:spcPct val="0"/>
        </a:spcBef>
        <a:spcAft>
          <a:spcPct val="0"/>
        </a:spcAft>
        <a:defRPr sz="5906">
          <a:solidFill>
            <a:schemeClr val="tx1"/>
          </a:solidFill>
          <a:latin typeface="Gill Sans" charset="0"/>
          <a:sym typeface="Gill Sans" charset="0"/>
        </a:defRPr>
      </a:lvl5pPr>
      <a:lvl6pPr marL="321457" algn="ctr" rtl="0" fontAlgn="base">
        <a:spcBef>
          <a:spcPct val="0"/>
        </a:spcBef>
        <a:spcAft>
          <a:spcPct val="0"/>
        </a:spcAft>
        <a:defRPr sz="5906">
          <a:solidFill>
            <a:schemeClr val="tx1"/>
          </a:solidFill>
          <a:latin typeface="Gill Sans" charset="0"/>
          <a:sym typeface="Gill Sans" charset="0"/>
        </a:defRPr>
      </a:lvl6pPr>
      <a:lvl7pPr marL="642915" algn="ctr" rtl="0" fontAlgn="base">
        <a:spcBef>
          <a:spcPct val="0"/>
        </a:spcBef>
        <a:spcAft>
          <a:spcPct val="0"/>
        </a:spcAft>
        <a:defRPr sz="5906">
          <a:solidFill>
            <a:schemeClr val="tx1"/>
          </a:solidFill>
          <a:latin typeface="Gill Sans" charset="0"/>
          <a:sym typeface="Gill Sans" charset="0"/>
        </a:defRPr>
      </a:lvl7pPr>
      <a:lvl8pPr marL="964372" algn="ctr" rtl="0" fontAlgn="base">
        <a:spcBef>
          <a:spcPct val="0"/>
        </a:spcBef>
        <a:spcAft>
          <a:spcPct val="0"/>
        </a:spcAft>
        <a:defRPr sz="5906">
          <a:solidFill>
            <a:schemeClr val="tx1"/>
          </a:solidFill>
          <a:latin typeface="Gill Sans" charset="0"/>
          <a:sym typeface="Gill Sans" charset="0"/>
        </a:defRPr>
      </a:lvl8pPr>
      <a:lvl9pPr marL="1285829" algn="ctr" rtl="0" fontAlgn="base">
        <a:spcBef>
          <a:spcPct val="0"/>
        </a:spcBef>
        <a:spcAft>
          <a:spcPct val="0"/>
        </a:spcAft>
        <a:defRPr sz="5906">
          <a:solidFill>
            <a:schemeClr val="tx1"/>
          </a:solidFill>
          <a:latin typeface="Gill Sans" charset="0"/>
          <a:sym typeface="Gill Sans" charset="0"/>
        </a:defRPr>
      </a:lvl9pPr>
    </p:titleStyle>
    <p:bodyStyle>
      <a:lvl1pPr marL="241093" indent="-241093" algn="ctr" rtl="0" eaLnBrk="0" fontAlgn="base" hangingPunct="0">
        <a:spcBef>
          <a:spcPct val="0"/>
        </a:spcBef>
        <a:spcAft>
          <a:spcPct val="0"/>
        </a:spcAft>
        <a:defRPr sz="2531">
          <a:solidFill>
            <a:schemeClr val="tx1"/>
          </a:solidFill>
          <a:latin typeface="+mn-lt"/>
          <a:ea typeface="+mn-ea"/>
          <a:cs typeface="+mn-cs"/>
          <a:sym typeface="Gill Sans" charset="0"/>
        </a:defRPr>
      </a:lvl1pPr>
      <a:lvl2pPr marL="522368" indent="-200911" algn="ctr" rtl="0" eaLnBrk="0" fontAlgn="base" hangingPunct="0">
        <a:spcBef>
          <a:spcPct val="0"/>
        </a:spcBef>
        <a:spcAft>
          <a:spcPct val="0"/>
        </a:spcAft>
        <a:defRPr sz="2531">
          <a:solidFill>
            <a:schemeClr val="tx1"/>
          </a:solidFill>
          <a:latin typeface="+mn-lt"/>
          <a:sym typeface="Gill Sans" charset="0"/>
        </a:defRPr>
      </a:lvl2pPr>
      <a:lvl3pPr marL="803643" indent="-160729" algn="ctr" rtl="0" eaLnBrk="0" fontAlgn="base" hangingPunct="0">
        <a:spcBef>
          <a:spcPct val="0"/>
        </a:spcBef>
        <a:spcAft>
          <a:spcPct val="0"/>
        </a:spcAft>
        <a:defRPr sz="2531">
          <a:solidFill>
            <a:schemeClr val="tx1"/>
          </a:solidFill>
          <a:latin typeface="+mn-lt"/>
          <a:sym typeface="Gill Sans" charset="0"/>
        </a:defRPr>
      </a:lvl3pPr>
      <a:lvl4pPr marL="1125101" indent="-160729" algn="ctr" rtl="0" eaLnBrk="0" fontAlgn="base" hangingPunct="0">
        <a:spcBef>
          <a:spcPct val="0"/>
        </a:spcBef>
        <a:spcAft>
          <a:spcPct val="0"/>
        </a:spcAft>
        <a:defRPr sz="2531">
          <a:solidFill>
            <a:schemeClr val="tx1"/>
          </a:solidFill>
          <a:latin typeface="+mn-lt"/>
          <a:sym typeface="Gill Sans" charset="0"/>
        </a:defRPr>
      </a:lvl4pPr>
      <a:lvl5pPr marL="1446558" indent="-160729" algn="ctr" rtl="0" eaLnBrk="0" fontAlgn="base" hangingPunct="0">
        <a:spcBef>
          <a:spcPct val="0"/>
        </a:spcBef>
        <a:spcAft>
          <a:spcPct val="0"/>
        </a:spcAft>
        <a:defRPr sz="2531">
          <a:solidFill>
            <a:schemeClr val="tx1"/>
          </a:solidFill>
          <a:latin typeface="+mn-lt"/>
          <a:sym typeface="Gill Sans" charset="0"/>
        </a:defRPr>
      </a:lvl5pPr>
      <a:lvl6pPr marL="321457" algn="ctr" rtl="0" fontAlgn="base">
        <a:spcBef>
          <a:spcPct val="0"/>
        </a:spcBef>
        <a:spcAft>
          <a:spcPct val="0"/>
        </a:spcAft>
        <a:defRPr sz="2531">
          <a:solidFill>
            <a:schemeClr val="tx1"/>
          </a:solidFill>
          <a:latin typeface="+mn-lt"/>
          <a:sym typeface="Gill Sans" charset="0"/>
        </a:defRPr>
      </a:lvl6pPr>
      <a:lvl7pPr marL="642915" algn="ctr" rtl="0" fontAlgn="base">
        <a:spcBef>
          <a:spcPct val="0"/>
        </a:spcBef>
        <a:spcAft>
          <a:spcPct val="0"/>
        </a:spcAft>
        <a:defRPr sz="2531">
          <a:solidFill>
            <a:schemeClr val="tx1"/>
          </a:solidFill>
          <a:latin typeface="+mn-lt"/>
          <a:sym typeface="Gill Sans" charset="0"/>
        </a:defRPr>
      </a:lvl7pPr>
      <a:lvl8pPr marL="964372" algn="ctr" rtl="0" fontAlgn="base">
        <a:spcBef>
          <a:spcPct val="0"/>
        </a:spcBef>
        <a:spcAft>
          <a:spcPct val="0"/>
        </a:spcAft>
        <a:defRPr sz="2531">
          <a:solidFill>
            <a:schemeClr val="tx1"/>
          </a:solidFill>
          <a:latin typeface="+mn-lt"/>
          <a:sym typeface="Gill Sans" charset="0"/>
        </a:defRPr>
      </a:lvl8pPr>
      <a:lvl9pPr marL="1285829" algn="ctr" rtl="0" fontAlgn="base">
        <a:spcBef>
          <a:spcPct val="0"/>
        </a:spcBef>
        <a:spcAft>
          <a:spcPct val="0"/>
        </a:spcAft>
        <a:defRPr sz="2531">
          <a:solidFill>
            <a:schemeClr val="tx1"/>
          </a:solidFill>
          <a:latin typeface="+mn-lt"/>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1"/>
          <p:cNvSpPr>
            <a:spLocks noChangeArrowheads="1"/>
          </p:cNvSpPr>
          <p:nvPr>
            <p:ph type="title"/>
          </p:nvPr>
        </p:nvSpPr>
        <p:spPr bwMode="auto">
          <a:xfrm>
            <a:off x="1190625" y="178594"/>
            <a:ext cx="9810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Gill Sans" charset="0"/>
              </a:rPr>
              <a:t>Click to edit Master title style</a:t>
            </a:r>
          </a:p>
        </p:txBody>
      </p:sp>
      <p:sp>
        <p:nvSpPr>
          <p:cNvPr id="2051" name="Rectangle 2"/>
          <p:cNvSpPr>
            <a:spLocks noChangeArrowheads="1"/>
          </p:cNvSpPr>
          <p:nvPr>
            <p:ph type="body" idx="1"/>
          </p:nvPr>
        </p:nvSpPr>
        <p:spPr bwMode="auto">
          <a:xfrm>
            <a:off x="1190625" y="1946672"/>
            <a:ext cx="9810750"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Gill Sans" charset="0"/>
              </a:rPr>
              <a:t>Click to edit Master text styles</a:t>
            </a:r>
          </a:p>
          <a:p>
            <a:pPr lvl="1"/>
            <a:r>
              <a:rPr lang="en-US" altLang="en-US" smtClean="0">
                <a:sym typeface="Gill Sans" charset="0"/>
              </a:rPr>
              <a:t>Second level</a:t>
            </a:r>
          </a:p>
          <a:p>
            <a:pPr lvl="2"/>
            <a:r>
              <a:rPr lang="en-US" altLang="en-US" smtClean="0">
                <a:sym typeface="Gill Sans" charset="0"/>
              </a:rPr>
              <a:t>Third level</a:t>
            </a:r>
          </a:p>
          <a:p>
            <a:pPr lvl="3"/>
            <a:r>
              <a:rPr lang="en-US" altLang="en-US" smtClean="0">
                <a:sym typeface="Gill Sans" charset="0"/>
              </a:rPr>
              <a:t>Fourth level</a:t>
            </a:r>
          </a:p>
          <a:p>
            <a:pPr lvl="4"/>
            <a:r>
              <a:rPr lang="en-US" altLang="en-US" smtClean="0">
                <a:sym typeface="Gill Sans" charset="0"/>
              </a:rPr>
              <a:t>Fifth level</a:t>
            </a:r>
          </a:p>
        </p:txBody>
      </p:sp>
    </p:spTree>
    <p:extLst>
      <p:ext uri="{BB962C8B-B14F-4D97-AF65-F5344CB8AC3E}">
        <p14:creationId xmlns:p14="http://schemas.microsoft.com/office/powerpoint/2010/main" val="177486917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sym typeface="Gill Sans" charset="0"/>
        </a:defRPr>
      </a:lvl2pPr>
      <a:lvl3pPr algn="ctr" rtl="0" eaLnBrk="0" fontAlgn="base" hangingPunct="0">
        <a:spcBef>
          <a:spcPct val="0"/>
        </a:spcBef>
        <a:spcAft>
          <a:spcPct val="0"/>
        </a:spcAft>
        <a:defRPr sz="5906">
          <a:solidFill>
            <a:schemeClr val="tx1"/>
          </a:solidFill>
          <a:latin typeface="Gill Sans" charset="0"/>
          <a:sym typeface="Gill Sans" charset="0"/>
        </a:defRPr>
      </a:lvl3pPr>
      <a:lvl4pPr algn="ctr" rtl="0" eaLnBrk="0" fontAlgn="base" hangingPunct="0">
        <a:spcBef>
          <a:spcPct val="0"/>
        </a:spcBef>
        <a:spcAft>
          <a:spcPct val="0"/>
        </a:spcAft>
        <a:defRPr sz="5906">
          <a:solidFill>
            <a:schemeClr val="tx1"/>
          </a:solidFill>
          <a:latin typeface="Gill Sans" charset="0"/>
          <a:sym typeface="Gill Sans" charset="0"/>
        </a:defRPr>
      </a:lvl4pPr>
      <a:lvl5pPr algn="ctr" rtl="0" eaLnBrk="0" fontAlgn="base" hangingPunct="0">
        <a:spcBef>
          <a:spcPct val="0"/>
        </a:spcBef>
        <a:spcAft>
          <a:spcPct val="0"/>
        </a:spcAft>
        <a:defRPr sz="5906">
          <a:solidFill>
            <a:schemeClr val="tx1"/>
          </a:solidFill>
          <a:latin typeface="Gill Sans" charset="0"/>
          <a:sym typeface="Gill Sans" charset="0"/>
        </a:defRPr>
      </a:lvl5pPr>
      <a:lvl6pPr marL="321457" algn="ctr" rtl="0" fontAlgn="base">
        <a:spcBef>
          <a:spcPct val="0"/>
        </a:spcBef>
        <a:spcAft>
          <a:spcPct val="0"/>
        </a:spcAft>
        <a:defRPr sz="5906">
          <a:solidFill>
            <a:schemeClr val="tx1"/>
          </a:solidFill>
          <a:latin typeface="Gill Sans" charset="0"/>
          <a:sym typeface="Gill Sans" charset="0"/>
        </a:defRPr>
      </a:lvl6pPr>
      <a:lvl7pPr marL="642915" algn="ctr" rtl="0" fontAlgn="base">
        <a:spcBef>
          <a:spcPct val="0"/>
        </a:spcBef>
        <a:spcAft>
          <a:spcPct val="0"/>
        </a:spcAft>
        <a:defRPr sz="5906">
          <a:solidFill>
            <a:schemeClr val="tx1"/>
          </a:solidFill>
          <a:latin typeface="Gill Sans" charset="0"/>
          <a:sym typeface="Gill Sans" charset="0"/>
        </a:defRPr>
      </a:lvl7pPr>
      <a:lvl8pPr marL="964372" algn="ctr" rtl="0" fontAlgn="base">
        <a:spcBef>
          <a:spcPct val="0"/>
        </a:spcBef>
        <a:spcAft>
          <a:spcPct val="0"/>
        </a:spcAft>
        <a:defRPr sz="5906">
          <a:solidFill>
            <a:schemeClr val="tx1"/>
          </a:solidFill>
          <a:latin typeface="Gill Sans" charset="0"/>
          <a:sym typeface="Gill Sans" charset="0"/>
        </a:defRPr>
      </a:lvl8pPr>
      <a:lvl9pPr marL="1285829" algn="ctr" rtl="0" fontAlgn="base">
        <a:spcBef>
          <a:spcPct val="0"/>
        </a:spcBef>
        <a:spcAft>
          <a:spcPct val="0"/>
        </a:spcAft>
        <a:defRPr sz="5906">
          <a:solidFill>
            <a:schemeClr val="tx1"/>
          </a:solidFill>
          <a:latin typeface="Gill Sans" charset="0"/>
          <a:sym typeface="Gill Sans" charset="0"/>
        </a:defRPr>
      </a:lvl9pPr>
    </p:titleStyle>
    <p:bodyStyle>
      <a:lvl1pPr marL="589338"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01866"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2pPr>
      <a:lvl3pPr marL="1214394"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3pPr>
      <a:lvl4pPr marL="1526922"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4pPr>
      <a:lvl5pPr marL="1839450" indent="-401822" algn="l" rtl="0" eaLnBrk="0" fontAlgn="base" hangingPunct="0">
        <a:spcBef>
          <a:spcPts val="1687"/>
        </a:spcBef>
        <a:spcAft>
          <a:spcPct val="0"/>
        </a:spcAft>
        <a:buSzPct val="171000"/>
        <a:buFont typeface="Gill Sans" charset="0"/>
        <a:buChar char="•"/>
        <a:defRPr sz="2953">
          <a:solidFill>
            <a:schemeClr val="tx1"/>
          </a:solidFill>
          <a:latin typeface="+mn-lt"/>
          <a:sym typeface="Gill Sans" charset="0"/>
        </a:defRPr>
      </a:lvl5pPr>
      <a:lvl6pPr marL="2160908"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6pPr>
      <a:lvl7pPr marL="2482365"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7pPr>
      <a:lvl8pPr marL="2803822"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8pPr>
      <a:lvl9pPr marL="3125280" indent="-401822" algn="l" rtl="0" fontAlgn="base">
        <a:spcBef>
          <a:spcPts val="1687"/>
        </a:spcBef>
        <a:spcAft>
          <a:spcPct val="0"/>
        </a:spcAft>
        <a:buSzPct val="171000"/>
        <a:buFont typeface="Gill Sans" charset="0"/>
        <a:buChar char="•"/>
        <a:defRPr sz="2953">
          <a:solidFill>
            <a:schemeClr val="tx1"/>
          </a:solidFill>
          <a:latin typeface="+mn-lt"/>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9900"/>
            </a:gs>
            <a:gs pos="100000">
              <a:srgbClr val="FFFFFF"/>
            </a:gs>
          </a:gsLst>
          <a:lin ang="5400000"/>
        </a:gra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1190625" y="2723554"/>
            <a:ext cx="98107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smtClean="0">
                <a:sym typeface="Lucida Grande" charset="0"/>
              </a:rPr>
              <a:t>Click to edit Master title style</a:t>
            </a:r>
          </a:p>
        </p:txBody>
      </p:sp>
      <p:sp>
        <p:nvSpPr>
          <p:cNvPr id="14339" name="Rectangle 2"/>
          <p:cNvSpPr>
            <a:spLocks noGrp="1" noChangeArrowheads="1"/>
          </p:cNvSpPr>
          <p:nvPr>
            <p:ph type="body" idx="1"/>
          </p:nvPr>
        </p:nvSpPr>
        <p:spPr bwMode="auto">
          <a:xfrm>
            <a:off x="1190625" y="5572125"/>
            <a:ext cx="98107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smtClean="0">
                <a:sym typeface="Lucida Grande" charset="0"/>
              </a:rPr>
              <a:t>Click to edit Master text styles</a:t>
            </a:r>
          </a:p>
          <a:p>
            <a:pPr lvl="1"/>
            <a:r>
              <a:rPr lang="en-US" altLang="en-US" smtClean="0">
                <a:sym typeface="Lucida Grande" charset="0"/>
              </a:rPr>
              <a:t>Second level</a:t>
            </a:r>
          </a:p>
          <a:p>
            <a:pPr lvl="2"/>
            <a:r>
              <a:rPr lang="en-US" altLang="en-US" smtClean="0">
                <a:sym typeface="Lucida Grande" charset="0"/>
              </a:rPr>
              <a:t>Third level</a:t>
            </a:r>
          </a:p>
          <a:p>
            <a:pPr lvl="3"/>
            <a:r>
              <a:rPr lang="en-US" altLang="en-US" smtClean="0">
                <a:sym typeface="Lucida Grande" charset="0"/>
              </a:rPr>
              <a:t>Fourth level</a:t>
            </a:r>
          </a:p>
          <a:p>
            <a:pPr lvl="4"/>
            <a:r>
              <a:rPr lang="en-US" altLang="en-US" smtClean="0">
                <a:sym typeface="Lucida Grande" charset="0"/>
              </a:rPr>
              <a:t>Fifth level</a:t>
            </a:r>
          </a:p>
        </p:txBody>
      </p:sp>
    </p:spTree>
    <p:extLst>
      <p:ext uri="{BB962C8B-B14F-4D97-AF65-F5344CB8AC3E}">
        <p14:creationId xmlns:p14="http://schemas.microsoft.com/office/powerpoint/2010/main" val="222562562"/>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fontAlgn="base">
        <a:spcBef>
          <a:spcPct val="0"/>
        </a:spcBef>
        <a:spcAft>
          <a:spcPct val="0"/>
        </a:spcAft>
        <a:defRPr sz="5625">
          <a:solidFill>
            <a:srgbClr val="FFFFFF"/>
          </a:solidFill>
          <a:latin typeface="+mj-lt"/>
          <a:ea typeface="MS PGothic" pitchFamily="34" charset="-128"/>
          <a:cs typeface="MS PGothic" charset="0"/>
          <a:sym typeface="Lucida Grande" charset="0"/>
        </a:defRPr>
      </a:lvl1pPr>
      <a:lvl2pPr algn="ctr" rtl="0" fontAlgn="base">
        <a:spcBef>
          <a:spcPct val="0"/>
        </a:spcBef>
        <a:spcAft>
          <a:spcPct val="0"/>
        </a:spcAft>
        <a:defRPr sz="5625">
          <a:solidFill>
            <a:srgbClr val="FFFFFF"/>
          </a:solidFill>
          <a:latin typeface="Lucida Grande" charset="0"/>
          <a:ea typeface="MS PGothic" pitchFamily="34" charset="-128"/>
          <a:cs typeface="MS PGothic" charset="0"/>
          <a:sym typeface="Lucida Grande" charset="0"/>
        </a:defRPr>
      </a:lvl2pPr>
      <a:lvl3pPr algn="ctr" rtl="0" fontAlgn="base">
        <a:spcBef>
          <a:spcPct val="0"/>
        </a:spcBef>
        <a:spcAft>
          <a:spcPct val="0"/>
        </a:spcAft>
        <a:defRPr sz="5625">
          <a:solidFill>
            <a:srgbClr val="FFFFFF"/>
          </a:solidFill>
          <a:latin typeface="Lucida Grande" charset="0"/>
          <a:ea typeface="MS PGothic" pitchFamily="34" charset="-128"/>
          <a:cs typeface="MS PGothic" charset="0"/>
          <a:sym typeface="Lucida Grande" charset="0"/>
        </a:defRPr>
      </a:lvl3pPr>
      <a:lvl4pPr algn="ctr" rtl="0" fontAlgn="base">
        <a:spcBef>
          <a:spcPct val="0"/>
        </a:spcBef>
        <a:spcAft>
          <a:spcPct val="0"/>
        </a:spcAft>
        <a:defRPr sz="5625">
          <a:solidFill>
            <a:srgbClr val="FFFFFF"/>
          </a:solidFill>
          <a:latin typeface="Lucida Grande" charset="0"/>
          <a:ea typeface="MS PGothic" pitchFamily="34" charset="-128"/>
          <a:cs typeface="MS PGothic" charset="0"/>
          <a:sym typeface="Lucida Grande" charset="0"/>
        </a:defRPr>
      </a:lvl4pPr>
      <a:lvl5pPr algn="ctr" rtl="0" fontAlgn="base">
        <a:spcBef>
          <a:spcPct val="0"/>
        </a:spcBef>
        <a:spcAft>
          <a:spcPct val="0"/>
        </a:spcAft>
        <a:defRPr sz="5625">
          <a:solidFill>
            <a:srgbClr val="FFFFFF"/>
          </a:solidFill>
          <a:latin typeface="Lucida Grande" charset="0"/>
          <a:ea typeface="MS PGothic" pitchFamily="34" charset="-128"/>
          <a:cs typeface="MS PGothic" charset="0"/>
          <a:sym typeface="Lucida Grande" charset="0"/>
        </a:defRPr>
      </a:lvl5pPr>
      <a:lvl6pPr marL="321457" algn="ctr" rtl="0" eaLnBrk="1" fontAlgn="base" hangingPunct="1">
        <a:spcBef>
          <a:spcPct val="0"/>
        </a:spcBef>
        <a:spcAft>
          <a:spcPct val="0"/>
        </a:spcAft>
        <a:defRPr sz="5625">
          <a:solidFill>
            <a:srgbClr val="FFFFFF"/>
          </a:solidFill>
          <a:latin typeface="Lucida Grande" charset="0"/>
          <a:ea typeface="ＭＳ Ｐゴシック" charset="0"/>
          <a:sym typeface="Lucida Grande" charset="0"/>
        </a:defRPr>
      </a:lvl6pPr>
      <a:lvl7pPr marL="642915" algn="ctr" rtl="0" eaLnBrk="1" fontAlgn="base" hangingPunct="1">
        <a:spcBef>
          <a:spcPct val="0"/>
        </a:spcBef>
        <a:spcAft>
          <a:spcPct val="0"/>
        </a:spcAft>
        <a:defRPr sz="5625">
          <a:solidFill>
            <a:srgbClr val="FFFFFF"/>
          </a:solidFill>
          <a:latin typeface="Lucida Grande" charset="0"/>
          <a:ea typeface="ＭＳ Ｐゴシック" charset="0"/>
          <a:sym typeface="Lucida Grande" charset="0"/>
        </a:defRPr>
      </a:lvl7pPr>
      <a:lvl8pPr marL="964372" algn="ctr" rtl="0" eaLnBrk="1" fontAlgn="base" hangingPunct="1">
        <a:spcBef>
          <a:spcPct val="0"/>
        </a:spcBef>
        <a:spcAft>
          <a:spcPct val="0"/>
        </a:spcAft>
        <a:defRPr sz="5625">
          <a:solidFill>
            <a:srgbClr val="FFFFFF"/>
          </a:solidFill>
          <a:latin typeface="Lucida Grande" charset="0"/>
          <a:ea typeface="ＭＳ Ｐゴシック" charset="0"/>
          <a:sym typeface="Lucida Grande" charset="0"/>
        </a:defRPr>
      </a:lvl8pPr>
      <a:lvl9pPr marL="1285829" algn="ctr" rtl="0" eaLnBrk="1" fontAlgn="base" hangingPunct="1">
        <a:spcBef>
          <a:spcPct val="0"/>
        </a:spcBef>
        <a:spcAft>
          <a:spcPct val="0"/>
        </a:spcAft>
        <a:defRPr sz="5625">
          <a:solidFill>
            <a:srgbClr val="FFFFFF"/>
          </a:solidFill>
          <a:latin typeface="Lucida Grande" charset="0"/>
          <a:ea typeface="ＭＳ Ｐゴシック" charset="0"/>
          <a:sym typeface="Lucida Grande" charset="0"/>
        </a:defRPr>
      </a:lvl9pPr>
    </p:titleStyle>
    <p:bodyStyle>
      <a:lvl1pPr marL="241093" indent="-241093" algn="ctr" rtl="0" fontAlgn="base">
        <a:spcBef>
          <a:spcPct val="0"/>
        </a:spcBef>
        <a:spcAft>
          <a:spcPct val="0"/>
        </a:spcAft>
        <a:defRPr sz="2250">
          <a:solidFill>
            <a:srgbClr val="FFFFFF"/>
          </a:solidFill>
          <a:latin typeface="+mn-lt"/>
          <a:ea typeface="MS PGothic" pitchFamily="34" charset="-128"/>
          <a:cs typeface="MS PGothic" charset="0"/>
          <a:sym typeface="Lucida Grande" charset="0"/>
        </a:defRPr>
      </a:lvl1pPr>
      <a:lvl2pPr marL="169658" indent="151799" algn="ctr" rtl="0" fontAlgn="base">
        <a:spcBef>
          <a:spcPct val="0"/>
        </a:spcBef>
        <a:spcAft>
          <a:spcPct val="0"/>
        </a:spcAft>
        <a:defRPr sz="2250">
          <a:solidFill>
            <a:srgbClr val="FFFFFF"/>
          </a:solidFill>
          <a:latin typeface="+mn-lt"/>
          <a:ea typeface="MS PGothic" pitchFamily="34" charset="-128"/>
          <a:cs typeface="MS PGothic" charset="0"/>
          <a:sym typeface="Lucida Grande" charset="0"/>
        </a:defRPr>
      </a:lvl2pPr>
      <a:lvl3pPr marL="410751" indent="232164" algn="ctr" rtl="0" fontAlgn="base">
        <a:spcBef>
          <a:spcPct val="0"/>
        </a:spcBef>
        <a:spcAft>
          <a:spcPct val="0"/>
        </a:spcAft>
        <a:defRPr sz="2250">
          <a:solidFill>
            <a:srgbClr val="FFFFFF"/>
          </a:solidFill>
          <a:latin typeface="+mn-lt"/>
          <a:ea typeface="MS PGothic" pitchFamily="34" charset="-128"/>
          <a:cs typeface="MS PGothic" charset="0"/>
          <a:sym typeface="Lucida Grande" charset="0"/>
        </a:defRPr>
      </a:lvl3pPr>
      <a:lvl4pPr marL="651844" indent="312528" algn="ctr" rtl="0" fontAlgn="base">
        <a:spcBef>
          <a:spcPct val="0"/>
        </a:spcBef>
        <a:spcAft>
          <a:spcPct val="0"/>
        </a:spcAft>
        <a:defRPr sz="2250">
          <a:solidFill>
            <a:srgbClr val="FFFFFF"/>
          </a:solidFill>
          <a:latin typeface="+mn-lt"/>
          <a:ea typeface="MS PGothic" pitchFamily="34" charset="-128"/>
          <a:cs typeface="MS PGothic" charset="0"/>
          <a:sym typeface="Lucida Grande" charset="0"/>
        </a:defRPr>
      </a:lvl4pPr>
      <a:lvl5pPr marL="892937" indent="392892" algn="ctr" rtl="0" fontAlgn="base">
        <a:spcBef>
          <a:spcPct val="0"/>
        </a:spcBef>
        <a:spcAft>
          <a:spcPct val="0"/>
        </a:spcAft>
        <a:defRPr sz="2250">
          <a:solidFill>
            <a:srgbClr val="FFFFFF"/>
          </a:solidFill>
          <a:latin typeface="+mn-lt"/>
          <a:ea typeface="MS PGothic" pitchFamily="34" charset="-128"/>
          <a:cs typeface="MS PGothic" charset="0"/>
          <a:sym typeface="Lucida Grande" charset="0"/>
        </a:defRPr>
      </a:lvl5pPr>
      <a:lvl6pPr marL="1214394" algn="ctr" rtl="0" eaLnBrk="1" fontAlgn="base" hangingPunct="1">
        <a:spcBef>
          <a:spcPct val="0"/>
        </a:spcBef>
        <a:spcAft>
          <a:spcPct val="0"/>
        </a:spcAft>
        <a:defRPr sz="2250">
          <a:solidFill>
            <a:srgbClr val="FFFFFF"/>
          </a:solidFill>
          <a:latin typeface="+mn-lt"/>
          <a:ea typeface="+mn-ea"/>
          <a:sym typeface="Lucida Grande" charset="0"/>
        </a:defRPr>
      </a:lvl6pPr>
      <a:lvl7pPr marL="1535852" algn="ctr" rtl="0" eaLnBrk="1" fontAlgn="base" hangingPunct="1">
        <a:spcBef>
          <a:spcPct val="0"/>
        </a:spcBef>
        <a:spcAft>
          <a:spcPct val="0"/>
        </a:spcAft>
        <a:defRPr sz="2250">
          <a:solidFill>
            <a:srgbClr val="FFFFFF"/>
          </a:solidFill>
          <a:latin typeface="+mn-lt"/>
          <a:ea typeface="+mn-ea"/>
          <a:sym typeface="Lucida Grande" charset="0"/>
        </a:defRPr>
      </a:lvl7pPr>
      <a:lvl8pPr marL="1857309" algn="ctr" rtl="0" eaLnBrk="1" fontAlgn="base" hangingPunct="1">
        <a:spcBef>
          <a:spcPct val="0"/>
        </a:spcBef>
        <a:spcAft>
          <a:spcPct val="0"/>
        </a:spcAft>
        <a:defRPr sz="2250">
          <a:solidFill>
            <a:srgbClr val="FFFFFF"/>
          </a:solidFill>
          <a:latin typeface="+mn-lt"/>
          <a:ea typeface="+mn-ea"/>
          <a:sym typeface="Lucida Grande" charset="0"/>
        </a:defRPr>
      </a:lvl8pPr>
      <a:lvl9pPr marL="2178766" algn="ctr" rtl="0" eaLnBrk="1" fontAlgn="base" hangingPunct="1">
        <a:spcBef>
          <a:spcPct val="0"/>
        </a:spcBef>
        <a:spcAft>
          <a:spcPct val="0"/>
        </a:spcAft>
        <a:defRPr sz="2250">
          <a:solidFill>
            <a:srgbClr val="FFFFFF"/>
          </a:solidFill>
          <a:latin typeface="+mn-lt"/>
          <a:ea typeface="+mn-ea"/>
          <a:sym typeface="Lucida Grande"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9900"/>
            </a:gs>
            <a:gs pos="100000">
              <a:srgbClr val="FFFFFF"/>
            </a:gs>
          </a:gsLst>
          <a:lin ang="5400000"/>
        </a:gra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190625" y="168549"/>
            <a:ext cx="9810750" cy="17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Lucida Grande" charset="0"/>
              </a:rPr>
              <a:t>Click to edit Master title style</a:t>
            </a:r>
          </a:p>
        </p:txBody>
      </p:sp>
      <p:sp>
        <p:nvSpPr>
          <p:cNvPr id="15363" name="Rectangle 2"/>
          <p:cNvSpPr>
            <a:spLocks noGrp="1" noChangeArrowheads="1"/>
          </p:cNvSpPr>
          <p:nvPr>
            <p:ph type="body" idx="1"/>
          </p:nvPr>
        </p:nvSpPr>
        <p:spPr bwMode="auto">
          <a:xfrm>
            <a:off x="1190625" y="1902024"/>
            <a:ext cx="9810750" cy="410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Lucida Grande" charset="0"/>
              </a:rPr>
              <a:t>Click to edit Master text styles</a:t>
            </a:r>
          </a:p>
          <a:p>
            <a:pPr lvl="1"/>
            <a:r>
              <a:rPr lang="en-US" altLang="en-US" smtClean="0">
                <a:sym typeface="Lucida Grande" charset="0"/>
              </a:rPr>
              <a:t>Second level</a:t>
            </a:r>
          </a:p>
          <a:p>
            <a:pPr lvl="2"/>
            <a:r>
              <a:rPr lang="en-US" altLang="en-US" smtClean="0">
                <a:sym typeface="Lucida Grande" charset="0"/>
              </a:rPr>
              <a:t>Third level</a:t>
            </a:r>
          </a:p>
          <a:p>
            <a:pPr lvl="3"/>
            <a:r>
              <a:rPr lang="en-US" altLang="en-US" smtClean="0">
                <a:sym typeface="Lucida Grande" charset="0"/>
              </a:rPr>
              <a:t>Fourth level</a:t>
            </a:r>
          </a:p>
          <a:p>
            <a:pPr lvl="4"/>
            <a:r>
              <a:rPr lang="en-US" altLang="en-US" smtClean="0">
                <a:sym typeface="Lucida Grande" charset="0"/>
              </a:rPr>
              <a:t>Fifth level</a:t>
            </a:r>
          </a:p>
        </p:txBody>
      </p:sp>
    </p:spTree>
    <p:extLst>
      <p:ext uri="{BB962C8B-B14F-4D97-AF65-F5344CB8AC3E}">
        <p14:creationId xmlns:p14="http://schemas.microsoft.com/office/powerpoint/2010/main" val="23044089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ct val="0"/>
        </a:spcBef>
        <a:spcAft>
          <a:spcPct val="0"/>
        </a:spcAft>
        <a:defRPr sz="3094">
          <a:solidFill>
            <a:srgbClr val="010001"/>
          </a:solidFill>
          <a:latin typeface="Helvetica"/>
          <a:ea typeface="MS PGothic" pitchFamily="34" charset="-128"/>
          <a:cs typeface="Helvetica"/>
          <a:sym typeface="Lucida Grande" charset="0"/>
        </a:defRPr>
      </a:lvl1pPr>
      <a:lvl2pPr algn="ctr" rtl="0" eaLnBrk="0" fontAlgn="base" hangingPunct="0">
        <a:spcBef>
          <a:spcPct val="0"/>
        </a:spcBef>
        <a:spcAft>
          <a:spcPct val="0"/>
        </a:spcAft>
        <a:defRPr sz="3094">
          <a:solidFill>
            <a:srgbClr val="010001"/>
          </a:solidFill>
          <a:latin typeface="Helvetica" panose="020B0604020202020204" pitchFamily="34" charset="0"/>
          <a:ea typeface="MS PGothic" pitchFamily="34" charset="-128"/>
          <a:cs typeface="Helvetica" panose="020B0604020202020204" pitchFamily="34" charset="0"/>
          <a:sym typeface="Lucida Grande" charset="0"/>
        </a:defRPr>
      </a:lvl2pPr>
      <a:lvl3pPr algn="ctr" rtl="0" eaLnBrk="0" fontAlgn="base" hangingPunct="0">
        <a:spcBef>
          <a:spcPct val="0"/>
        </a:spcBef>
        <a:spcAft>
          <a:spcPct val="0"/>
        </a:spcAft>
        <a:defRPr sz="3094">
          <a:solidFill>
            <a:srgbClr val="010001"/>
          </a:solidFill>
          <a:latin typeface="Helvetica" panose="020B0604020202020204" pitchFamily="34" charset="0"/>
          <a:ea typeface="MS PGothic" pitchFamily="34" charset="-128"/>
          <a:cs typeface="Helvetica" panose="020B0604020202020204" pitchFamily="34" charset="0"/>
          <a:sym typeface="Lucida Grande" charset="0"/>
        </a:defRPr>
      </a:lvl3pPr>
      <a:lvl4pPr algn="ctr" rtl="0" eaLnBrk="0" fontAlgn="base" hangingPunct="0">
        <a:spcBef>
          <a:spcPct val="0"/>
        </a:spcBef>
        <a:spcAft>
          <a:spcPct val="0"/>
        </a:spcAft>
        <a:defRPr sz="3094">
          <a:solidFill>
            <a:srgbClr val="010001"/>
          </a:solidFill>
          <a:latin typeface="Helvetica" panose="020B0604020202020204" pitchFamily="34" charset="0"/>
          <a:ea typeface="MS PGothic" pitchFamily="34" charset="-128"/>
          <a:cs typeface="Helvetica" panose="020B0604020202020204" pitchFamily="34" charset="0"/>
          <a:sym typeface="Lucida Grande" charset="0"/>
        </a:defRPr>
      </a:lvl4pPr>
      <a:lvl5pPr algn="ctr" rtl="0" eaLnBrk="0" fontAlgn="base" hangingPunct="0">
        <a:spcBef>
          <a:spcPct val="0"/>
        </a:spcBef>
        <a:spcAft>
          <a:spcPct val="0"/>
        </a:spcAft>
        <a:defRPr sz="3094">
          <a:solidFill>
            <a:srgbClr val="010001"/>
          </a:solidFill>
          <a:latin typeface="Helvetica" panose="020B0604020202020204" pitchFamily="34" charset="0"/>
          <a:ea typeface="MS PGothic" pitchFamily="34" charset="-128"/>
          <a:cs typeface="Helvetica" panose="020B0604020202020204" pitchFamily="34" charset="0"/>
          <a:sym typeface="Lucida Grande" charset="0"/>
        </a:defRPr>
      </a:lvl5pPr>
      <a:lvl6pPr marL="321457" algn="ctr" rtl="0" fontAlgn="base">
        <a:spcBef>
          <a:spcPct val="0"/>
        </a:spcBef>
        <a:spcAft>
          <a:spcPct val="0"/>
        </a:spcAft>
        <a:defRPr sz="5625">
          <a:solidFill>
            <a:srgbClr val="FFFFFF"/>
          </a:solidFill>
          <a:latin typeface="Lucida Grande" charset="0"/>
          <a:ea typeface="ＭＳ Ｐゴシック" charset="0"/>
          <a:sym typeface="Lucida Grande" charset="0"/>
        </a:defRPr>
      </a:lvl6pPr>
      <a:lvl7pPr marL="642915" algn="ctr" rtl="0" fontAlgn="base">
        <a:spcBef>
          <a:spcPct val="0"/>
        </a:spcBef>
        <a:spcAft>
          <a:spcPct val="0"/>
        </a:spcAft>
        <a:defRPr sz="5625">
          <a:solidFill>
            <a:srgbClr val="FFFFFF"/>
          </a:solidFill>
          <a:latin typeface="Lucida Grande" charset="0"/>
          <a:ea typeface="ＭＳ Ｐゴシック" charset="0"/>
          <a:sym typeface="Lucida Grande" charset="0"/>
        </a:defRPr>
      </a:lvl7pPr>
      <a:lvl8pPr marL="964372" algn="ctr" rtl="0" fontAlgn="base">
        <a:spcBef>
          <a:spcPct val="0"/>
        </a:spcBef>
        <a:spcAft>
          <a:spcPct val="0"/>
        </a:spcAft>
        <a:defRPr sz="5625">
          <a:solidFill>
            <a:srgbClr val="FFFFFF"/>
          </a:solidFill>
          <a:latin typeface="Lucida Grande" charset="0"/>
          <a:ea typeface="ＭＳ Ｐゴシック" charset="0"/>
          <a:sym typeface="Lucida Grande" charset="0"/>
        </a:defRPr>
      </a:lvl8pPr>
      <a:lvl9pPr marL="1285829" algn="ctr" rtl="0" fontAlgn="base">
        <a:spcBef>
          <a:spcPct val="0"/>
        </a:spcBef>
        <a:spcAft>
          <a:spcPct val="0"/>
        </a:spcAft>
        <a:defRPr sz="5625">
          <a:solidFill>
            <a:srgbClr val="FFFFFF"/>
          </a:solidFill>
          <a:latin typeface="Lucida Grande" charset="0"/>
          <a:ea typeface="ＭＳ Ｐゴシック" charset="0"/>
          <a:sym typeface="Lucida Grande" charset="0"/>
        </a:defRPr>
      </a:lvl9pPr>
    </p:titleStyle>
    <p:bodyStyle>
      <a:lvl1pPr marL="401822" indent="-401822" algn="l" rtl="0" eaLnBrk="0" fontAlgn="base" hangingPunct="0">
        <a:spcBef>
          <a:spcPts val="2953"/>
        </a:spcBef>
        <a:spcAft>
          <a:spcPct val="0"/>
        </a:spcAft>
        <a:buSzPct val="100000"/>
        <a:buFont typeface="Arial" panose="020B0604020202020204" pitchFamily="34" charset="0"/>
        <a:buChar char="•"/>
        <a:defRPr sz="2531">
          <a:solidFill>
            <a:srgbClr val="010001"/>
          </a:solidFill>
          <a:latin typeface="Arial"/>
          <a:ea typeface="MS PGothic" pitchFamily="34" charset="-128"/>
          <a:cs typeface="Arial"/>
          <a:sym typeface="Lucida Grande" charset="0"/>
        </a:defRPr>
      </a:lvl1pPr>
      <a:lvl2pPr marL="598268" indent="-401822" algn="l" rtl="0" eaLnBrk="0" fontAlgn="base" hangingPunct="0">
        <a:spcBef>
          <a:spcPts val="2953"/>
        </a:spcBef>
        <a:spcAft>
          <a:spcPct val="0"/>
        </a:spcAft>
        <a:buSzPct val="100000"/>
        <a:buFont typeface="Arial" panose="020B0604020202020204" pitchFamily="34" charset="0"/>
        <a:buChar char="•"/>
        <a:defRPr sz="2531">
          <a:solidFill>
            <a:srgbClr val="010001"/>
          </a:solidFill>
          <a:latin typeface="Arial"/>
          <a:ea typeface="MS PGothic" pitchFamily="34" charset="-128"/>
          <a:cs typeface="Arial"/>
          <a:sym typeface="Lucida Grande" charset="0"/>
        </a:defRPr>
      </a:lvl2pPr>
      <a:lvl3pPr marL="866149" indent="-401822" algn="l" rtl="0" eaLnBrk="0" fontAlgn="base" hangingPunct="0">
        <a:spcBef>
          <a:spcPts val="2953"/>
        </a:spcBef>
        <a:spcAft>
          <a:spcPct val="0"/>
        </a:spcAft>
        <a:buSzPct val="100000"/>
        <a:buFont typeface="Arial" panose="020B0604020202020204" pitchFamily="34" charset="0"/>
        <a:buChar char="•"/>
        <a:defRPr sz="2531">
          <a:solidFill>
            <a:srgbClr val="010001"/>
          </a:solidFill>
          <a:latin typeface="Arial"/>
          <a:ea typeface="MS PGothic" pitchFamily="34" charset="-128"/>
          <a:cs typeface="Arial"/>
          <a:sym typeface="Lucida Grande" charset="0"/>
        </a:defRPr>
      </a:lvl3pPr>
      <a:lvl4pPr marL="1134030" indent="-401822" algn="l" rtl="0" eaLnBrk="0" fontAlgn="base" hangingPunct="0">
        <a:spcBef>
          <a:spcPts val="2953"/>
        </a:spcBef>
        <a:spcAft>
          <a:spcPct val="0"/>
        </a:spcAft>
        <a:buSzPct val="100000"/>
        <a:buFont typeface="Arial" panose="020B0604020202020204" pitchFamily="34" charset="0"/>
        <a:buChar char="•"/>
        <a:defRPr sz="2531">
          <a:solidFill>
            <a:srgbClr val="010001"/>
          </a:solidFill>
          <a:latin typeface="Arial"/>
          <a:ea typeface="MS PGothic" pitchFamily="34" charset="-128"/>
          <a:cs typeface="Arial"/>
          <a:sym typeface="Lucida Grande" charset="0"/>
        </a:defRPr>
      </a:lvl4pPr>
      <a:lvl5pPr marL="1401911" indent="-401822" algn="l" rtl="0" eaLnBrk="0" fontAlgn="base" hangingPunct="0">
        <a:spcBef>
          <a:spcPts val="2953"/>
        </a:spcBef>
        <a:spcAft>
          <a:spcPct val="0"/>
        </a:spcAft>
        <a:buSzPct val="100000"/>
        <a:buFont typeface="Arial" panose="020B0604020202020204" pitchFamily="34" charset="0"/>
        <a:buChar char="•"/>
        <a:defRPr sz="2531">
          <a:solidFill>
            <a:srgbClr val="010001"/>
          </a:solidFill>
          <a:latin typeface="Arial"/>
          <a:ea typeface="MS PGothic" pitchFamily="34" charset="-128"/>
          <a:cs typeface="Arial"/>
          <a:sym typeface="Lucida Grande" charset="0"/>
        </a:defRPr>
      </a:lvl5pPr>
      <a:lvl6pPr marL="1589428"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6pPr>
      <a:lvl7pPr marL="1910885"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7pPr>
      <a:lvl8pPr marL="2232343"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8pPr>
      <a:lvl9pPr marL="2553800" indent="-267881" algn="l" rtl="0" fontAlgn="base">
        <a:spcBef>
          <a:spcPts val="2953"/>
        </a:spcBef>
        <a:spcAft>
          <a:spcPct val="0"/>
        </a:spcAft>
        <a:buClr>
          <a:srgbClr val="FEFFFE"/>
        </a:buClr>
        <a:buSzPct val="100000"/>
        <a:buFont typeface="Lucida Grande" charset="0"/>
        <a:buChar char="•"/>
        <a:defRPr sz="2672">
          <a:solidFill>
            <a:schemeClr val="tx1"/>
          </a:solidFill>
          <a:latin typeface="+mn-lt"/>
          <a:ea typeface="+mn-ea"/>
          <a:sym typeface="Lucida Grande"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8952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1600702" y="10152"/>
            <a:ext cx="9810750" cy="1714500"/>
          </a:xfrm>
        </p:spPr>
        <p:txBody>
          <a:bodyPr/>
          <a:lstStyle/>
          <a:p>
            <a:pPr eaLnBrk="1" hangingPunct="1"/>
            <a:r>
              <a:rPr lang="en-US" altLang="en-US" sz="3375" b="1" dirty="0">
                <a:latin typeface="Book Antiqua" panose="02040602050305030304" pitchFamily="18" charset="0"/>
              </a:rPr>
              <a:t>Thermal Inversions</a:t>
            </a:r>
          </a:p>
        </p:txBody>
      </p:sp>
      <p:sp>
        <p:nvSpPr>
          <p:cNvPr id="26627" name="Rectangle 2"/>
          <p:cNvSpPr>
            <a:spLocks noGrp="1" noChangeArrowheads="1"/>
          </p:cNvSpPr>
          <p:nvPr>
            <p:ph type="body" idx="1"/>
          </p:nvPr>
        </p:nvSpPr>
        <p:spPr>
          <a:xfrm>
            <a:off x="190751" y="1226656"/>
            <a:ext cx="4092492" cy="4596627"/>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Thermal Inversion-  when a relatively warm layer of air at mid-altitude covers a layer of cold, dense air below.</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The warm inversion layer traps emissions that then accumulate beneath it.</a:t>
            </a:r>
          </a:p>
        </p:txBody>
      </p:sp>
      <p:pic>
        <p:nvPicPr>
          <p:cNvPr id="4" name="Picture 3" descr="Z:\sumanas\friedland1e\jpegs\ch15\figure_15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063" y="10152"/>
            <a:ext cx="5019601" cy="66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2223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1190625" y="178594"/>
            <a:ext cx="9810750" cy="591427"/>
          </a:xfrm>
        </p:spPr>
        <p:txBody>
          <a:bodyPr/>
          <a:lstStyle/>
          <a:p>
            <a:pPr eaLnBrk="1" hangingPunct="1"/>
            <a:r>
              <a:rPr lang="en-US" altLang="en-US" sz="3375" b="1" dirty="0">
                <a:latin typeface="Book Antiqua" panose="02040602050305030304" pitchFamily="18" charset="0"/>
              </a:rPr>
              <a:t>Acid Deposition</a:t>
            </a:r>
          </a:p>
        </p:txBody>
      </p:sp>
      <p:pic>
        <p:nvPicPr>
          <p:cNvPr id="28675" name="Picture 4" descr="Z:\sumanas\friedland1e\jpegs\ch15\figure_15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39" y="2127903"/>
            <a:ext cx="11379121" cy="49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8284" y="650575"/>
            <a:ext cx="11677276" cy="1477328"/>
          </a:xfrm>
          <a:prstGeom prst="rect">
            <a:avLst/>
          </a:prstGeom>
        </p:spPr>
        <p:txBody>
          <a:bodyPr wrap="square">
            <a:spAutoFit/>
          </a:bodyPr>
          <a:lstStyle/>
          <a:p>
            <a:pPr marL="625056">
              <a:buClr>
                <a:schemeClr val="tx1"/>
              </a:buClr>
              <a:buSzPct val="70000"/>
              <a:buFont typeface="Wingdings 2" panose="05020102010507070707" pitchFamily="18" charset="2"/>
              <a:buChar char="©"/>
            </a:pPr>
            <a:r>
              <a:rPr lang="en-US" altLang="en-US" dirty="0" smtClean="0">
                <a:solidFill>
                  <a:schemeClr val="bg1"/>
                </a:solidFill>
                <a:latin typeface="Book Antiqua" panose="02040602050305030304" pitchFamily="18" charset="0"/>
              </a:rPr>
              <a:t>Acid deposition- occurs when nitrogen oxides and sulfur oxides are released into the atmosphere and combine with atmospheric oxygen and water.  These form the secondary pollutants nitric acid and sulfuric acid.</a:t>
            </a:r>
          </a:p>
          <a:p>
            <a:pPr marL="625056">
              <a:buClr>
                <a:schemeClr val="tx1"/>
              </a:buClr>
              <a:buSzPct val="70000"/>
              <a:buFont typeface="Wingdings 2" panose="05020102010507070707" pitchFamily="18" charset="2"/>
              <a:buChar char="©"/>
            </a:pPr>
            <a:r>
              <a:rPr lang="en-US" altLang="en-US" dirty="0" smtClean="0">
                <a:solidFill>
                  <a:schemeClr val="bg1"/>
                </a:solidFill>
                <a:latin typeface="Book Antiqua" panose="02040602050305030304" pitchFamily="18" charset="0"/>
              </a:rPr>
              <a:t>These secondary pollutants further break down into nitrate and sulfate which cause the acid in acid deposition. </a:t>
            </a:r>
            <a:endParaRPr lang="en-US" altLang="en-US"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8508868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2416969" y="178594"/>
            <a:ext cx="7358063" cy="892969"/>
          </a:xfrm>
        </p:spPr>
        <p:txBody>
          <a:bodyPr/>
          <a:lstStyle/>
          <a:p>
            <a:pPr eaLnBrk="1" hangingPunct="1"/>
            <a:r>
              <a:rPr lang="en-US" altLang="en-US" sz="3375" b="1">
                <a:latin typeface="Book Antiqua" panose="02040602050305030304" pitchFamily="18" charset="0"/>
              </a:rPr>
              <a:t>Effects of Acid Deposition</a:t>
            </a:r>
          </a:p>
        </p:txBody>
      </p:sp>
      <p:sp>
        <p:nvSpPr>
          <p:cNvPr id="30723" name="Rectangle 2"/>
          <p:cNvSpPr>
            <a:spLocks noGrp="1" noChangeArrowheads="1"/>
          </p:cNvSpPr>
          <p:nvPr>
            <p:ph type="body" idx="1"/>
          </p:nvPr>
        </p:nvSpPr>
        <p:spPr>
          <a:xfrm>
            <a:off x="2184797" y="1071563"/>
            <a:ext cx="8027789" cy="3482578"/>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Lowering the pH of lake water</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Decreasing species diversity of aquatic organisms</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Mobilizing metals that are found in soils and releasing these into surface waters</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Damaging statues, monuments, and buildings</a:t>
            </a:r>
          </a:p>
        </p:txBody>
      </p:sp>
    </p:spTree>
    <p:extLst>
      <p:ext uri="{BB962C8B-B14F-4D97-AF65-F5344CB8AC3E}">
        <p14:creationId xmlns:p14="http://schemas.microsoft.com/office/powerpoint/2010/main" val="188790984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a:xfrm>
            <a:off x="2515144" y="55837"/>
            <a:ext cx="7358063" cy="785813"/>
          </a:xfrm>
        </p:spPr>
        <p:txBody>
          <a:bodyPr/>
          <a:lstStyle/>
          <a:p>
            <a:pPr eaLnBrk="1" hangingPunct="1"/>
            <a:r>
              <a:rPr lang="en-US" altLang="en-US" sz="3375" b="1" dirty="0">
                <a:latin typeface="Book Antiqua" panose="02040602050305030304" pitchFamily="18" charset="0"/>
              </a:rPr>
              <a:t>Ways to Prevent Air Pollution</a:t>
            </a:r>
          </a:p>
        </p:txBody>
      </p:sp>
      <p:sp>
        <p:nvSpPr>
          <p:cNvPr id="31747" name="Rectangle 2"/>
          <p:cNvSpPr>
            <a:spLocks noGrp="1" noChangeArrowheads="1"/>
          </p:cNvSpPr>
          <p:nvPr>
            <p:ph type="body" idx="1"/>
          </p:nvPr>
        </p:nvSpPr>
        <p:spPr>
          <a:xfrm>
            <a:off x="2703439" y="416125"/>
            <a:ext cx="9243919" cy="3289601"/>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Removing sulfur dioxide from coal by fluidized bed combustion</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Catalytic converters on cars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Scrubbers on smoke stacks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Baghouse filters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Electrostatic precipitators </a:t>
            </a:r>
          </a:p>
        </p:txBody>
      </p:sp>
      <p:pic>
        <p:nvPicPr>
          <p:cNvPr id="4" name="Picture 3" descr="Z:\sumanas\friedland1e\jpegs\ch15\figure_15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866" y="3480322"/>
            <a:ext cx="4162049" cy="333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Z:\sumanas\friedland1e\jpegs\ch15\figure_15_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019"/>
            <a:ext cx="2790450" cy="447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Z:\sumanas\friedland1e\jpegs\ch15\figure_15_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6122" y="2313029"/>
            <a:ext cx="3971236" cy="41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7920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2416969" y="178594"/>
            <a:ext cx="7358063" cy="1000125"/>
          </a:xfrm>
        </p:spPr>
        <p:txBody>
          <a:bodyPr/>
          <a:lstStyle/>
          <a:p>
            <a:pPr eaLnBrk="1" hangingPunct="1"/>
            <a:r>
              <a:rPr lang="en-US" altLang="en-US" sz="3375" b="1">
                <a:latin typeface="Book Antiqua" panose="02040602050305030304" pitchFamily="18" charset="0"/>
              </a:rPr>
              <a:t>Stratospheric Ozone </a:t>
            </a:r>
          </a:p>
        </p:txBody>
      </p:sp>
      <p:sp>
        <p:nvSpPr>
          <p:cNvPr id="35843" name="Rectangle 2"/>
          <p:cNvSpPr>
            <a:spLocks noGrp="1" noChangeArrowheads="1"/>
          </p:cNvSpPr>
          <p:nvPr>
            <p:ph type="body" idx="1"/>
          </p:nvPr>
        </p:nvSpPr>
        <p:spPr>
          <a:xfrm>
            <a:off x="2452687" y="1232297"/>
            <a:ext cx="7358063" cy="3375422"/>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The stratospheric ozone layer exists roughly 45-60 kilometers above the Earth.</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Ozone has the ability to absorb ultraviolet radiation and protect life on Earth.</a:t>
            </a:r>
          </a:p>
        </p:txBody>
      </p:sp>
    </p:spTree>
    <p:extLst>
      <p:ext uri="{BB962C8B-B14F-4D97-AF65-F5344CB8AC3E}">
        <p14:creationId xmlns:p14="http://schemas.microsoft.com/office/powerpoint/2010/main" val="7739507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a:xfrm>
            <a:off x="2416969" y="178594"/>
            <a:ext cx="7358063" cy="892969"/>
          </a:xfrm>
        </p:spPr>
        <p:txBody>
          <a:bodyPr/>
          <a:lstStyle/>
          <a:p>
            <a:pPr eaLnBrk="1" hangingPunct="1"/>
            <a:r>
              <a:rPr lang="en-US" altLang="en-US" sz="3375" b="1">
                <a:latin typeface="Book Antiqua" panose="02040602050305030304" pitchFamily="18" charset="0"/>
              </a:rPr>
              <a:t>Formation and Breakdown of Ozone</a:t>
            </a:r>
          </a:p>
        </p:txBody>
      </p:sp>
      <p:sp>
        <p:nvSpPr>
          <p:cNvPr id="36867" name="Rectangle 2"/>
          <p:cNvSpPr>
            <a:spLocks noGrp="1" noChangeArrowheads="1"/>
          </p:cNvSpPr>
          <p:nvPr>
            <p:ph type="body" idx="1"/>
          </p:nvPr>
        </p:nvSpPr>
        <p:spPr>
          <a:xfrm>
            <a:off x="1756172" y="1017984"/>
            <a:ext cx="8643938" cy="4527352"/>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First, UV-C radiation breaks the bonds holding together the oxygen molecule )2, leaving two free oxygen atoms:                       O2 + UV-C -&gt; 2O</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Sometimes the free oxygen atoms result in ozone:                        O2 + O -&gt; O3</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Ozone is broken down into O2 and free oxygen atoms when it absorbs both UV-C and UV-B ultraviolet light:                                 O3 + UV-B or UV-C -&gt; O2 + O</a:t>
            </a:r>
          </a:p>
        </p:txBody>
      </p:sp>
    </p:spTree>
    <p:extLst>
      <p:ext uri="{BB962C8B-B14F-4D97-AF65-F5344CB8AC3E}">
        <p14:creationId xmlns:p14="http://schemas.microsoft.com/office/powerpoint/2010/main" val="252102452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1756172" y="160734"/>
            <a:ext cx="8509992" cy="1268016"/>
          </a:xfrm>
        </p:spPr>
        <p:txBody>
          <a:bodyPr/>
          <a:lstStyle/>
          <a:p>
            <a:pPr eaLnBrk="1" hangingPunct="1"/>
            <a:r>
              <a:rPr lang="en-US" altLang="en-US" sz="3094" b="1">
                <a:latin typeface="Book Antiqua" panose="02040602050305030304" pitchFamily="18" charset="0"/>
              </a:rPr>
              <a:t>Anthropogenic Contributions to Ozone Destruction</a:t>
            </a:r>
          </a:p>
        </p:txBody>
      </p:sp>
      <p:sp>
        <p:nvSpPr>
          <p:cNvPr id="37891" name="Rectangle 2"/>
          <p:cNvSpPr>
            <a:spLocks noGrp="1" noChangeArrowheads="1"/>
          </p:cNvSpPr>
          <p:nvPr>
            <p:ph type="body" idx="1"/>
          </p:nvPr>
        </p:nvSpPr>
        <p:spPr>
          <a:xfrm>
            <a:off x="2024063" y="1500188"/>
            <a:ext cx="8161734" cy="3821906"/>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Certain chemicals can break down ozone, particularly chlorine.</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The major source of chlorine in the stratosphere is a compound known as chlorofluorocarbons (CFCs)</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CFCs are used in refrigeration and air conditioning, as propellants in aerosol cans and as “blowing agents” to inject air into foam products like Styrofoam.</a:t>
            </a:r>
          </a:p>
        </p:txBody>
      </p:sp>
    </p:spTree>
    <p:extLst>
      <p:ext uri="{BB962C8B-B14F-4D97-AF65-F5344CB8AC3E}">
        <p14:creationId xmlns:p14="http://schemas.microsoft.com/office/powerpoint/2010/main" val="310722607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a:xfrm>
            <a:off x="2399109" y="0"/>
            <a:ext cx="7358063" cy="1375172"/>
          </a:xfrm>
        </p:spPr>
        <p:txBody>
          <a:bodyPr/>
          <a:lstStyle/>
          <a:p>
            <a:pPr eaLnBrk="1" hangingPunct="1"/>
            <a:r>
              <a:rPr lang="en-US" altLang="en-US" sz="3094" b="1">
                <a:latin typeface="Book Antiqua" panose="02040602050305030304" pitchFamily="18" charset="0"/>
              </a:rPr>
              <a:t>Anthropogenic Contributions to Ozone Destruction</a:t>
            </a:r>
          </a:p>
        </p:txBody>
      </p:sp>
      <p:sp>
        <p:nvSpPr>
          <p:cNvPr id="38915" name="Rectangle 2"/>
          <p:cNvSpPr>
            <a:spLocks noGrp="1" noChangeArrowheads="1"/>
          </p:cNvSpPr>
          <p:nvPr>
            <p:ph type="body" idx="1"/>
          </p:nvPr>
        </p:nvSpPr>
        <p:spPr>
          <a:xfrm>
            <a:off x="2345531" y="1553766"/>
            <a:ext cx="7358063" cy="3393281"/>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When CFCs are released into the troposphere they make their way to the stratosphere.</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The ultraviolet radiation present has enough energy to break the bond connecting chlorine to the CFC molecule.</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which can then break apart the ozone molecules.</a:t>
            </a:r>
          </a:p>
        </p:txBody>
      </p:sp>
    </p:spTree>
    <p:extLst>
      <p:ext uri="{BB962C8B-B14F-4D97-AF65-F5344CB8AC3E}">
        <p14:creationId xmlns:p14="http://schemas.microsoft.com/office/powerpoint/2010/main" val="211670290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ChangeArrowheads="1"/>
          </p:cNvSpPr>
          <p:nvPr>
            <p:ph type="title"/>
          </p:nvPr>
        </p:nvSpPr>
        <p:spPr>
          <a:xfrm>
            <a:off x="2416969" y="178594"/>
            <a:ext cx="7358063" cy="1268016"/>
          </a:xfrm>
        </p:spPr>
        <p:txBody>
          <a:bodyPr/>
          <a:lstStyle/>
          <a:p>
            <a:pPr eaLnBrk="1" hangingPunct="1"/>
            <a:r>
              <a:rPr lang="en-US" altLang="en-US" sz="3375" b="1">
                <a:latin typeface="Book Antiqua" panose="02040602050305030304" pitchFamily="18" charset="0"/>
              </a:rPr>
              <a:t>Anthropogenic Contributions to Ozone Destruction</a:t>
            </a:r>
          </a:p>
        </p:txBody>
      </p:sp>
      <p:sp>
        <p:nvSpPr>
          <p:cNvPr id="39939" name="Rectangle 2"/>
          <p:cNvSpPr>
            <a:spLocks noGrp="1" noChangeArrowheads="1"/>
          </p:cNvSpPr>
          <p:nvPr>
            <p:ph type="body" idx="1"/>
          </p:nvPr>
        </p:nvSpPr>
        <p:spPr>
          <a:xfrm>
            <a:off x="1809750" y="1446609"/>
            <a:ext cx="8322469" cy="3714750"/>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First, chlorine breaks ozone’s bonds and pulls off one atom of oxygen, forming a chlorine monoxide molecule and O2:  O3 + Cl -&gt; ClO + O2</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Next, a free oxygen atoms pulls the oxygen atom from ClO, liberating the chlorine and creating one oxygen molecule:  ClO + O -&gt; Cl + O2</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One chlorine atom can catalyze the breakdown of as many as 100,000 ozone molecules before it leaves the stratosphere.</a:t>
            </a:r>
          </a:p>
        </p:txBody>
      </p:sp>
    </p:spTree>
    <p:extLst>
      <p:ext uri="{BB962C8B-B14F-4D97-AF65-F5344CB8AC3E}">
        <p14:creationId xmlns:p14="http://schemas.microsoft.com/office/powerpoint/2010/main" val="19505923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2399109" y="321469"/>
            <a:ext cx="7358063" cy="1089422"/>
          </a:xfrm>
        </p:spPr>
        <p:txBody>
          <a:bodyPr/>
          <a:lstStyle/>
          <a:p>
            <a:pPr eaLnBrk="1" hangingPunct="1"/>
            <a:r>
              <a:rPr lang="en-US" altLang="en-US" sz="3375" b="1">
                <a:latin typeface="Book Antiqua" panose="02040602050305030304" pitchFamily="18" charset="0"/>
              </a:rPr>
              <a:t>Depletion of the Ozone Layer</a:t>
            </a:r>
          </a:p>
        </p:txBody>
      </p:sp>
      <p:sp>
        <p:nvSpPr>
          <p:cNvPr id="40963" name="Rectangle 2"/>
          <p:cNvSpPr>
            <a:spLocks noGrp="1" noChangeArrowheads="1"/>
          </p:cNvSpPr>
          <p:nvPr>
            <p:ph type="body" idx="1"/>
          </p:nvPr>
        </p:nvSpPr>
        <p:spPr>
          <a:xfrm>
            <a:off x="493295" y="1393031"/>
            <a:ext cx="9942533" cy="3036094"/>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Global Ozone concentrations had decreased by more than 10%.</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Depletion was greatest at the poles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Decreased stratospheric ozone has increased the amount of UV-B radiation that reaches the surface of Earth. </a:t>
            </a:r>
          </a:p>
        </p:txBody>
      </p:sp>
    </p:spTree>
    <p:extLst>
      <p:ext uri="{BB962C8B-B14F-4D97-AF65-F5344CB8AC3E}">
        <p14:creationId xmlns:p14="http://schemas.microsoft.com/office/powerpoint/2010/main" val="37260506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Z:\sumanas\friedland1e\jpegs\ch15\figure_15_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214312"/>
            <a:ext cx="8005465"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8"/>
          <p:cNvSpPr>
            <a:spLocks noChangeArrowheads="1"/>
          </p:cNvSpPr>
          <p:nvPr/>
        </p:nvSpPr>
        <p:spPr bwMode="auto">
          <a:xfrm>
            <a:off x="1524000" y="5572125"/>
            <a:ext cx="9144000" cy="1285875"/>
          </a:xfrm>
          <a:prstGeom prst="rect">
            <a:avLst/>
          </a:prstGeom>
          <a:solidFill>
            <a:srgbClr val="CC66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eaLnBrk="0" hangingPunct="0">
              <a:defRPr sz="4200">
                <a:solidFill>
                  <a:srgbClr val="FFFFFF"/>
                </a:solidFill>
                <a:latin typeface="Gill Sans" charset="0"/>
                <a:sym typeface="Gill Sans" charset="0"/>
              </a:defRPr>
            </a:lvl1pPr>
            <a:lvl2pPr marL="742950" indent="-285750" eaLnBrk="0" hangingPunct="0">
              <a:defRPr sz="4200">
                <a:solidFill>
                  <a:srgbClr val="FFFFFF"/>
                </a:solidFill>
                <a:latin typeface="Gill Sans" charset="0"/>
                <a:sym typeface="Gill Sans" charset="0"/>
              </a:defRPr>
            </a:lvl2pPr>
            <a:lvl3pPr marL="1143000" indent="-228600" eaLnBrk="0" hangingPunct="0">
              <a:defRPr sz="4200">
                <a:solidFill>
                  <a:srgbClr val="FFFFFF"/>
                </a:solidFill>
                <a:latin typeface="Gill Sans" charset="0"/>
                <a:sym typeface="Gill Sans" charset="0"/>
              </a:defRPr>
            </a:lvl3pPr>
            <a:lvl4pPr marL="1600200" indent="-228600" eaLnBrk="0" hangingPunct="0">
              <a:defRPr sz="4200">
                <a:solidFill>
                  <a:srgbClr val="FFFFFF"/>
                </a:solidFill>
                <a:latin typeface="Gill Sans" charset="0"/>
                <a:sym typeface="Gill Sans" charset="0"/>
              </a:defRPr>
            </a:lvl4pPr>
            <a:lvl5pPr marL="2057400" indent="-228600" eaLnBrk="0" hangingPunct="0">
              <a:defRPr sz="4200">
                <a:solidFill>
                  <a:srgbClr val="FFFFFF"/>
                </a:solidFill>
                <a:latin typeface="Gill Sans"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sym typeface="Gill Sans" charset="0"/>
              </a:defRPr>
            </a:lvl9pPr>
          </a:lstStyle>
          <a:p>
            <a:pPr algn="ctr" eaLnBrk="1" fontAlgn="base" hangingPunct="1">
              <a:spcBef>
                <a:spcPct val="0"/>
              </a:spcBef>
              <a:spcAft>
                <a:spcPct val="0"/>
              </a:spcAft>
            </a:pPr>
            <a:r>
              <a:rPr lang="en-US" altLang="en-US" sz="3094" b="1">
                <a:latin typeface="Book Antiqua" panose="02040602050305030304" pitchFamily="18" charset="0"/>
              </a:rPr>
              <a:t>Chapter 15</a:t>
            </a:r>
          </a:p>
          <a:p>
            <a:pPr algn="ctr" eaLnBrk="1" fontAlgn="base" hangingPunct="1">
              <a:spcBef>
                <a:spcPct val="0"/>
              </a:spcBef>
              <a:spcAft>
                <a:spcPct val="0"/>
              </a:spcAft>
            </a:pPr>
            <a:r>
              <a:rPr lang="en-US" altLang="en-US" sz="3094" b="1">
                <a:latin typeface="Book Antiqua" panose="02040602050305030304" pitchFamily="18" charset="0"/>
              </a:rPr>
              <a:t>Air Pollution and Stratospheric Ozone Depletion</a:t>
            </a:r>
          </a:p>
        </p:txBody>
      </p:sp>
    </p:spTree>
    <p:extLst>
      <p:ext uri="{BB962C8B-B14F-4D97-AF65-F5344CB8AC3E}">
        <p14:creationId xmlns:p14="http://schemas.microsoft.com/office/powerpoint/2010/main" val="31431632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2416969" y="178594"/>
            <a:ext cx="7358063" cy="1000125"/>
          </a:xfrm>
        </p:spPr>
        <p:txBody>
          <a:bodyPr/>
          <a:lstStyle/>
          <a:p>
            <a:pPr eaLnBrk="1" hangingPunct="1"/>
            <a:r>
              <a:rPr lang="en-US" altLang="en-US" sz="3375" b="1">
                <a:latin typeface="Book Antiqua" panose="02040602050305030304" pitchFamily="18" charset="0"/>
              </a:rPr>
              <a:t>Indoor Air Pollutants</a:t>
            </a:r>
          </a:p>
        </p:txBody>
      </p:sp>
      <p:sp>
        <p:nvSpPr>
          <p:cNvPr id="41987" name="Rectangle 2"/>
          <p:cNvSpPr>
            <a:spLocks noGrp="1" noChangeArrowheads="1"/>
          </p:cNvSpPr>
          <p:nvPr>
            <p:ph type="body" idx="1"/>
          </p:nvPr>
        </p:nvSpPr>
        <p:spPr>
          <a:xfrm>
            <a:off x="1970484" y="1125141"/>
            <a:ext cx="8358188" cy="4018359"/>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Wood, animal manure or coal used for cooking and heating in developing countries.</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Asbestos</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Carbon Monoxide</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Radon</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VOCs in home products</a:t>
            </a:r>
          </a:p>
        </p:txBody>
      </p:sp>
    </p:spTree>
    <p:extLst>
      <p:ext uri="{BB962C8B-B14F-4D97-AF65-F5344CB8AC3E}">
        <p14:creationId xmlns:p14="http://schemas.microsoft.com/office/powerpoint/2010/main" val="288338543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Z:\sumanas\friedland1e\jpegs\ch14\figure_14_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204" y="0"/>
            <a:ext cx="5985123" cy="626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6"/>
          <p:cNvSpPr>
            <a:spLocks noChangeArrowheads="1"/>
          </p:cNvSpPr>
          <p:nvPr/>
        </p:nvSpPr>
        <p:spPr bwMode="auto">
          <a:xfrm>
            <a:off x="1524000" y="5518547"/>
            <a:ext cx="9144000" cy="1339453"/>
          </a:xfrm>
          <a:prstGeom prst="rect">
            <a:avLst/>
          </a:prstGeom>
          <a:solidFill>
            <a:srgbClr val="CC66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5719" tIns="35719" rIns="35719" bIns="35719"/>
          <a:lstStyle>
            <a:lvl1pPr algn="ctr">
              <a:defRPr sz="3600">
                <a:solidFill>
                  <a:schemeClr val="tx1"/>
                </a:solidFill>
                <a:latin typeface="Gill Sans" charset="0"/>
                <a:sym typeface="Gill Sans" charset="0"/>
              </a:defRPr>
            </a:lvl1pPr>
            <a:lvl2pPr marL="742950" indent="-285750" algn="ctr">
              <a:defRPr sz="3600">
                <a:solidFill>
                  <a:schemeClr val="tx1"/>
                </a:solidFill>
                <a:latin typeface="Gill Sans" charset="0"/>
                <a:sym typeface="Gill Sans" charset="0"/>
              </a:defRPr>
            </a:lvl2pPr>
            <a:lvl3pPr marL="1143000" indent="-228600" algn="ctr">
              <a:defRPr sz="3600">
                <a:solidFill>
                  <a:schemeClr val="tx1"/>
                </a:solidFill>
                <a:latin typeface="Gill Sans" charset="0"/>
                <a:sym typeface="Gill Sans" charset="0"/>
              </a:defRPr>
            </a:lvl3pPr>
            <a:lvl4pPr marL="1600200" indent="-228600" algn="ctr">
              <a:defRPr sz="3600">
                <a:solidFill>
                  <a:schemeClr val="tx1"/>
                </a:solidFill>
                <a:latin typeface="Gill Sans" charset="0"/>
                <a:sym typeface="Gill Sans" charset="0"/>
              </a:defRPr>
            </a:lvl4pPr>
            <a:lvl5pPr marL="2057400" indent="-228600" algn="ctr">
              <a:defRPr sz="3600">
                <a:solidFill>
                  <a:schemeClr val="tx1"/>
                </a:solidFill>
                <a:latin typeface="Gill Sans"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sym typeface="Gill Sans" charset="0"/>
              </a:defRPr>
            </a:lvl9pPr>
          </a:lstStyle>
          <a:p>
            <a:pPr fontAlgn="base">
              <a:spcBef>
                <a:spcPct val="0"/>
              </a:spcBef>
              <a:spcAft>
                <a:spcPct val="0"/>
              </a:spcAft>
            </a:pPr>
            <a:r>
              <a:rPr lang="en-US" altLang="en-US" sz="3375" b="1">
                <a:solidFill>
                  <a:srgbClr val="FFFFFF"/>
                </a:solidFill>
                <a:latin typeface="Book Antiqua" panose="02040602050305030304" pitchFamily="18" charset="0"/>
              </a:rPr>
              <a:t>Chapter 14</a:t>
            </a:r>
          </a:p>
          <a:p>
            <a:pPr fontAlgn="base">
              <a:spcBef>
                <a:spcPct val="0"/>
              </a:spcBef>
              <a:spcAft>
                <a:spcPct val="0"/>
              </a:spcAft>
            </a:pPr>
            <a:r>
              <a:rPr lang="en-US" altLang="en-US" sz="3375" b="1">
                <a:solidFill>
                  <a:srgbClr val="FFFFFF"/>
                </a:solidFill>
                <a:latin typeface="Book Antiqua" panose="02040602050305030304" pitchFamily="18" charset="0"/>
              </a:rPr>
              <a:t>Water Pollution</a:t>
            </a:r>
          </a:p>
        </p:txBody>
      </p:sp>
    </p:spTree>
    <p:extLst>
      <p:ext uri="{BB962C8B-B14F-4D97-AF65-F5344CB8AC3E}">
        <p14:creationId xmlns:p14="http://schemas.microsoft.com/office/powerpoint/2010/main" val="127308101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ph type="title"/>
          </p:nvPr>
        </p:nvSpPr>
        <p:spPr>
          <a:xfrm>
            <a:off x="2416969" y="178594"/>
            <a:ext cx="7358063" cy="946547"/>
          </a:xfrm>
        </p:spPr>
        <p:txBody>
          <a:bodyPr/>
          <a:lstStyle/>
          <a:p>
            <a:pPr eaLnBrk="1" hangingPunct="1"/>
            <a:r>
              <a:rPr lang="en-US" altLang="en-US" sz="3375" b="1">
                <a:latin typeface="Book Antiqua" panose="02040602050305030304" pitchFamily="18" charset="0"/>
              </a:rPr>
              <a:t>Water Pollution</a:t>
            </a:r>
          </a:p>
        </p:txBody>
      </p:sp>
      <p:sp>
        <p:nvSpPr>
          <p:cNvPr id="18435" name="Rectangle 2"/>
          <p:cNvSpPr>
            <a:spLocks noChangeArrowheads="1"/>
          </p:cNvSpPr>
          <p:nvPr>
            <p:ph type="body" idx="1"/>
          </p:nvPr>
        </p:nvSpPr>
        <p:spPr>
          <a:xfrm>
            <a:off x="673768" y="857250"/>
            <a:ext cx="10659979" cy="3107531"/>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Water pollution- the contamination of streams, rivers, lakes, oceans, or groundwater with substances produced through human activities and that negatively affect organisms.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Point sources- distinct locations that pump waste into a waterway.</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Nonpoint sources- diffuse areas such as an entire farming region that pollutes a waterway.</a:t>
            </a:r>
            <a:r>
              <a:rPr lang="en-US" altLang="en-US" sz="2250" dirty="0">
                <a:latin typeface="Book Antiqua" panose="02040602050305030304" pitchFamily="18" charset="0"/>
              </a:rPr>
              <a:t> </a:t>
            </a:r>
          </a:p>
        </p:txBody>
      </p:sp>
      <p:pic>
        <p:nvPicPr>
          <p:cNvPr id="18436" name="Picture 4" descr="Z:\sumanas\friedland1e\jpegs\ch14\figure_14_01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156" y="3817442"/>
            <a:ext cx="1928813" cy="31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Z:\sumanas\friedland1e\jpegs\ch14\figure_14_01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0762" y="3964782"/>
            <a:ext cx="3593083" cy="297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156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ph type="title"/>
          </p:nvPr>
        </p:nvSpPr>
        <p:spPr>
          <a:xfrm>
            <a:off x="2399109" y="0"/>
            <a:ext cx="7358063" cy="1250156"/>
          </a:xfrm>
        </p:spPr>
        <p:txBody>
          <a:bodyPr/>
          <a:lstStyle/>
          <a:p>
            <a:pPr eaLnBrk="1" hangingPunct="1"/>
            <a:r>
              <a:rPr lang="en-US" altLang="en-US" sz="3375" b="1">
                <a:latin typeface="Book Antiqua" panose="02040602050305030304" pitchFamily="18" charset="0"/>
              </a:rPr>
              <a:t>Human Wastewater</a:t>
            </a:r>
          </a:p>
        </p:txBody>
      </p:sp>
      <p:sp>
        <p:nvSpPr>
          <p:cNvPr id="19459" name="Rectangle 2"/>
          <p:cNvSpPr>
            <a:spLocks noChangeArrowheads="1"/>
          </p:cNvSpPr>
          <p:nvPr>
            <p:ph type="body" idx="1"/>
          </p:nvPr>
        </p:nvSpPr>
        <p:spPr>
          <a:xfrm>
            <a:off x="661737" y="625078"/>
            <a:ext cx="11153273" cy="1714500"/>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Water produced by human activities such as human sewage from toilets and gray water from bathing and washing clothes or dishes.  </a:t>
            </a:r>
          </a:p>
        </p:txBody>
      </p:sp>
      <p:pic>
        <p:nvPicPr>
          <p:cNvPr id="19460" name="Picture 6" descr="Z:\sumanas\friedland1e\jpegs\ch14\figure_14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87" y="2063673"/>
            <a:ext cx="6796339" cy="487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208618" y="3193715"/>
            <a:ext cx="6096000" cy="2308324"/>
          </a:xfrm>
          <a:prstGeom prst="rect">
            <a:avLst/>
          </a:prstGeom>
        </p:spPr>
        <p:txBody>
          <a:bodyPr>
            <a:spAutoFit/>
          </a:bodyPr>
          <a:lstStyle/>
          <a:p>
            <a:pPr marL="625056">
              <a:buClr>
                <a:schemeClr val="tx1"/>
              </a:buClr>
              <a:buSzPct val="80000"/>
              <a:buFont typeface="Wingdings 2" panose="05020102010507070707" pitchFamily="18" charset="2"/>
              <a:buChar char="©"/>
            </a:pPr>
            <a:r>
              <a:rPr lang="en-US" altLang="en-US" sz="2400" dirty="0" smtClean="0">
                <a:solidFill>
                  <a:schemeClr val="bg1"/>
                </a:solidFill>
                <a:latin typeface="Book Antiqua" panose="02040602050305030304" pitchFamily="18" charset="0"/>
              </a:rPr>
              <a:t>Cholera</a:t>
            </a:r>
          </a:p>
          <a:p>
            <a:pPr marL="625056">
              <a:buClr>
                <a:schemeClr val="tx1"/>
              </a:buClr>
              <a:buSzPct val="80000"/>
              <a:buFont typeface="Wingdings 2" panose="05020102010507070707" pitchFamily="18" charset="2"/>
              <a:buChar char="©"/>
            </a:pPr>
            <a:r>
              <a:rPr lang="en-US" altLang="en-US" sz="2400" dirty="0" smtClean="0">
                <a:solidFill>
                  <a:schemeClr val="bg1"/>
                </a:solidFill>
                <a:latin typeface="Book Antiqua" panose="02040602050305030304" pitchFamily="18" charset="0"/>
              </a:rPr>
              <a:t>Typhoid fever</a:t>
            </a:r>
          </a:p>
          <a:p>
            <a:pPr marL="625056">
              <a:buClr>
                <a:schemeClr val="tx1"/>
              </a:buClr>
              <a:buSzPct val="80000"/>
              <a:buFont typeface="Wingdings 2" panose="05020102010507070707" pitchFamily="18" charset="2"/>
              <a:buChar char="©"/>
            </a:pPr>
            <a:r>
              <a:rPr lang="en-US" altLang="en-US" sz="2400" dirty="0" smtClean="0">
                <a:solidFill>
                  <a:schemeClr val="bg1"/>
                </a:solidFill>
                <a:latin typeface="Book Antiqua" panose="02040602050305030304" pitchFamily="18" charset="0"/>
              </a:rPr>
              <a:t>Stomach flu</a:t>
            </a:r>
          </a:p>
          <a:p>
            <a:pPr marL="625056">
              <a:buClr>
                <a:schemeClr val="tx1"/>
              </a:buClr>
              <a:buSzPct val="80000"/>
              <a:buFont typeface="Wingdings 2" panose="05020102010507070707" pitchFamily="18" charset="2"/>
              <a:buChar char="©"/>
            </a:pPr>
            <a:r>
              <a:rPr lang="en-US" altLang="en-US" sz="2400" dirty="0" smtClean="0">
                <a:solidFill>
                  <a:schemeClr val="bg1"/>
                </a:solidFill>
                <a:latin typeface="Book Antiqua" panose="02040602050305030304" pitchFamily="18" charset="0"/>
              </a:rPr>
              <a:t>Diarrhea</a:t>
            </a:r>
          </a:p>
          <a:p>
            <a:pPr marL="625056">
              <a:buClr>
                <a:schemeClr val="tx1"/>
              </a:buClr>
              <a:buSzPct val="80000"/>
              <a:buFont typeface="Wingdings 2" panose="05020102010507070707" pitchFamily="18" charset="2"/>
              <a:buChar char="©"/>
            </a:pPr>
            <a:r>
              <a:rPr lang="en-US" altLang="en-US" sz="2400" dirty="0" smtClean="0">
                <a:solidFill>
                  <a:schemeClr val="bg1"/>
                </a:solidFill>
                <a:latin typeface="Book Antiqua" panose="02040602050305030304" pitchFamily="18" charset="0"/>
              </a:rPr>
              <a:t>Cholera</a:t>
            </a:r>
          </a:p>
          <a:p>
            <a:pPr marL="625056">
              <a:buClr>
                <a:schemeClr val="tx1"/>
              </a:buClr>
              <a:buSzPct val="80000"/>
              <a:buFont typeface="Wingdings 2" panose="05020102010507070707" pitchFamily="18" charset="2"/>
              <a:buChar char="©"/>
            </a:pPr>
            <a:r>
              <a:rPr lang="en-US" altLang="en-US" sz="2400" dirty="0" smtClean="0">
                <a:solidFill>
                  <a:schemeClr val="bg1"/>
                </a:solidFill>
                <a:latin typeface="Book Antiqua" panose="02040602050305030304" pitchFamily="18" charset="0"/>
              </a:rPr>
              <a:t>Hepatitis</a:t>
            </a:r>
            <a:endParaRPr lang="en-US" altLang="en-US" sz="2400" dirty="0">
              <a:solidFill>
                <a:schemeClr val="bg1"/>
              </a:solidFill>
              <a:latin typeface="Book Antiqua" panose="02040602050305030304" pitchFamily="18" charset="0"/>
            </a:endParaRPr>
          </a:p>
        </p:txBody>
      </p:sp>
      <p:sp>
        <p:nvSpPr>
          <p:cNvPr id="3" name="Rectangle 2"/>
          <p:cNvSpPr/>
          <p:nvPr/>
        </p:nvSpPr>
        <p:spPr>
          <a:xfrm>
            <a:off x="7728559" y="2351148"/>
            <a:ext cx="3958225" cy="830997"/>
          </a:xfrm>
          <a:prstGeom prst="rect">
            <a:avLst/>
          </a:prstGeom>
        </p:spPr>
        <p:txBody>
          <a:bodyPr wrap="square">
            <a:spAutoFit/>
          </a:bodyPr>
          <a:lstStyle/>
          <a:p>
            <a:r>
              <a:rPr lang="en-US" altLang="en-US" sz="2400" b="1" dirty="0" smtClean="0">
                <a:solidFill>
                  <a:schemeClr val="bg1"/>
                </a:solidFill>
                <a:latin typeface="Book Antiqua" panose="02040602050305030304" pitchFamily="18" charset="0"/>
              </a:rPr>
              <a:t>Common Diseases from Human Wastewater</a:t>
            </a:r>
            <a:endParaRPr lang="en-US" sz="2400" dirty="0">
              <a:solidFill>
                <a:schemeClr val="bg1"/>
              </a:solidFill>
            </a:endParaRPr>
          </a:p>
        </p:txBody>
      </p:sp>
    </p:spTree>
    <p:extLst>
      <p:ext uri="{BB962C8B-B14F-4D97-AF65-F5344CB8AC3E}">
        <p14:creationId xmlns:p14="http://schemas.microsoft.com/office/powerpoint/2010/main" val="34361492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ph type="title"/>
          </p:nvPr>
        </p:nvSpPr>
        <p:spPr>
          <a:xfrm>
            <a:off x="1524000" y="-267891"/>
            <a:ext cx="9144000" cy="2196703"/>
          </a:xfrm>
        </p:spPr>
        <p:txBody>
          <a:bodyPr/>
          <a:lstStyle/>
          <a:p>
            <a:pPr eaLnBrk="1" hangingPunct="1"/>
            <a:r>
              <a:rPr lang="en-US" altLang="en-US" sz="3094" b="1">
                <a:latin typeface="Book Antiqua" panose="02040602050305030304" pitchFamily="18" charset="0"/>
              </a:rPr>
              <a:t>Three reasons scientists are concerned about human wastewater:</a:t>
            </a:r>
          </a:p>
        </p:txBody>
      </p:sp>
      <p:sp>
        <p:nvSpPr>
          <p:cNvPr id="21507" name="Rectangle 2"/>
          <p:cNvSpPr>
            <a:spLocks noChangeArrowheads="1"/>
          </p:cNvSpPr>
          <p:nvPr>
            <p:ph type="body" idx="1"/>
          </p:nvPr>
        </p:nvSpPr>
        <p:spPr>
          <a:xfrm>
            <a:off x="2399109" y="1607344"/>
            <a:ext cx="7358063" cy="4018359"/>
          </a:xfrm>
        </p:spPr>
        <p:txBody>
          <a:bodyPr/>
          <a:lstStyle/>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Oxygen-demanding wastes like bacteria that put a large demand for oxygen in the water</a:t>
            </a:r>
          </a:p>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Nutrients that are released from wastewater decomposition can make the water more fertile causing eutrophication</a:t>
            </a:r>
          </a:p>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Wastewater can carry a wide variety of disease-causing organisms.</a:t>
            </a:r>
          </a:p>
        </p:txBody>
      </p:sp>
    </p:spTree>
    <p:extLst>
      <p:ext uri="{BB962C8B-B14F-4D97-AF65-F5344CB8AC3E}">
        <p14:creationId xmlns:p14="http://schemas.microsoft.com/office/powerpoint/2010/main" val="353155632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ph type="title"/>
          </p:nvPr>
        </p:nvSpPr>
        <p:spPr>
          <a:xfrm>
            <a:off x="2452687" y="375047"/>
            <a:ext cx="7358063" cy="1303734"/>
          </a:xfrm>
        </p:spPr>
        <p:txBody>
          <a:bodyPr/>
          <a:lstStyle/>
          <a:p>
            <a:pPr eaLnBrk="1" hangingPunct="1"/>
            <a:r>
              <a:rPr lang="en-US" altLang="en-US" sz="3375" b="1">
                <a:latin typeface="Book Antiqua" panose="02040602050305030304" pitchFamily="18" charset="0"/>
              </a:rPr>
              <a:t>Biochemical Oxygen Demand (BOD)</a:t>
            </a:r>
          </a:p>
        </p:txBody>
      </p:sp>
      <p:sp>
        <p:nvSpPr>
          <p:cNvPr id="22531" name="Rectangle 2"/>
          <p:cNvSpPr>
            <a:spLocks noChangeArrowheads="1"/>
          </p:cNvSpPr>
          <p:nvPr>
            <p:ph type="body" idx="1"/>
          </p:nvPr>
        </p:nvSpPr>
        <p:spPr>
          <a:xfrm>
            <a:off x="2345531" y="1714500"/>
            <a:ext cx="7358063" cy="3018234"/>
          </a:xfrm>
        </p:spPr>
        <p:txBody>
          <a:bodyPr/>
          <a:lstStyle/>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BOD- the amount of oxygen a quantity of water uses over a period of time at a specific temperature.  </a:t>
            </a:r>
          </a:p>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Lower BOD values indicate the water is less polluted and higher BOD values indicate it is more polluted by wastewater.</a:t>
            </a:r>
          </a:p>
        </p:txBody>
      </p:sp>
    </p:spTree>
    <p:extLst>
      <p:ext uri="{BB962C8B-B14F-4D97-AF65-F5344CB8AC3E}">
        <p14:creationId xmlns:p14="http://schemas.microsoft.com/office/powerpoint/2010/main" val="323984844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ph type="title"/>
          </p:nvPr>
        </p:nvSpPr>
        <p:spPr>
          <a:xfrm>
            <a:off x="2345531" y="0"/>
            <a:ext cx="7358063" cy="1000125"/>
          </a:xfrm>
        </p:spPr>
        <p:txBody>
          <a:bodyPr/>
          <a:lstStyle/>
          <a:p>
            <a:pPr eaLnBrk="1" hangingPunct="1"/>
            <a:r>
              <a:rPr lang="en-US" altLang="en-US" sz="3094" b="1">
                <a:latin typeface="Book Antiqua" panose="02040602050305030304" pitchFamily="18" charset="0"/>
              </a:rPr>
              <a:t>Eutrophication</a:t>
            </a:r>
          </a:p>
        </p:txBody>
      </p:sp>
      <p:sp>
        <p:nvSpPr>
          <p:cNvPr id="23555" name="Rectangle 2"/>
          <p:cNvSpPr>
            <a:spLocks noChangeArrowheads="1"/>
          </p:cNvSpPr>
          <p:nvPr>
            <p:ph type="body" idx="1"/>
          </p:nvPr>
        </p:nvSpPr>
        <p:spPr>
          <a:xfrm>
            <a:off x="2399109" y="1125141"/>
            <a:ext cx="7358063" cy="4018359"/>
          </a:xfrm>
        </p:spPr>
        <p:txBody>
          <a:bodyPr/>
          <a:lstStyle/>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Eutrophication is an abundance of fertility to a body of water.  </a:t>
            </a:r>
          </a:p>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Eutrophication is caused by an increase in nutrients, such as fertilizers.</a:t>
            </a:r>
          </a:p>
          <a:p>
            <a:pPr marL="625056" eaLnBrk="1" hangingPunct="1">
              <a:buClr>
                <a:schemeClr val="tx1"/>
              </a:buClr>
              <a:buSzPct val="80000"/>
              <a:buFont typeface="Wingdings 2" panose="05020102010507070707" pitchFamily="18" charset="2"/>
              <a:buChar char="©"/>
            </a:pPr>
            <a:r>
              <a:rPr lang="en-US" altLang="en-US" sz="2250">
                <a:solidFill>
                  <a:schemeClr val="bg1"/>
                </a:solidFill>
                <a:latin typeface="Book Antiqua" panose="02040602050305030304" pitchFamily="18" charset="0"/>
              </a:rPr>
              <a:t>Eutrophication can cause a rapid growth of algae which eventually dies, causing the microbes to increase the BOD.</a:t>
            </a:r>
          </a:p>
        </p:txBody>
      </p:sp>
    </p:spTree>
    <p:extLst>
      <p:ext uri="{BB962C8B-B14F-4D97-AF65-F5344CB8AC3E}">
        <p14:creationId xmlns:p14="http://schemas.microsoft.com/office/powerpoint/2010/main" val="392945443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ph type="title"/>
          </p:nvPr>
        </p:nvSpPr>
        <p:spPr>
          <a:xfrm>
            <a:off x="1479884" y="-266215"/>
            <a:ext cx="9209171" cy="1393031"/>
          </a:xfrm>
        </p:spPr>
        <p:txBody>
          <a:bodyPr/>
          <a:lstStyle/>
          <a:p>
            <a:pPr eaLnBrk="1" hangingPunct="1"/>
            <a:r>
              <a:rPr lang="en-US" altLang="en-US" sz="3094" b="1" dirty="0">
                <a:latin typeface="Book Antiqua" panose="02040602050305030304" pitchFamily="18" charset="0"/>
              </a:rPr>
              <a:t>Treatments for Human and Animal Wastewater</a:t>
            </a:r>
          </a:p>
        </p:txBody>
      </p:sp>
      <p:sp>
        <p:nvSpPr>
          <p:cNvPr id="24579" name="Rectangle 2"/>
          <p:cNvSpPr>
            <a:spLocks noChangeArrowheads="1"/>
          </p:cNvSpPr>
          <p:nvPr>
            <p:ph type="body" idx="1"/>
          </p:nvPr>
        </p:nvSpPr>
        <p:spPr>
          <a:xfrm>
            <a:off x="947768" y="287254"/>
            <a:ext cx="10273402" cy="1339453"/>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Septic systems- a large container that receives wastewater from the house.</a:t>
            </a:r>
          </a:p>
        </p:txBody>
      </p:sp>
      <p:pic>
        <p:nvPicPr>
          <p:cNvPr id="24580" name="Picture 6" descr="Z:\sumanas\friedland1e\jpegs\ch14\figure_14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988" y="1302006"/>
            <a:ext cx="7928811" cy="583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2634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ph type="title"/>
          </p:nvPr>
        </p:nvSpPr>
        <p:spPr>
          <a:xfrm>
            <a:off x="1684734" y="107156"/>
            <a:ext cx="8983266" cy="839391"/>
          </a:xfrm>
        </p:spPr>
        <p:txBody>
          <a:bodyPr/>
          <a:lstStyle/>
          <a:p>
            <a:pPr eaLnBrk="1" hangingPunct="1"/>
            <a:r>
              <a:rPr lang="en-US" altLang="en-US" sz="3094" b="1">
                <a:latin typeface="Book Antiqua" panose="02040602050305030304" pitchFamily="18" charset="0"/>
              </a:rPr>
              <a:t>Treatments for Human and Animal Wastewater</a:t>
            </a:r>
          </a:p>
        </p:txBody>
      </p:sp>
      <p:sp>
        <p:nvSpPr>
          <p:cNvPr id="25603" name="Rectangle 2"/>
          <p:cNvSpPr>
            <a:spLocks noChangeArrowheads="1"/>
          </p:cNvSpPr>
          <p:nvPr>
            <p:ph type="body" idx="1"/>
          </p:nvPr>
        </p:nvSpPr>
        <p:spPr>
          <a:xfrm>
            <a:off x="192505" y="642937"/>
            <a:ext cx="11694695" cy="1607344"/>
          </a:xfrm>
        </p:spPr>
        <p:txBody>
          <a:bodyPr/>
          <a:lstStyle/>
          <a:p>
            <a:pPr marL="625056" eaLnBrk="1" hangingPunct="1">
              <a:buClr>
                <a:schemeClr val="tx1"/>
              </a:buClr>
              <a:buSzPct val="70000"/>
              <a:buFont typeface="Wingdings 2" panose="05020102010507070707" pitchFamily="18" charset="2"/>
              <a:buChar char="©"/>
            </a:pPr>
            <a:r>
              <a:rPr lang="en-US" altLang="en-US" sz="2531" dirty="0">
                <a:solidFill>
                  <a:schemeClr val="bg1"/>
                </a:solidFill>
                <a:latin typeface="Book Antiqua" panose="02040602050305030304" pitchFamily="18" charset="0"/>
              </a:rPr>
              <a:t>Sewage Treatment Plants- centralized plants in areas with large populations that receive wastewater via a network of underground pipes.</a:t>
            </a:r>
          </a:p>
        </p:txBody>
      </p:sp>
      <p:pic>
        <p:nvPicPr>
          <p:cNvPr id="25604" name="Picture 4" descr="Z:\sumanas\friedland1e\jpegs\ch14\figure_14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36701"/>
            <a:ext cx="9520989" cy="536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2904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ph type="title"/>
          </p:nvPr>
        </p:nvSpPr>
        <p:spPr>
          <a:xfrm>
            <a:off x="1648326" y="84221"/>
            <a:ext cx="9095435" cy="1053703"/>
          </a:xfrm>
        </p:spPr>
        <p:txBody>
          <a:bodyPr/>
          <a:lstStyle/>
          <a:p>
            <a:pPr eaLnBrk="1" hangingPunct="1"/>
            <a:r>
              <a:rPr lang="en-US" altLang="en-US" sz="3094" b="1" dirty="0">
                <a:latin typeface="Book Antiqua" panose="02040602050305030304" pitchFamily="18" charset="0"/>
              </a:rPr>
              <a:t>Treatments for Human and Animal Wastewater</a:t>
            </a:r>
          </a:p>
        </p:txBody>
      </p:sp>
      <p:sp>
        <p:nvSpPr>
          <p:cNvPr id="26627" name="Rectangle 2"/>
          <p:cNvSpPr>
            <a:spLocks noChangeArrowheads="1"/>
          </p:cNvSpPr>
          <p:nvPr>
            <p:ph type="body" idx="1"/>
          </p:nvPr>
        </p:nvSpPr>
        <p:spPr>
          <a:xfrm>
            <a:off x="248840" y="752162"/>
            <a:ext cx="11658600" cy="1821656"/>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Manure lagoons- large, human-made ponds line with rubber to prevent the manure from leaking into the groundwater.  After the manure is broken down by bacteria, it is spread onto fields as fertilizers.</a:t>
            </a:r>
          </a:p>
        </p:txBody>
      </p:sp>
      <p:pic>
        <p:nvPicPr>
          <p:cNvPr id="26628" name="Picture 6" descr="Z:\sumanas\friedland1e\jpegs\ch14\figure_14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530" y="2454443"/>
            <a:ext cx="8613922" cy="440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42171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1190625" y="178594"/>
            <a:ext cx="9810750" cy="1132848"/>
          </a:xfrm>
        </p:spPr>
        <p:txBody>
          <a:bodyPr/>
          <a:lstStyle/>
          <a:p>
            <a:pPr eaLnBrk="1" hangingPunct="1"/>
            <a:r>
              <a:rPr lang="en-US" altLang="en-US" sz="3094" b="1" dirty="0">
                <a:latin typeface="Book Antiqua" panose="02040602050305030304" pitchFamily="18" charset="0"/>
              </a:rPr>
              <a:t>Air Pollution	</a:t>
            </a:r>
          </a:p>
        </p:txBody>
      </p:sp>
      <p:sp>
        <p:nvSpPr>
          <p:cNvPr id="15363" name="Rectangle 2"/>
          <p:cNvSpPr>
            <a:spLocks noGrp="1" noChangeArrowheads="1"/>
          </p:cNvSpPr>
          <p:nvPr>
            <p:ph type="body" idx="1"/>
          </p:nvPr>
        </p:nvSpPr>
        <p:spPr>
          <a:xfrm>
            <a:off x="1353490" y="2480198"/>
            <a:ext cx="9234299" cy="3161109"/>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Air pollution- the introduction of chemicals, particulate matter, or microorganisms into the atmosphere at concentrations high enough to harm plants, animals, and materials such as buildings, or to alter ecosystems.</a:t>
            </a:r>
            <a:r>
              <a:rPr lang="en-US" altLang="en-US" sz="2250" dirty="0">
                <a:latin typeface="Book Antiqua" panose="02040602050305030304" pitchFamily="18" charset="0"/>
              </a:rPr>
              <a:t>  </a:t>
            </a:r>
          </a:p>
          <a:p>
            <a:pPr marL="625056" eaLnBrk="1" hangingPunct="1">
              <a:buClr>
                <a:schemeClr val="tx1"/>
              </a:buClr>
              <a:buSzPct val="70000"/>
              <a:buFont typeface="Wingdings 2" panose="05020102010507070707" pitchFamily="18" charset="2"/>
              <a:buChar char="©"/>
            </a:pPr>
            <a:endParaRPr lang="en-US" altLang="en-US" sz="2250" dirty="0">
              <a:latin typeface="Book Antiqua" panose="02040602050305030304" pitchFamily="18" charset="0"/>
            </a:endParaRP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Sulfur Dioxide</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Nitrogen Oxides</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Carbon Oxides</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Particulate Matter</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Volatiles Organic Compounds</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Ozone</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Lead</a:t>
            </a:r>
          </a:p>
          <a:p>
            <a:pPr marL="625056" eaLnBrk="1" hangingPunct="1">
              <a:spcBef>
                <a:spcPts val="0"/>
              </a:spcBef>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Mercury</a:t>
            </a:r>
          </a:p>
          <a:p>
            <a:pPr marL="625056" eaLnBrk="1" hangingPunct="1">
              <a:buClr>
                <a:schemeClr val="tx1"/>
              </a:buClr>
              <a:buSzPct val="70000"/>
              <a:buFont typeface="Wingdings 2" panose="05020102010507070707" pitchFamily="18" charset="2"/>
              <a:buChar char="©"/>
            </a:pPr>
            <a:endParaRPr lang="en-US" altLang="en-US" sz="2250" dirty="0">
              <a:latin typeface="Book Antiqua" panose="02040602050305030304" pitchFamily="18" charset="0"/>
            </a:endParaRPr>
          </a:p>
        </p:txBody>
      </p:sp>
    </p:spTree>
    <p:extLst>
      <p:ext uri="{BB962C8B-B14F-4D97-AF65-F5344CB8AC3E}">
        <p14:creationId xmlns:p14="http://schemas.microsoft.com/office/powerpoint/2010/main" val="209961568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ph type="title"/>
          </p:nvPr>
        </p:nvSpPr>
        <p:spPr>
          <a:xfrm>
            <a:off x="1524000" y="0"/>
            <a:ext cx="9144000" cy="1339453"/>
          </a:xfrm>
        </p:spPr>
        <p:txBody>
          <a:bodyPr/>
          <a:lstStyle/>
          <a:p>
            <a:pPr eaLnBrk="1" hangingPunct="1"/>
            <a:r>
              <a:rPr lang="en-US" altLang="en-US" sz="3094" b="1">
                <a:latin typeface="Book Antiqua" panose="02040602050305030304" pitchFamily="18" charset="0"/>
              </a:rPr>
              <a:t>Heavy Metals and Other Substances that can threaten human Health and the Environment</a:t>
            </a:r>
          </a:p>
        </p:txBody>
      </p:sp>
      <p:sp>
        <p:nvSpPr>
          <p:cNvPr id="27651" name="Rectangle 2"/>
          <p:cNvSpPr>
            <a:spLocks noChangeArrowheads="1"/>
          </p:cNvSpPr>
          <p:nvPr>
            <p:ph type="body" idx="1"/>
          </p:nvPr>
        </p:nvSpPr>
        <p:spPr>
          <a:xfrm>
            <a:off x="1804737" y="1393031"/>
            <a:ext cx="9492916" cy="4018359"/>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Lead</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Arsenic</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Mercury</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Acids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Synthetic compounds (pesticides, pharmaceuticals, and hormones)</a:t>
            </a:r>
          </a:p>
        </p:txBody>
      </p:sp>
    </p:spTree>
    <p:extLst>
      <p:ext uri="{BB962C8B-B14F-4D97-AF65-F5344CB8AC3E}">
        <p14:creationId xmlns:p14="http://schemas.microsoft.com/office/powerpoint/2010/main" val="55537125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Z:\sumanas\friedland1e\jpegs\ch14\figure_14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7" y="428626"/>
            <a:ext cx="7179469" cy="608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64048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Z:\sumanas\friedland1e\jpegs\ch14\figure_14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531" y="214312"/>
            <a:ext cx="7447359" cy="639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2814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Z:\sumanas\friedland1e\jpegs\ch14\figure_14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267891"/>
            <a:ext cx="4339828" cy="633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30878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ph type="title"/>
          </p:nvPr>
        </p:nvSpPr>
        <p:spPr/>
        <p:txBody>
          <a:bodyPr/>
          <a:lstStyle/>
          <a:p>
            <a:pPr eaLnBrk="1" hangingPunct="1"/>
            <a:r>
              <a:rPr lang="en-US" altLang="en-US" sz="3094" b="1">
                <a:latin typeface="Book Antiqua" panose="02040602050305030304" pitchFamily="18" charset="0"/>
              </a:rPr>
              <a:t>Oil Pollution</a:t>
            </a:r>
          </a:p>
        </p:txBody>
      </p:sp>
      <p:pic>
        <p:nvPicPr>
          <p:cNvPr id="32771" name="Picture 5" descr="Z:\sumanas\friedland1e\jpegs\ch14\figure_14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531" y="1714500"/>
            <a:ext cx="7608094" cy="472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60016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Z:\sumanas\friedland1e\jpegs\ch14\figure_14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031" y="214313"/>
            <a:ext cx="3857625" cy="648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96079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ph type="title"/>
          </p:nvPr>
        </p:nvSpPr>
        <p:spPr/>
        <p:txBody>
          <a:bodyPr/>
          <a:lstStyle/>
          <a:p>
            <a:pPr eaLnBrk="1" hangingPunct="1"/>
            <a:r>
              <a:rPr lang="en-US" altLang="en-US" sz="3094" b="1">
                <a:latin typeface="Book Antiqua" panose="02040602050305030304" pitchFamily="18" charset="0"/>
              </a:rPr>
              <a:t>Ways to Remediate Oil Pollution</a:t>
            </a:r>
          </a:p>
        </p:txBody>
      </p:sp>
      <p:sp>
        <p:nvSpPr>
          <p:cNvPr id="34819" name="Rectangle 2"/>
          <p:cNvSpPr>
            <a:spLocks noChangeArrowheads="1"/>
          </p:cNvSpPr>
          <p:nvPr>
            <p:ph type="body" idx="1"/>
          </p:nvPr>
        </p:nvSpPr>
        <p:spPr>
          <a:xfrm>
            <a:off x="529389" y="1446610"/>
            <a:ext cx="11357811" cy="4018359"/>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Containment using booms to keep the floating oil from spreading.</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Chemicals that help break up the oil, making it disperse before it hits the shoreline.</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Bacteria that are genetically engineered to consume oil</a:t>
            </a:r>
          </a:p>
          <a:p>
            <a:pPr marL="625056" eaLnBrk="1" hangingPunct="1">
              <a:buClr>
                <a:schemeClr val="tx1"/>
              </a:buClr>
              <a:buSzPct val="70000"/>
              <a:buFont typeface="Wingdings 2" panose="05020102010507070707" pitchFamily="18" charset="2"/>
              <a:buChar char="©"/>
            </a:pPr>
            <a:endParaRPr lang="en-US" altLang="en-US" sz="225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71158659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ph type="title"/>
          </p:nvPr>
        </p:nvSpPr>
        <p:spPr>
          <a:xfrm>
            <a:off x="2452687" y="375047"/>
            <a:ext cx="7358063" cy="767953"/>
          </a:xfrm>
        </p:spPr>
        <p:txBody>
          <a:bodyPr/>
          <a:lstStyle/>
          <a:p>
            <a:pPr eaLnBrk="1" hangingPunct="1"/>
            <a:r>
              <a:rPr lang="en-US" altLang="en-US" sz="3094" b="1">
                <a:latin typeface="Book Antiqua" panose="02040602050305030304" pitchFamily="18" charset="0"/>
              </a:rPr>
              <a:t>Other Water Pollutants</a:t>
            </a:r>
          </a:p>
        </p:txBody>
      </p:sp>
      <p:sp>
        <p:nvSpPr>
          <p:cNvPr id="35843" name="Rectangle 2"/>
          <p:cNvSpPr>
            <a:spLocks noChangeArrowheads="1"/>
          </p:cNvSpPr>
          <p:nvPr>
            <p:ph type="body" idx="1"/>
          </p:nvPr>
        </p:nvSpPr>
        <p:spPr>
          <a:xfrm>
            <a:off x="2827734" y="1446610"/>
            <a:ext cx="7358063" cy="3107531"/>
          </a:xfrm>
        </p:spPr>
        <p:txBody>
          <a:bodyPr/>
          <a:lstStyle/>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Solid waste pollution (garbage) </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Sediment pollution (sand, silt and clay)</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Thermal pollution</a:t>
            </a:r>
          </a:p>
          <a:p>
            <a:pPr marL="625056" eaLnBrk="1" hangingPunct="1">
              <a:buClr>
                <a:schemeClr val="tx1"/>
              </a:buClr>
              <a:buSzPct val="70000"/>
              <a:buFont typeface="Wingdings 2" panose="05020102010507070707" pitchFamily="18" charset="2"/>
              <a:buChar char="©"/>
            </a:pPr>
            <a:r>
              <a:rPr lang="en-US" altLang="en-US" sz="2250">
                <a:solidFill>
                  <a:schemeClr val="bg1"/>
                </a:solidFill>
                <a:latin typeface="Book Antiqua" panose="02040602050305030304" pitchFamily="18" charset="0"/>
              </a:rPr>
              <a:t>Noise pollution</a:t>
            </a:r>
          </a:p>
        </p:txBody>
      </p:sp>
    </p:spTree>
    <p:extLst>
      <p:ext uri="{BB962C8B-B14F-4D97-AF65-F5344CB8AC3E}">
        <p14:creationId xmlns:p14="http://schemas.microsoft.com/office/powerpoint/2010/main" val="75617837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Z:\sumanas\friedland1e\jpegs\ch14\figure_14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953" y="482203"/>
            <a:ext cx="7768828" cy="578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0220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Z:\sumanas\friedland1e\jpegs\ch14\figure_14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828" y="160735"/>
            <a:ext cx="4822031" cy="64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192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Z:\sumanas\friedland1e\jpegs\ch15\table_15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3" y="98227"/>
            <a:ext cx="6000750" cy="653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18140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Z:\sumanas\friedland1e\jpegs\ch14\figure_14_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953" y="589359"/>
            <a:ext cx="7738691"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16567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ph type="title"/>
          </p:nvPr>
        </p:nvSpPr>
        <p:spPr>
          <a:xfrm>
            <a:off x="2399109" y="428625"/>
            <a:ext cx="7358063" cy="928688"/>
          </a:xfrm>
        </p:spPr>
        <p:txBody>
          <a:bodyPr/>
          <a:lstStyle/>
          <a:p>
            <a:pPr eaLnBrk="1" hangingPunct="1"/>
            <a:r>
              <a:rPr lang="en-US" altLang="en-US" sz="3094" b="1" dirty="0">
                <a:latin typeface="Book Antiqua" panose="02040602050305030304" pitchFamily="18" charset="0"/>
              </a:rPr>
              <a:t>Water Laws</a:t>
            </a:r>
          </a:p>
        </p:txBody>
      </p:sp>
      <p:sp>
        <p:nvSpPr>
          <p:cNvPr id="39939" name="Rectangle 2"/>
          <p:cNvSpPr>
            <a:spLocks noChangeArrowheads="1"/>
          </p:cNvSpPr>
          <p:nvPr>
            <p:ph type="body" idx="1"/>
          </p:nvPr>
        </p:nvSpPr>
        <p:spPr>
          <a:xfrm>
            <a:off x="1082843" y="2052888"/>
            <a:ext cx="9709484" cy="3482578"/>
          </a:xfrm>
        </p:spPr>
        <p:txBody>
          <a:bodyPr/>
          <a:lstStyle/>
          <a:p>
            <a:pPr marL="625056" eaLnBrk="1" hangingPunct="1">
              <a:buClr>
                <a:schemeClr val="tx1"/>
              </a:buClr>
              <a:buSzPct val="70000"/>
              <a:buFont typeface="Wingdings 2" panose="05020102010507070707" pitchFamily="18" charset="2"/>
              <a:buChar char="©"/>
            </a:pPr>
            <a:r>
              <a:rPr lang="en-US" altLang="en-US" sz="2250" b="1" dirty="0">
                <a:solidFill>
                  <a:schemeClr val="bg1"/>
                </a:solidFill>
                <a:latin typeface="Book Antiqua" panose="02040602050305030304" pitchFamily="18" charset="0"/>
              </a:rPr>
              <a:t>Clean Water Act- </a:t>
            </a:r>
            <a:r>
              <a:rPr lang="en-US" altLang="en-US" sz="2250" dirty="0">
                <a:solidFill>
                  <a:schemeClr val="bg1"/>
                </a:solidFill>
                <a:latin typeface="Book Antiqua" panose="02040602050305030304" pitchFamily="18" charset="0"/>
              </a:rPr>
              <a:t>(1972) supports the “protection and propagation of fish, shellfish, and wildlife and recreation in and on the water”.</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Issued water quality standards that defined acceptable limits of various pollutants in U.S. waterways</a:t>
            </a:r>
            <a:r>
              <a:rPr lang="en-US" altLang="en-US" sz="2250" dirty="0" smtClean="0">
                <a:solidFill>
                  <a:schemeClr val="bg1"/>
                </a:solidFill>
                <a:latin typeface="Book Antiqua" panose="02040602050305030304" pitchFamily="18" charset="0"/>
              </a:rPr>
              <a:t>.</a:t>
            </a:r>
          </a:p>
          <a:p>
            <a:pPr marL="625056" eaLnBrk="1" hangingPunct="1">
              <a:buClr>
                <a:schemeClr val="tx1"/>
              </a:buClr>
              <a:buSzPct val="70000"/>
              <a:buFont typeface="Wingdings 2" panose="05020102010507070707" pitchFamily="18" charset="2"/>
              <a:buChar char="©"/>
            </a:pPr>
            <a:endParaRPr lang="en-US" altLang="en-US" sz="2250" dirty="0">
              <a:solidFill>
                <a:schemeClr val="bg1"/>
              </a:solidFill>
              <a:latin typeface="Book Antiqua" panose="02040602050305030304" pitchFamily="18" charset="0"/>
            </a:endParaRPr>
          </a:p>
          <a:p>
            <a:pPr marL="625056" eaLnBrk="1" hangingPunct="1">
              <a:buClr>
                <a:schemeClr val="tx1"/>
              </a:buClr>
              <a:buSzPct val="70000"/>
              <a:buFont typeface="Wingdings 2" panose="05020102010507070707" pitchFamily="18" charset="2"/>
              <a:buChar char="©"/>
            </a:pPr>
            <a:r>
              <a:rPr lang="en-US" altLang="en-US" sz="2250" b="1" dirty="0" smtClean="0">
                <a:solidFill>
                  <a:schemeClr val="bg1"/>
                </a:solidFill>
                <a:latin typeface="Book Antiqua" panose="02040602050305030304" pitchFamily="18" charset="0"/>
              </a:rPr>
              <a:t>Safe Drinking Water Act- </a:t>
            </a:r>
            <a:r>
              <a:rPr lang="en-US" altLang="en-US" sz="2250" dirty="0" smtClean="0">
                <a:solidFill>
                  <a:schemeClr val="bg1"/>
                </a:solidFill>
                <a:latin typeface="Book Antiqua" panose="02040602050305030304" pitchFamily="18" charset="0"/>
              </a:rPr>
              <a:t>(1974, 1986, 1996) sets the national standards for safe drinking water.  </a:t>
            </a:r>
          </a:p>
          <a:p>
            <a:pPr marL="625056" eaLnBrk="1" hangingPunct="1">
              <a:buClr>
                <a:schemeClr val="tx1"/>
              </a:buClr>
              <a:buSzPct val="70000"/>
              <a:buFont typeface="Wingdings 2" panose="05020102010507070707" pitchFamily="18" charset="2"/>
              <a:buChar char="©"/>
            </a:pPr>
            <a:r>
              <a:rPr lang="en-US" altLang="en-US" sz="2250" dirty="0" smtClean="0">
                <a:solidFill>
                  <a:schemeClr val="bg1"/>
                </a:solidFill>
                <a:latin typeface="Book Antiqua" panose="02040602050305030304" pitchFamily="18" charset="0"/>
              </a:rPr>
              <a:t>It is responsible for establishing maximum contaminant levels (MCL) for 77 different elements or substances in both surface water and groundwater.</a:t>
            </a:r>
            <a:r>
              <a:rPr lang="en-US" altLang="en-US" sz="2250" dirty="0" smtClean="0">
                <a:latin typeface="Book Antiqua" panose="02040602050305030304" pitchFamily="18" charset="0"/>
              </a:rPr>
              <a:t>  </a:t>
            </a:r>
          </a:p>
          <a:p>
            <a:pPr marL="625056" eaLnBrk="1" hangingPunct="1">
              <a:buClr>
                <a:schemeClr val="tx1"/>
              </a:buClr>
              <a:buSzPct val="70000"/>
              <a:buFont typeface="Wingdings 2" panose="05020102010507070707" pitchFamily="18" charset="2"/>
              <a:buChar char="©"/>
            </a:pPr>
            <a:endParaRPr lang="en-US" altLang="en-US" sz="225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6848089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Z:\sumanas\friedland1e\jpegs\ch14\table_14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803672"/>
            <a:ext cx="8249915" cy="525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0337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Z:\sumanas\friedland1e\jpegs\ch14\table_14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642937"/>
            <a:ext cx="8227591" cy="503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68529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ChangeArrowheads="1"/>
          </p:cNvSpPr>
          <p:nvPr/>
        </p:nvSpPr>
        <p:spPr bwMode="auto">
          <a:xfrm>
            <a:off x="1524000" y="2464594"/>
            <a:ext cx="9144000" cy="1071563"/>
          </a:xfrm>
          <a:prstGeom prst="rect">
            <a:avLst/>
          </a:prstGeom>
          <a:solidFill>
            <a:srgbClr val="66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algn="ctr" fontAlgn="base">
              <a:spcBef>
                <a:spcPct val="0"/>
              </a:spcBef>
              <a:spcAft>
                <a:spcPct val="0"/>
              </a:spcAft>
            </a:pPr>
            <a:r>
              <a:rPr lang="en-US" altLang="en-US" sz="3094" b="1">
                <a:solidFill>
                  <a:srgbClr val="010001"/>
                </a:solidFill>
                <a:latin typeface="Helvetica" panose="020B0604020202020204" pitchFamily="34" charset="0"/>
                <a:sym typeface="Lucida Grande" charset="0"/>
              </a:rPr>
              <a:t>Chapter 16</a:t>
            </a:r>
          </a:p>
          <a:p>
            <a:pPr algn="ctr" fontAlgn="base">
              <a:spcBef>
                <a:spcPct val="0"/>
              </a:spcBef>
              <a:spcAft>
                <a:spcPct val="0"/>
              </a:spcAft>
            </a:pPr>
            <a:r>
              <a:rPr lang="en-US" altLang="en-US" sz="3094" b="1">
                <a:solidFill>
                  <a:srgbClr val="010001"/>
                </a:solidFill>
                <a:latin typeface="Helvetica" panose="020B0604020202020204" pitchFamily="34" charset="0"/>
                <a:sym typeface="Lucida Grande" charset="0"/>
              </a:rPr>
              <a:t>Waste Generation and Waste Disposal</a:t>
            </a:r>
          </a:p>
        </p:txBody>
      </p:sp>
      <p:grpSp>
        <p:nvGrpSpPr>
          <p:cNvPr id="44035" name="Group 4"/>
          <p:cNvGrpSpPr>
            <a:grpSpLocks/>
          </p:cNvGrpSpPr>
          <p:nvPr/>
        </p:nvGrpSpPr>
        <p:grpSpPr bwMode="auto">
          <a:xfrm>
            <a:off x="1970484" y="6107904"/>
            <a:ext cx="8054578" cy="618028"/>
            <a:chOff x="558800" y="8686800"/>
            <a:chExt cx="11455400" cy="879648"/>
          </a:xfrm>
        </p:grpSpPr>
        <p:sp>
          <p:nvSpPr>
            <p:cNvPr id="44036" name="TextBox 5"/>
            <p:cNvSpPr txBox="1">
              <a:spLocks noChangeArrowheads="1"/>
            </p:cNvSpPr>
            <p:nvPr/>
          </p:nvSpPr>
          <p:spPr bwMode="auto">
            <a:xfrm>
              <a:off x="558800" y="8686800"/>
              <a:ext cx="5486400" cy="50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844">
                  <a:solidFill>
                    <a:srgbClr val="010001"/>
                  </a:solidFill>
                  <a:latin typeface="Lucida Grande" charset="0"/>
                  <a:sym typeface="Lucida Grande" charset="0"/>
                </a:rPr>
                <a:t>Friedland and Relyea Environmental Science for AP</a:t>
              </a:r>
              <a:r>
                <a:rPr lang="en-US" altLang="en-US" sz="844" baseline="30000">
                  <a:solidFill>
                    <a:srgbClr val="010001"/>
                  </a:solidFill>
                  <a:latin typeface="Lucida Grande" charset="0"/>
                  <a:sym typeface="Lucida Grande" charset="0"/>
                </a:rPr>
                <a:t>®</a:t>
              </a:r>
              <a:r>
                <a:rPr lang="en-US" altLang="en-US" sz="844">
                  <a:solidFill>
                    <a:srgbClr val="010001"/>
                  </a:solidFill>
                  <a:latin typeface="Lucida Grande" charset="0"/>
                  <a:sym typeface="Lucida Grande" charset="0"/>
                </a:rPr>
                <a:t>, second edition </a:t>
              </a:r>
            </a:p>
            <a:p>
              <a:pPr fontAlgn="base">
                <a:spcBef>
                  <a:spcPct val="0"/>
                </a:spcBef>
                <a:spcAft>
                  <a:spcPct val="0"/>
                </a:spcAft>
              </a:pPr>
              <a:r>
                <a:rPr lang="en-US" altLang="en-US" sz="844">
                  <a:solidFill>
                    <a:srgbClr val="010001"/>
                  </a:solidFill>
                  <a:latin typeface="Lucida Grande" charset="0"/>
                  <a:sym typeface="Lucida Grande" charset="0"/>
                </a:rPr>
                <a:t>© 2015 W.H. Freeman and Company/BFW </a:t>
              </a:r>
            </a:p>
          </p:txBody>
        </p:sp>
        <p:sp>
          <p:nvSpPr>
            <p:cNvPr id="44037" name="Rectangle 6"/>
            <p:cNvSpPr>
              <a:spLocks noChangeArrowheads="1"/>
            </p:cNvSpPr>
            <p:nvPr/>
          </p:nvSpPr>
          <p:spPr bwMode="auto">
            <a:xfrm>
              <a:off x="2235200" y="9296400"/>
              <a:ext cx="9779000" cy="2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633">
                  <a:solidFill>
                    <a:srgbClr val="010001"/>
                  </a:solidFill>
                  <a:latin typeface="Lucida Grande" charset="0"/>
                  <a:sym typeface="Lucida Grande" charset="0"/>
                </a:rPr>
                <a:t>AP</a:t>
              </a:r>
              <a:r>
                <a:rPr lang="en-US" altLang="en-US" sz="633" baseline="30000">
                  <a:solidFill>
                    <a:srgbClr val="010001"/>
                  </a:solidFill>
                  <a:latin typeface="Lucida Grande" charset="0"/>
                  <a:sym typeface="Lucida Grande" charset="0"/>
                </a:rPr>
                <a:t>® </a:t>
              </a:r>
              <a:r>
                <a:rPr lang="en-US" altLang="en-US" sz="633">
                  <a:solidFill>
                    <a:srgbClr val="010001"/>
                  </a:solidFill>
                  <a:latin typeface="Lucida Grande" charset="0"/>
                  <a:sym typeface="Lucida Grande" charset="0"/>
                </a:rPr>
                <a:t>is a trademark registered and/or owned by the College Board</a:t>
              </a:r>
              <a:r>
                <a:rPr lang="en-US" altLang="en-US" sz="633" baseline="30000">
                  <a:solidFill>
                    <a:srgbClr val="010001"/>
                  </a:solidFill>
                  <a:latin typeface="Lucida Grande" charset="0"/>
                  <a:sym typeface="Lucida Grande" charset="0"/>
                </a:rPr>
                <a:t>®</a:t>
              </a:r>
              <a:r>
                <a:rPr lang="en-US" altLang="en-US" sz="633">
                  <a:solidFill>
                    <a:srgbClr val="010001"/>
                  </a:solidFill>
                  <a:latin typeface="Lucida Grande" charset="0"/>
                  <a:sym typeface="Lucida Grande" charset="0"/>
                </a:rPr>
                <a:t>, which was not involved in the production of, and does not endorse, this product.</a:t>
              </a:r>
              <a:endParaRPr lang="en-US" altLang="en-US" sz="633" b="1">
                <a:solidFill>
                  <a:srgbClr val="010001"/>
                </a:solidFill>
                <a:latin typeface="Lucida Grande" charset="0"/>
                <a:sym typeface="Lucida Grande" charset="0"/>
              </a:endParaRPr>
            </a:p>
          </p:txBody>
        </p:sp>
      </p:grpSp>
    </p:spTree>
    <p:extLst>
      <p:ext uri="{BB962C8B-B14F-4D97-AF65-F5344CB8AC3E}">
        <p14:creationId xmlns:p14="http://schemas.microsoft.com/office/powerpoint/2010/main" val="242603063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Humans generate waste that other organisms cannot use </a:t>
            </a:r>
          </a:p>
        </p:txBody>
      </p:sp>
      <p:sp>
        <p:nvSpPr>
          <p:cNvPr id="46083" name="Content Placeholder 2"/>
          <p:cNvSpPr>
            <a:spLocks noGrp="1"/>
          </p:cNvSpPr>
          <p:nvPr>
            <p:ph idx="1"/>
          </p:nvPr>
        </p:nvSpPr>
        <p:spPr/>
        <p:txBody>
          <a:bodyPr/>
          <a:lstStyle/>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Waste</a:t>
            </a:r>
            <a:r>
              <a:rPr lang="en-US" altLang="en-US" smtClean="0">
                <a:latin typeface="Arial" panose="020B0604020202020204" pitchFamily="34" charset="0"/>
                <a:cs typeface="Arial" panose="020B0604020202020204" pitchFamily="34" charset="0"/>
              </a:rPr>
              <a:t>  Material outputs from a system that are not useful or consumed.</a:t>
            </a:r>
          </a:p>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Municipal solid waste (MSW)  </a:t>
            </a:r>
            <a:r>
              <a:rPr lang="en-US" altLang="en-US" smtClean="0">
                <a:latin typeface="Arial" panose="020B0604020202020204" pitchFamily="34" charset="0"/>
                <a:cs typeface="Arial" panose="020B0604020202020204" pitchFamily="34" charset="0"/>
              </a:rPr>
              <a:t>Refuse collected by municipalities from households, small businesses, and institutions.</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Waste can be viewed as a system.</a:t>
            </a:r>
          </a:p>
        </p:txBody>
      </p:sp>
    </p:spTree>
    <p:extLst>
      <p:ext uri="{BB962C8B-B14F-4D97-AF65-F5344CB8AC3E}">
        <p14:creationId xmlns:p14="http://schemas.microsoft.com/office/powerpoint/2010/main" val="41288453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Waste as a System</a:t>
            </a:r>
          </a:p>
        </p:txBody>
      </p:sp>
      <p:pic>
        <p:nvPicPr>
          <p:cNvPr id="471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99134"/>
            <a:ext cx="9144000" cy="344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1524000" y="5473899"/>
            <a:ext cx="8757791"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1687" b="1">
                <a:solidFill>
                  <a:srgbClr val="010001"/>
                </a:solidFill>
                <a:latin typeface="Arial" panose="020B0604020202020204" pitchFamily="34" charset="0"/>
                <a:cs typeface="Arial" panose="020B0604020202020204" pitchFamily="34" charset="0"/>
                <a:sym typeface="Lucida Grande" charset="0"/>
              </a:rPr>
              <a:t>The solid waste system. </a:t>
            </a:r>
            <a:r>
              <a:rPr lang="en-US" altLang="en-US" sz="1687">
                <a:solidFill>
                  <a:srgbClr val="010001"/>
                </a:solidFill>
                <a:latin typeface="Arial" panose="020B0604020202020204" pitchFamily="34" charset="0"/>
                <a:cs typeface="Arial" panose="020B0604020202020204" pitchFamily="34" charset="0"/>
                <a:sym typeface="Lucida Grande" charset="0"/>
              </a:rPr>
              <a:t>Waste is a component of a human-dominated system in which products are manufactured, used, and eventually disposed of (arrows are not proportional). At least some of the waste of this system may become the input of another system.</a:t>
            </a:r>
          </a:p>
        </p:txBody>
      </p:sp>
    </p:spTree>
    <p:extLst>
      <p:ext uri="{BB962C8B-B14F-4D97-AF65-F5344CB8AC3E}">
        <p14:creationId xmlns:p14="http://schemas.microsoft.com/office/powerpoint/2010/main" val="75199774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799704" y="-273472"/>
            <a:ext cx="7358063" cy="1733476"/>
          </a:xfrm>
        </p:spPr>
        <p:txBody>
          <a:bodyPr/>
          <a:lstStyle/>
          <a:p>
            <a:pPr algn="l"/>
            <a:r>
              <a:rPr lang="en-US" altLang="en-US" smtClean="0">
                <a:latin typeface="Helvetica" panose="020B0604020202020204" pitchFamily="34" charset="0"/>
                <a:cs typeface="Helvetica" panose="020B0604020202020204" pitchFamily="34" charset="0"/>
              </a:rPr>
              <a:t>The Throw-Away Society</a:t>
            </a:r>
          </a:p>
        </p:txBody>
      </p:sp>
      <p:pic>
        <p:nvPicPr>
          <p:cNvPr id="481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704" y="1095004"/>
            <a:ext cx="6615782" cy="484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p:cNvSpPr>
            <a:spLocks noChangeArrowheads="1"/>
          </p:cNvSpPr>
          <p:nvPr/>
        </p:nvSpPr>
        <p:spPr bwMode="auto">
          <a:xfrm>
            <a:off x="2103314" y="6000750"/>
            <a:ext cx="7890495"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1687" b="1">
                <a:solidFill>
                  <a:srgbClr val="010001"/>
                </a:solidFill>
                <a:latin typeface="Arial" panose="020B0604020202020204" pitchFamily="34" charset="0"/>
                <a:cs typeface="Arial" panose="020B0604020202020204" pitchFamily="34" charset="0"/>
                <a:sym typeface="Lucida Grande" charset="0"/>
              </a:rPr>
              <a:t>Municipal solid waste generation in the United States, 1960–2011. </a:t>
            </a:r>
            <a:r>
              <a:rPr lang="en-US" altLang="en-US" sz="1687">
                <a:solidFill>
                  <a:srgbClr val="010001"/>
                </a:solidFill>
                <a:latin typeface="Arial" panose="020B0604020202020204" pitchFamily="34" charset="0"/>
                <a:cs typeface="Arial" panose="020B0604020202020204" pitchFamily="34" charset="0"/>
                <a:sym typeface="Lucida Grande" charset="0"/>
              </a:rPr>
              <a:t>Total MSW</a:t>
            </a:r>
          </a:p>
          <a:p>
            <a:pPr fontAlgn="base">
              <a:spcBef>
                <a:spcPct val="0"/>
              </a:spcBef>
              <a:spcAft>
                <a:spcPct val="0"/>
              </a:spcAft>
            </a:pPr>
            <a:r>
              <a:rPr lang="en-US" altLang="en-US" sz="1687">
                <a:solidFill>
                  <a:srgbClr val="010001"/>
                </a:solidFill>
                <a:latin typeface="Arial" panose="020B0604020202020204" pitchFamily="34" charset="0"/>
                <a:cs typeface="Arial" panose="020B0604020202020204" pitchFamily="34" charset="0"/>
                <a:sym typeface="Lucida Grande" charset="0"/>
              </a:rPr>
              <a:t>generation and per capita MSW generation had been increasing from 1960 through 2008. They have recently started to decrease. </a:t>
            </a:r>
          </a:p>
        </p:txBody>
      </p:sp>
    </p:spTree>
    <p:extLst>
      <p:ext uri="{BB962C8B-B14F-4D97-AF65-F5344CB8AC3E}">
        <p14:creationId xmlns:p14="http://schemas.microsoft.com/office/powerpoint/2010/main" val="203635582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The solid waste stream contains materials from many sources </a:t>
            </a:r>
          </a:p>
        </p:txBody>
      </p:sp>
      <p:sp>
        <p:nvSpPr>
          <p:cNvPr id="49155" name="Content Placeholder 2"/>
          <p:cNvSpPr>
            <a:spLocks noGrp="1"/>
          </p:cNvSpPr>
          <p:nvPr>
            <p:ph idx="1"/>
          </p:nvPr>
        </p:nvSpPr>
        <p:spPr/>
        <p:txBody>
          <a:bodyPr/>
          <a:lstStyle/>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Waste stream  </a:t>
            </a:r>
            <a:r>
              <a:rPr lang="en-US" altLang="en-US" smtClean="0">
                <a:latin typeface="Arial" panose="020B0604020202020204" pitchFamily="34" charset="0"/>
                <a:cs typeface="Arial" panose="020B0604020202020204" pitchFamily="34" charset="0"/>
              </a:rPr>
              <a:t>The flow of solid waste that is recycled, incinerated, placed in a solid waste landfill, or disposed of in another way.</a:t>
            </a:r>
          </a:p>
        </p:txBody>
      </p:sp>
    </p:spTree>
    <p:extLst>
      <p:ext uri="{BB962C8B-B14F-4D97-AF65-F5344CB8AC3E}">
        <p14:creationId xmlns:p14="http://schemas.microsoft.com/office/powerpoint/2010/main" val="4764575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E-Waste</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51203" name="Content Placeholder 2"/>
          <p:cNvSpPr>
            <a:spLocks noGrp="1"/>
          </p:cNvSpPr>
          <p:nvPr>
            <p:ph idx="1"/>
          </p:nvPr>
        </p:nvSpPr>
        <p:spPr/>
        <p:txBody>
          <a:bodyPr/>
          <a:lstStyle/>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Electronic waste, including televisions, computers, portable music players, and cell phones accounts for roughly 2 percent of the waste stream but its effect is greater than this amount indicates.</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E-waste contains toxic metals such as mercury and cadmium which can leach out of landfills.</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Even when e-waste is sent to be recycled, it is not always done so properly.</a:t>
            </a:r>
          </a:p>
          <a:p>
            <a:pPr>
              <a:buFont typeface="Arial" panose="020B0604020202020204" pitchFamily="34" charset="0"/>
              <a:buChar char="•"/>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76050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Z:\sumanas\friedland1e\jpegs\ch15\figure_15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222" y="346889"/>
            <a:ext cx="9707236" cy="602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24198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The three Rs divert materials from the waste stream</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54275" name="Content Placeholder 2"/>
          <p:cNvSpPr>
            <a:spLocks noGrp="1"/>
          </p:cNvSpPr>
          <p:nvPr>
            <p:ph idx="1"/>
          </p:nvPr>
        </p:nvSpPr>
        <p:spPr/>
        <p:txBody>
          <a:bodyPr/>
          <a:lstStyle/>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Reduce, reuse, recycle  </a:t>
            </a:r>
            <a:r>
              <a:rPr lang="en-US" altLang="en-US" smtClean="0">
                <a:latin typeface="Arial" panose="020B0604020202020204" pitchFamily="34" charset="0"/>
                <a:cs typeface="Arial" panose="020B0604020202020204" pitchFamily="34" charset="0"/>
              </a:rPr>
              <a:t>A popular phrase promoting the idea of diverting materials from the waste stream. </a:t>
            </a:r>
            <a:r>
              <a:rPr lang="en-US" altLang="en-US" i="1" smtClean="0">
                <a:latin typeface="Arial" panose="020B0604020202020204" pitchFamily="34" charset="0"/>
                <a:cs typeface="Arial" panose="020B0604020202020204" pitchFamily="34" charset="0"/>
              </a:rPr>
              <a:t>Also known as</a:t>
            </a:r>
            <a:r>
              <a:rPr lang="en-US" altLang="en-US" smtClean="0">
                <a:latin typeface="Arial" panose="020B0604020202020204" pitchFamily="34" charset="0"/>
                <a:cs typeface="Arial" panose="020B0604020202020204" pitchFamily="34" charset="0"/>
              </a:rPr>
              <a:t> </a:t>
            </a:r>
            <a:r>
              <a:rPr lang="en-US" altLang="en-US" b="1" smtClean="0">
                <a:latin typeface="Arial" panose="020B0604020202020204" pitchFamily="34" charset="0"/>
                <a:cs typeface="Arial" panose="020B0604020202020204" pitchFamily="34" charset="0"/>
              </a:rPr>
              <a:t>the three Rs</a:t>
            </a:r>
            <a:r>
              <a:rPr lang="en-US" altLang="en-US"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66993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416969" y="-81484"/>
            <a:ext cx="7358063" cy="1733476"/>
          </a:xfrm>
        </p:spPr>
        <p:txBody>
          <a:bodyPr/>
          <a:lstStyle/>
          <a:p>
            <a:pPr algn="l"/>
            <a:r>
              <a:rPr lang="en-US" altLang="en-US" smtClean="0">
                <a:latin typeface="Helvetica" panose="020B0604020202020204" pitchFamily="34" charset="0"/>
                <a:cs typeface="Helvetica" panose="020B0604020202020204" pitchFamily="34" charset="0"/>
              </a:rPr>
              <a:t>Reduce</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55299" name="Content Placeholder 2"/>
          <p:cNvSpPr>
            <a:spLocks noGrp="1"/>
          </p:cNvSpPr>
          <p:nvPr>
            <p:ph idx="1"/>
          </p:nvPr>
        </p:nvSpPr>
        <p:spPr/>
        <p:txBody>
          <a:bodyPr/>
          <a:lstStyle/>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Reduce is the first choice among the three Rs because reducing inputs is the optimal way to achieve a reduction in solid waste generation.</a:t>
            </a:r>
            <a:r>
              <a:rPr lang="en-US" altLang="en-US" sz="2250" b="1">
                <a:latin typeface="Arial" panose="020B0604020202020204" pitchFamily="34" charset="0"/>
                <a:cs typeface="Arial" panose="020B0604020202020204" pitchFamily="34" charset="0"/>
              </a:rPr>
              <a:t> </a:t>
            </a:r>
            <a:endParaRPr lang="en-US" altLang="en-US" sz="2250">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250" b="1">
                <a:latin typeface="Arial" panose="020B0604020202020204" pitchFamily="34" charset="0"/>
                <a:cs typeface="Arial" panose="020B0604020202020204" pitchFamily="34" charset="0"/>
              </a:rPr>
              <a:t>Source reduction  </a:t>
            </a:r>
            <a:r>
              <a:rPr lang="en-US" altLang="en-US" sz="2250">
                <a:latin typeface="Arial" panose="020B0604020202020204" pitchFamily="34" charset="0"/>
                <a:cs typeface="Arial" panose="020B0604020202020204" pitchFamily="34" charset="0"/>
              </a:rPr>
              <a:t>An approach to waste management that seeks to cut waste by reducing the use of potential waste materials in the early stages of design and manufacture.</a:t>
            </a:r>
          </a:p>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Source reduction can also increase energy efficiency; manufacturing produces less waste and can minimize disposal processes.</a:t>
            </a:r>
          </a:p>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Source reduction may also involve substituting less toxic materials or products.</a:t>
            </a:r>
          </a:p>
          <a:p>
            <a:pPr>
              <a:buFont typeface="Arial" panose="020B0604020202020204" pitchFamily="34" charset="0"/>
              <a:buChar char="•"/>
            </a:pPr>
            <a:endParaRPr lang="en-US" altLang="en-US" sz="22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18991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Reuse</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56323" name="Content Placeholder 2"/>
          <p:cNvSpPr>
            <a:spLocks noGrp="1"/>
          </p:cNvSpPr>
          <p:nvPr>
            <p:ph idx="1"/>
          </p:nvPr>
        </p:nvSpPr>
        <p:spPr/>
        <p:txBody>
          <a:bodyPr/>
          <a:lstStyle/>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Reuse</a:t>
            </a:r>
            <a:r>
              <a:rPr lang="en-US" altLang="en-US" smtClean="0">
                <a:latin typeface="Arial" panose="020B0604020202020204" pitchFamily="34" charset="0"/>
                <a:cs typeface="Arial" panose="020B0604020202020204" pitchFamily="34" charset="0"/>
              </a:rPr>
              <a:t>  Using a product or material that was  intended to be discarded.</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Optimally, no additional energy or resources are needed for the object to be reused.</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Energy may be required to prepare or transport an object for reuse by someone other than the original user.</a:t>
            </a:r>
          </a:p>
          <a:p>
            <a:pPr>
              <a:buFont typeface="Arial" panose="020B0604020202020204" pitchFamily="34" charset="0"/>
              <a:buChar char="•"/>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6495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Recycle</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57347" name="Content Placeholder 2"/>
          <p:cNvSpPr>
            <a:spLocks noGrp="1"/>
          </p:cNvSpPr>
          <p:nvPr>
            <p:ph idx="1"/>
          </p:nvPr>
        </p:nvSpPr>
        <p:spPr>
          <a:xfrm>
            <a:off x="420604" y="1456855"/>
            <a:ext cx="5703470" cy="4106540"/>
          </a:xfrm>
        </p:spPr>
        <p:txBody>
          <a:bodyPr/>
          <a:lstStyle/>
          <a:p>
            <a:pPr>
              <a:buFont typeface="Arial" panose="020B0604020202020204" pitchFamily="34" charset="0"/>
              <a:buChar char="•"/>
            </a:pPr>
            <a:r>
              <a:rPr lang="en-US" altLang="en-US" b="1" dirty="0" smtClean="0">
                <a:latin typeface="Arial" panose="020B0604020202020204" pitchFamily="34" charset="0"/>
                <a:cs typeface="Arial" panose="020B0604020202020204" pitchFamily="34" charset="0"/>
              </a:rPr>
              <a:t>Recycling</a:t>
            </a:r>
            <a:r>
              <a:rPr lang="en-US" altLang="en-US" dirty="0" smtClean="0">
                <a:latin typeface="Arial" panose="020B0604020202020204" pitchFamily="34" charset="0"/>
                <a:cs typeface="Arial" panose="020B0604020202020204" pitchFamily="34" charset="0"/>
              </a:rPr>
              <a:t>  The process by which materials destined to become municipal solid waste (MSW) are collected and converted into raw material that is then used to produce new objects.</a:t>
            </a:r>
          </a:p>
          <a:p>
            <a:pPr>
              <a:buFont typeface="Arial" panose="020B0604020202020204" pitchFamily="34" charset="0"/>
              <a:buChar char="•"/>
            </a:pPr>
            <a:r>
              <a:rPr lang="en-US" altLang="en-US" b="1" dirty="0" smtClean="0">
                <a:latin typeface="Arial" panose="020B0604020202020204" pitchFamily="34" charset="0"/>
                <a:cs typeface="Arial" panose="020B0604020202020204" pitchFamily="34" charset="0"/>
              </a:rPr>
              <a:t>Closed-loop recycling  </a:t>
            </a:r>
            <a:r>
              <a:rPr lang="en-US" altLang="en-US" dirty="0" err="1" smtClean="0">
                <a:latin typeface="Arial" panose="020B0604020202020204" pitchFamily="34" charset="0"/>
                <a:cs typeface="Arial" panose="020B0604020202020204" pitchFamily="34" charset="0"/>
              </a:rPr>
              <a:t>Recycling</a:t>
            </a:r>
            <a:r>
              <a:rPr lang="en-US" altLang="en-US" dirty="0" smtClean="0">
                <a:latin typeface="Arial" panose="020B0604020202020204" pitchFamily="34" charset="0"/>
                <a:cs typeface="Arial" panose="020B0604020202020204" pitchFamily="34" charset="0"/>
              </a:rPr>
              <a:t> a product into the same product.</a:t>
            </a:r>
          </a:p>
          <a:p>
            <a:pPr>
              <a:buFont typeface="Arial" panose="020B0604020202020204" pitchFamily="34" charset="0"/>
              <a:buChar char="•"/>
            </a:pPr>
            <a:r>
              <a:rPr lang="en-US" altLang="en-US" b="1" dirty="0" smtClean="0">
                <a:latin typeface="Arial" panose="020B0604020202020204" pitchFamily="34" charset="0"/>
                <a:cs typeface="Arial" panose="020B0604020202020204" pitchFamily="34" charset="0"/>
              </a:rPr>
              <a:t>Open-loop recycling  </a:t>
            </a:r>
            <a:r>
              <a:rPr lang="en-US" altLang="en-US" dirty="0" err="1" smtClean="0">
                <a:latin typeface="Arial" panose="020B0604020202020204" pitchFamily="34" charset="0"/>
                <a:cs typeface="Arial" panose="020B0604020202020204" pitchFamily="34" charset="0"/>
              </a:rPr>
              <a:t>Recycling</a:t>
            </a:r>
            <a:r>
              <a:rPr lang="en-US" altLang="en-US" dirty="0" smtClean="0">
                <a:latin typeface="Arial" panose="020B0604020202020204" pitchFamily="34" charset="0"/>
                <a:cs typeface="Arial" panose="020B0604020202020204" pitchFamily="34" charset="0"/>
              </a:rPr>
              <a:t> one product into a different product.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3018" y="-1"/>
            <a:ext cx="5608982" cy="698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89442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190625" y="168550"/>
            <a:ext cx="9810750" cy="1106798"/>
          </a:xfrm>
        </p:spPr>
        <p:txBody>
          <a:bodyPr/>
          <a:lstStyle/>
          <a:p>
            <a:pPr algn="l"/>
            <a:r>
              <a:rPr lang="en-US" altLang="en-US" dirty="0" smtClean="0">
                <a:latin typeface="Helvetica" panose="020B0604020202020204" pitchFamily="34" charset="0"/>
                <a:cs typeface="Helvetica" panose="020B0604020202020204" pitchFamily="34" charset="0"/>
              </a:rPr>
              <a:t>Composting is becoming more popular </a:t>
            </a:r>
          </a:p>
        </p:txBody>
      </p:sp>
      <p:sp>
        <p:nvSpPr>
          <p:cNvPr id="60419" name="Content Placeholder 2"/>
          <p:cNvSpPr>
            <a:spLocks noGrp="1"/>
          </p:cNvSpPr>
          <p:nvPr>
            <p:ph idx="1"/>
          </p:nvPr>
        </p:nvSpPr>
        <p:spPr>
          <a:xfrm>
            <a:off x="745958" y="1959891"/>
            <a:ext cx="10130589" cy="4106540"/>
          </a:xfrm>
        </p:spPr>
        <p:txBody>
          <a:bodyPr/>
          <a:lstStyle/>
          <a:p>
            <a:pPr>
              <a:buFont typeface="Arial" panose="020B0604020202020204" pitchFamily="34" charset="0"/>
              <a:buChar char="•"/>
            </a:pPr>
            <a:r>
              <a:rPr lang="en-US" altLang="en-US" sz="2250" dirty="0">
                <a:latin typeface="Arial" panose="020B0604020202020204" pitchFamily="34" charset="0"/>
                <a:cs typeface="Arial" panose="020B0604020202020204" pitchFamily="34" charset="0"/>
              </a:rPr>
              <a:t>Organic materials such as food and yard waste that end up in landfills are unstable; the absence of oxygen in landfills causes organic material to decompose anaerobically, which produces methane gas.</a:t>
            </a:r>
          </a:p>
          <a:p>
            <a:pPr>
              <a:buFont typeface="Arial" panose="020B0604020202020204" pitchFamily="34" charset="0"/>
              <a:buChar char="•"/>
            </a:pPr>
            <a:r>
              <a:rPr lang="en-US" altLang="en-US" sz="2250" b="1" dirty="0">
                <a:latin typeface="Arial" panose="020B0604020202020204" pitchFamily="34" charset="0"/>
                <a:cs typeface="Arial" panose="020B0604020202020204" pitchFamily="34" charset="0"/>
              </a:rPr>
              <a:t>Composting</a:t>
            </a:r>
            <a:r>
              <a:rPr lang="en-US" altLang="en-US" sz="2250" dirty="0">
                <a:latin typeface="Arial" panose="020B0604020202020204" pitchFamily="34" charset="0"/>
                <a:cs typeface="Arial" panose="020B0604020202020204" pitchFamily="34" charset="0"/>
              </a:rPr>
              <a:t>  Creation of organic matter (humus) by decomposition under controlled conditions to produce an organic-rich material that enhances soil structure, cation exchange capacity, and fertility.</a:t>
            </a:r>
          </a:p>
          <a:p>
            <a:pPr>
              <a:buFont typeface="Arial" panose="020B0604020202020204" pitchFamily="34" charset="0"/>
              <a:buChar char="•"/>
            </a:pPr>
            <a:r>
              <a:rPr lang="en-US" altLang="en-US" sz="2250" dirty="0">
                <a:latin typeface="Arial" panose="020B0604020202020204" pitchFamily="34" charset="0"/>
                <a:cs typeface="Arial" panose="020B0604020202020204" pitchFamily="34" charset="0"/>
              </a:rPr>
              <a:t>Materials suitable for compositing include vegetables and vegetable by-products, animal manure, yard wastes, and paper fiber not destined for recycling.</a:t>
            </a:r>
          </a:p>
          <a:p>
            <a:pPr>
              <a:buFont typeface="Arial" panose="020B0604020202020204" pitchFamily="34" charset="0"/>
              <a:buChar char="•"/>
            </a:pPr>
            <a:endParaRPr lang="en-US" altLang="en-US"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6471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94940" y="0"/>
            <a:ext cx="7358063" cy="1733476"/>
          </a:xfrm>
        </p:spPr>
        <p:txBody>
          <a:bodyPr/>
          <a:lstStyle/>
          <a:p>
            <a:pPr algn="l"/>
            <a:r>
              <a:rPr lang="en-US" altLang="en-US" dirty="0" smtClean="0">
                <a:latin typeface="Helvetica" panose="020B0604020202020204" pitchFamily="34" charset="0"/>
                <a:cs typeface="Helvetica" panose="020B0604020202020204" pitchFamily="34" charset="0"/>
              </a:rPr>
              <a:t>Composting</a:t>
            </a:r>
            <a:br>
              <a:rPr lang="en-US" altLang="en-US" dirty="0" smtClean="0">
                <a:latin typeface="Helvetica" panose="020B0604020202020204" pitchFamily="34" charset="0"/>
                <a:cs typeface="Helvetica" panose="020B0604020202020204" pitchFamily="34" charset="0"/>
              </a:rPr>
            </a:br>
            <a:endParaRPr lang="en-US" altLang="en-US" dirty="0" smtClean="0">
              <a:latin typeface="Helvetica" panose="020B0604020202020204" pitchFamily="34" charset="0"/>
              <a:cs typeface="Helvetica" panose="020B0604020202020204" pitchFamily="34" charset="0"/>
            </a:endParaRPr>
          </a:p>
        </p:txBody>
      </p:sp>
      <p:pic>
        <p:nvPicPr>
          <p:cNvPr id="6144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1177" y="375728"/>
            <a:ext cx="7543653" cy="551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6"/>
          <p:cNvSpPr>
            <a:spLocks noChangeArrowheads="1"/>
          </p:cNvSpPr>
          <p:nvPr/>
        </p:nvSpPr>
        <p:spPr bwMode="auto">
          <a:xfrm>
            <a:off x="248817" y="1543793"/>
            <a:ext cx="3865983" cy="24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1687" b="1" dirty="0">
                <a:solidFill>
                  <a:srgbClr val="010001"/>
                </a:solidFill>
                <a:latin typeface="Arial" panose="020B0604020202020204" pitchFamily="34" charset="0"/>
                <a:cs typeface="Arial" panose="020B0604020202020204" pitchFamily="34" charset="0"/>
                <a:sym typeface="Lucida Grande" charset="0"/>
              </a:rPr>
              <a:t>A municipal composting facility. </a:t>
            </a:r>
            <a:r>
              <a:rPr lang="en-US" altLang="en-US" sz="1687" dirty="0">
                <a:solidFill>
                  <a:srgbClr val="010001"/>
                </a:solidFill>
                <a:latin typeface="Arial" panose="020B0604020202020204" pitchFamily="34" charset="0"/>
                <a:cs typeface="Arial" panose="020B0604020202020204" pitchFamily="34" charset="0"/>
                <a:sym typeface="Lucida Grande" charset="0"/>
              </a:rPr>
              <a:t>A typical facility collects almost 100,000 metric</a:t>
            </a:r>
          </a:p>
          <a:p>
            <a:pPr fontAlgn="base">
              <a:spcBef>
                <a:spcPct val="0"/>
              </a:spcBef>
              <a:spcAft>
                <a:spcPct val="0"/>
              </a:spcAft>
            </a:pPr>
            <a:r>
              <a:rPr lang="en-US" altLang="en-US" sz="1687" dirty="0">
                <a:solidFill>
                  <a:srgbClr val="010001"/>
                </a:solidFill>
                <a:latin typeface="Arial" panose="020B0604020202020204" pitchFamily="34" charset="0"/>
                <a:cs typeface="Arial" panose="020B0604020202020204" pitchFamily="34" charset="0"/>
                <a:sym typeface="Lucida Grande" charset="0"/>
              </a:rPr>
              <a:t>tons of food scraps and paper per year and turns it into usable compost. Most facilities have some kind of mechanized system to allow mixing and aeration of the organic material, which speeds conversion to compost. </a:t>
            </a:r>
          </a:p>
        </p:txBody>
      </p:sp>
    </p:spTree>
    <p:extLst>
      <p:ext uri="{BB962C8B-B14F-4D97-AF65-F5344CB8AC3E}">
        <p14:creationId xmlns:p14="http://schemas.microsoft.com/office/powerpoint/2010/main" val="149794391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455821" y="-144379"/>
            <a:ext cx="9233611" cy="1227221"/>
          </a:xfrm>
        </p:spPr>
        <p:txBody>
          <a:bodyPr/>
          <a:lstStyle/>
          <a:p>
            <a:pPr algn="l"/>
            <a:r>
              <a:rPr lang="en-US" altLang="en-US" dirty="0" smtClean="0">
                <a:latin typeface="Helvetica" panose="020B0604020202020204" pitchFamily="34" charset="0"/>
                <a:cs typeface="Helvetica" panose="020B0604020202020204" pitchFamily="34" charset="0"/>
              </a:rPr>
              <a:t> </a:t>
            </a:r>
            <a:br>
              <a:rPr lang="en-US" altLang="en-US" dirty="0" smtClean="0">
                <a:latin typeface="Helvetica" panose="020B0604020202020204" pitchFamily="34" charset="0"/>
                <a:cs typeface="Helvetica" panose="020B0604020202020204" pitchFamily="34" charset="0"/>
              </a:rPr>
            </a:br>
            <a:r>
              <a:rPr lang="en-US" altLang="en-US" dirty="0" smtClean="0">
                <a:latin typeface="Helvetica" panose="020B0604020202020204" pitchFamily="34" charset="0"/>
                <a:cs typeface="Helvetica" panose="020B0604020202020204" pitchFamily="34" charset="0"/>
              </a:rPr>
              <a:t>Landfills are the primary destination for MSW</a:t>
            </a:r>
            <a:br>
              <a:rPr lang="en-US" altLang="en-US" dirty="0" smtClean="0">
                <a:latin typeface="Helvetica" panose="020B0604020202020204" pitchFamily="34" charset="0"/>
                <a:cs typeface="Helvetica" panose="020B0604020202020204" pitchFamily="34" charset="0"/>
              </a:rPr>
            </a:br>
            <a:endParaRPr lang="en-US" altLang="en-US" dirty="0" smtClean="0">
              <a:latin typeface="Helvetica" panose="020B0604020202020204" pitchFamily="34" charset="0"/>
              <a:cs typeface="Helvetica" panose="020B0604020202020204" pitchFamily="34" charset="0"/>
            </a:endParaRPr>
          </a:p>
        </p:txBody>
      </p:sp>
      <p:pic>
        <p:nvPicPr>
          <p:cNvPr id="634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6968" y="966604"/>
            <a:ext cx="6510463" cy="516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ChangeArrowheads="1"/>
          </p:cNvSpPr>
          <p:nvPr/>
        </p:nvSpPr>
        <p:spPr bwMode="auto">
          <a:xfrm>
            <a:off x="2416969" y="6133579"/>
            <a:ext cx="667829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1687" b="1">
                <a:solidFill>
                  <a:srgbClr val="010001"/>
                </a:solidFill>
                <a:latin typeface="Arial" panose="020B0604020202020204" pitchFamily="34" charset="0"/>
                <a:cs typeface="Arial" panose="020B0604020202020204" pitchFamily="34" charset="0"/>
                <a:sym typeface="Lucida Grande" charset="0"/>
              </a:rPr>
              <a:t>The fate of municipal solid waste in the United States. </a:t>
            </a:r>
            <a:r>
              <a:rPr lang="en-US" altLang="en-US" sz="1687">
                <a:solidFill>
                  <a:srgbClr val="010001"/>
                </a:solidFill>
                <a:latin typeface="Arial" panose="020B0604020202020204" pitchFamily="34" charset="0"/>
                <a:cs typeface="Arial" panose="020B0604020202020204" pitchFamily="34" charset="0"/>
                <a:sym typeface="Lucida Grande" charset="0"/>
              </a:rPr>
              <a:t>The majority of MSW is disposed of in landfills.</a:t>
            </a:r>
          </a:p>
        </p:txBody>
      </p:sp>
    </p:spTree>
    <p:extLst>
      <p:ext uri="{BB962C8B-B14F-4D97-AF65-F5344CB8AC3E}">
        <p14:creationId xmlns:p14="http://schemas.microsoft.com/office/powerpoint/2010/main" val="27995407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Landfill Basics </a:t>
            </a:r>
          </a:p>
        </p:txBody>
      </p:sp>
      <p:sp>
        <p:nvSpPr>
          <p:cNvPr id="64515" name="Content Placeholder 2"/>
          <p:cNvSpPr>
            <a:spLocks noGrp="1"/>
          </p:cNvSpPr>
          <p:nvPr>
            <p:ph idx="1"/>
          </p:nvPr>
        </p:nvSpPr>
        <p:spPr/>
        <p:txBody>
          <a:bodyPr/>
          <a:lstStyle/>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Leachate</a:t>
            </a:r>
            <a:r>
              <a:rPr lang="en-US" altLang="en-US" smtClean="0">
                <a:latin typeface="Arial" panose="020B0604020202020204" pitchFamily="34" charset="0"/>
                <a:cs typeface="Arial" panose="020B0604020202020204" pitchFamily="34" charset="0"/>
              </a:rPr>
              <a:t>  Liquid that contains elevated levels of pollutants as a result of having passed through municipal solid waste (MSW) or contaminated soil.</a:t>
            </a:r>
          </a:p>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Sanitary landfill  </a:t>
            </a:r>
            <a:r>
              <a:rPr lang="en-US" altLang="en-US" smtClean="0">
                <a:latin typeface="Arial" panose="020B0604020202020204" pitchFamily="34" charset="0"/>
                <a:cs typeface="Arial" panose="020B0604020202020204" pitchFamily="34" charset="0"/>
              </a:rPr>
              <a:t>An engineered ground facility designed to hold municipal solid waste (MSW) with as little contamination of the surrounding environment as possible.</a:t>
            </a:r>
          </a:p>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Tipping fee  </a:t>
            </a:r>
            <a:r>
              <a:rPr lang="en-US" altLang="en-US" smtClean="0">
                <a:latin typeface="Arial" panose="020B0604020202020204" pitchFamily="34" charset="0"/>
                <a:cs typeface="Arial" panose="020B0604020202020204" pitchFamily="34" charset="0"/>
              </a:rPr>
              <a:t>A fee charged for disposing of material in a landfill or incinerator.</a:t>
            </a:r>
          </a:p>
        </p:txBody>
      </p:sp>
    </p:spTree>
    <p:extLst>
      <p:ext uri="{BB962C8B-B14F-4D97-AF65-F5344CB8AC3E}">
        <p14:creationId xmlns:p14="http://schemas.microsoft.com/office/powerpoint/2010/main" val="355175873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32548" y="133157"/>
            <a:ext cx="7358063" cy="966603"/>
          </a:xfrm>
        </p:spPr>
        <p:txBody>
          <a:bodyPr/>
          <a:lstStyle/>
          <a:p>
            <a:pPr algn="l"/>
            <a:r>
              <a:rPr lang="en-US" altLang="en-US" dirty="0" smtClean="0">
                <a:latin typeface="Helvetica" panose="020B0604020202020204" pitchFamily="34" charset="0"/>
                <a:cs typeface="Helvetica" panose="020B0604020202020204" pitchFamily="34" charset="0"/>
              </a:rPr>
              <a:t>Landfill Basics</a:t>
            </a:r>
          </a:p>
        </p:txBody>
      </p:sp>
      <p:pic>
        <p:nvPicPr>
          <p:cNvPr id="655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7692" y="133157"/>
            <a:ext cx="7825837" cy="57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347539" y="1099760"/>
            <a:ext cx="3707104" cy="346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1687" b="1" dirty="0">
                <a:solidFill>
                  <a:srgbClr val="010001"/>
                </a:solidFill>
                <a:latin typeface="Arial" panose="020B0604020202020204" pitchFamily="34" charset="0"/>
                <a:cs typeface="Arial" panose="020B0604020202020204" pitchFamily="34" charset="0"/>
                <a:sym typeface="Lucida Grande" charset="0"/>
              </a:rPr>
              <a:t>A modern sanitary landfill. </a:t>
            </a:r>
            <a:r>
              <a:rPr lang="en-US" altLang="en-US" sz="1687" dirty="0">
                <a:solidFill>
                  <a:srgbClr val="010001"/>
                </a:solidFill>
                <a:latin typeface="Arial" panose="020B0604020202020204" pitchFamily="34" charset="0"/>
                <a:cs typeface="Arial" panose="020B0604020202020204" pitchFamily="34" charset="0"/>
                <a:sym typeface="Lucida Grande" charset="0"/>
              </a:rPr>
              <a:t>A landfill constructed today has many features to keep</a:t>
            </a:r>
          </a:p>
          <a:p>
            <a:pPr fontAlgn="base">
              <a:spcBef>
                <a:spcPct val="0"/>
              </a:spcBef>
              <a:spcAft>
                <a:spcPct val="0"/>
              </a:spcAft>
            </a:pPr>
            <a:r>
              <a:rPr lang="en-US" altLang="en-US" sz="1687" dirty="0">
                <a:solidFill>
                  <a:srgbClr val="010001"/>
                </a:solidFill>
                <a:latin typeface="Arial" panose="020B0604020202020204" pitchFamily="34" charset="0"/>
                <a:cs typeface="Arial" panose="020B0604020202020204" pitchFamily="34" charset="0"/>
                <a:sym typeface="Lucida Grande" charset="0"/>
              </a:rPr>
              <a:t>components of the solid waste from entering the soil, water table, or nearby streams. </a:t>
            </a:r>
          </a:p>
          <a:p>
            <a:pPr fontAlgn="base">
              <a:spcBef>
                <a:spcPct val="0"/>
              </a:spcBef>
              <a:spcAft>
                <a:spcPct val="0"/>
              </a:spcAft>
            </a:pPr>
            <a:r>
              <a:rPr lang="en-US" altLang="en-US" sz="1687" dirty="0">
                <a:solidFill>
                  <a:srgbClr val="010001"/>
                </a:solidFill>
                <a:latin typeface="Arial" panose="020B0604020202020204" pitchFamily="34" charset="0"/>
                <a:cs typeface="Arial" panose="020B0604020202020204" pitchFamily="34" charset="0"/>
                <a:sym typeface="Lucida Grande" charset="0"/>
              </a:rPr>
              <a:t>Some of the most important environmental features are the clay liner, the leachate collection system, the cap—which prevents additional water from entering the landfill—</a:t>
            </a:r>
          </a:p>
          <a:p>
            <a:pPr fontAlgn="base">
              <a:spcBef>
                <a:spcPct val="0"/>
              </a:spcBef>
              <a:spcAft>
                <a:spcPct val="0"/>
              </a:spcAft>
            </a:pPr>
            <a:r>
              <a:rPr lang="en-US" altLang="en-US" sz="1687" dirty="0">
                <a:solidFill>
                  <a:srgbClr val="010001"/>
                </a:solidFill>
                <a:latin typeface="Arial" panose="020B0604020202020204" pitchFamily="34" charset="0"/>
                <a:cs typeface="Arial" panose="020B0604020202020204" pitchFamily="34" charset="0"/>
                <a:sym typeface="Lucida Grande" charset="0"/>
              </a:rPr>
              <a:t>and, if present, the methane extraction system.</a:t>
            </a:r>
          </a:p>
        </p:txBody>
      </p:sp>
    </p:spTree>
    <p:extLst>
      <p:ext uri="{BB962C8B-B14F-4D97-AF65-F5344CB8AC3E}">
        <p14:creationId xmlns:p14="http://schemas.microsoft.com/office/powerpoint/2010/main" val="134598498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2416969" y="0"/>
            <a:ext cx="7358063" cy="1733476"/>
          </a:xfrm>
        </p:spPr>
        <p:txBody>
          <a:bodyPr/>
          <a:lstStyle/>
          <a:p>
            <a:pPr algn="l"/>
            <a:r>
              <a:rPr lang="en-US" altLang="en-US" smtClean="0">
                <a:latin typeface="Helvetica" panose="020B0604020202020204" pitchFamily="34" charset="0"/>
                <a:cs typeface="Helvetica" panose="020B0604020202020204" pitchFamily="34" charset="0"/>
              </a:rPr>
              <a:t>Incineration is another way to treat waste materials</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68611" name="Content Placeholder 2"/>
          <p:cNvSpPr>
            <a:spLocks noGrp="1"/>
          </p:cNvSpPr>
          <p:nvPr>
            <p:ph idx="1"/>
          </p:nvPr>
        </p:nvSpPr>
        <p:spPr/>
        <p:txBody>
          <a:bodyPr/>
          <a:lstStyle/>
          <a:p>
            <a:pPr>
              <a:buFont typeface="Arial" panose="020B0604020202020204" pitchFamily="34" charset="0"/>
              <a:buChar char="•"/>
            </a:pPr>
            <a:r>
              <a:rPr lang="en-US" altLang="en-US" sz="2250" b="1">
                <a:latin typeface="Arial" panose="020B0604020202020204" pitchFamily="34" charset="0"/>
                <a:cs typeface="Arial" panose="020B0604020202020204" pitchFamily="34" charset="0"/>
              </a:rPr>
              <a:t>Incineration</a:t>
            </a:r>
            <a:r>
              <a:rPr lang="en-US" altLang="en-US" sz="2250">
                <a:latin typeface="Arial" panose="020B0604020202020204" pitchFamily="34" charset="0"/>
                <a:cs typeface="Arial" panose="020B0604020202020204" pitchFamily="34" charset="0"/>
              </a:rPr>
              <a:t>  The process of burning waste materials to reduce volume and mass, sometimes to generate electricity or heat.</a:t>
            </a:r>
          </a:p>
          <a:p>
            <a:pPr>
              <a:buFont typeface="Arial" panose="020B0604020202020204" pitchFamily="34" charset="0"/>
              <a:buChar char="•"/>
            </a:pPr>
            <a:r>
              <a:rPr lang="en-US" altLang="en-US" sz="2250" b="1">
                <a:latin typeface="Arial" panose="020B0604020202020204" pitchFamily="34" charset="0"/>
                <a:cs typeface="Arial" panose="020B0604020202020204" pitchFamily="34" charset="0"/>
              </a:rPr>
              <a:t>Ash </a:t>
            </a:r>
            <a:r>
              <a:rPr lang="en-US" altLang="en-US" sz="2250">
                <a:latin typeface="Arial" panose="020B0604020202020204" pitchFamily="34" charset="0"/>
                <a:cs typeface="Arial" panose="020B0604020202020204" pitchFamily="34" charset="0"/>
              </a:rPr>
              <a:t> The residual nonorganic material that does not combust during incineration.</a:t>
            </a:r>
          </a:p>
          <a:p>
            <a:pPr>
              <a:buFont typeface="Arial" panose="020B0604020202020204" pitchFamily="34" charset="0"/>
              <a:buChar char="•"/>
            </a:pPr>
            <a:r>
              <a:rPr lang="en-US" altLang="en-US" sz="2250" b="1">
                <a:latin typeface="Arial" panose="020B0604020202020204" pitchFamily="34" charset="0"/>
                <a:cs typeface="Arial" panose="020B0604020202020204" pitchFamily="34" charset="0"/>
              </a:rPr>
              <a:t>Bottom ash  </a:t>
            </a:r>
            <a:r>
              <a:rPr lang="en-US" altLang="en-US" sz="2250">
                <a:latin typeface="Arial" panose="020B0604020202020204" pitchFamily="34" charset="0"/>
                <a:cs typeface="Arial" panose="020B0604020202020204" pitchFamily="34" charset="0"/>
              </a:rPr>
              <a:t>Residue collected at the bottom of the combustion chamber in a furnace.</a:t>
            </a:r>
          </a:p>
          <a:p>
            <a:pPr>
              <a:buFont typeface="Arial" panose="020B0604020202020204" pitchFamily="34" charset="0"/>
              <a:buChar char="•"/>
            </a:pPr>
            <a:r>
              <a:rPr lang="en-US" altLang="en-US" sz="2250" b="1">
                <a:latin typeface="Arial" panose="020B0604020202020204" pitchFamily="34" charset="0"/>
                <a:cs typeface="Arial" panose="020B0604020202020204" pitchFamily="34" charset="0"/>
              </a:rPr>
              <a:t>Fly ash  </a:t>
            </a:r>
            <a:r>
              <a:rPr lang="en-US" altLang="en-US" sz="2250">
                <a:latin typeface="Arial" panose="020B0604020202020204" pitchFamily="34" charset="0"/>
                <a:cs typeface="Arial" panose="020B0604020202020204" pitchFamily="34" charset="0"/>
              </a:rPr>
              <a:t>The residue collected from the chimney or exhaust pipe of a furnace.</a:t>
            </a:r>
          </a:p>
          <a:p>
            <a:pPr>
              <a:buFont typeface="Arial" panose="020B0604020202020204" pitchFamily="34" charset="0"/>
              <a:buChar char="•"/>
            </a:pPr>
            <a:r>
              <a:rPr lang="en-US" altLang="en-US" sz="2250" b="1">
                <a:latin typeface="Arial" panose="020B0604020202020204" pitchFamily="34" charset="0"/>
                <a:cs typeface="Arial" panose="020B0604020202020204" pitchFamily="34" charset="0"/>
              </a:rPr>
              <a:t>Waste-to-energy  </a:t>
            </a:r>
            <a:r>
              <a:rPr lang="en-US" altLang="en-US" sz="2250">
                <a:latin typeface="Arial" panose="020B0604020202020204" pitchFamily="34" charset="0"/>
                <a:cs typeface="Arial" panose="020B0604020202020204" pitchFamily="34" charset="0"/>
              </a:rPr>
              <a:t>A system in which heat generated by incineration is used as an energy source rather than released into the atmosphere.</a:t>
            </a:r>
          </a:p>
        </p:txBody>
      </p:sp>
    </p:spTree>
    <p:extLst>
      <p:ext uri="{BB962C8B-B14F-4D97-AF65-F5344CB8AC3E}">
        <p14:creationId xmlns:p14="http://schemas.microsoft.com/office/powerpoint/2010/main" val="8035416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2416969" y="178594"/>
            <a:ext cx="7358063" cy="892969"/>
          </a:xfrm>
        </p:spPr>
        <p:txBody>
          <a:bodyPr/>
          <a:lstStyle/>
          <a:p>
            <a:pPr eaLnBrk="1" hangingPunct="1"/>
            <a:r>
              <a:rPr lang="en-US" altLang="en-US" sz="3094" b="1" dirty="0">
                <a:latin typeface="Book Antiqua" panose="02040602050305030304" pitchFamily="18" charset="0"/>
              </a:rPr>
              <a:t>Primary and Secondary Pollutants</a:t>
            </a:r>
          </a:p>
        </p:txBody>
      </p:sp>
      <p:sp>
        <p:nvSpPr>
          <p:cNvPr id="19459" name="Rectangle 2"/>
          <p:cNvSpPr>
            <a:spLocks noGrp="1" noChangeArrowheads="1"/>
          </p:cNvSpPr>
          <p:nvPr>
            <p:ph type="body" idx="1"/>
          </p:nvPr>
        </p:nvSpPr>
        <p:spPr>
          <a:xfrm>
            <a:off x="324853" y="1071562"/>
            <a:ext cx="11117179" cy="4065922"/>
          </a:xfrm>
        </p:spPr>
        <p:txBody>
          <a:bodyPr anchor="t"/>
          <a:lstStyle/>
          <a:p>
            <a:pPr marL="625056" eaLnBrk="1" hangingPunct="1">
              <a:buClr>
                <a:schemeClr val="tx1"/>
              </a:buClr>
              <a:buSzPct val="70000"/>
              <a:buFont typeface="Wingdings 2" panose="05020102010507070707" pitchFamily="18" charset="2"/>
              <a:buChar char="©"/>
            </a:pPr>
            <a:r>
              <a:rPr lang="en-US" altLang="en-US" sz="2812" b="1" dirty="0">
                <a:solidFill>
                  <a:schemeClr val="bg1"/>
                </a:solidFill>
                <a:latin typeface="Book Antiqua" panose="02040602050305030304" pitchFamily="18" charset="0"/>
              </a:rPr>
              <a:t>Primary pollutants- </a:t>
            </a:r>
            <a:r>
              <a:rPr lang="en-US" altLang="en-US" sz="2812" dirty="0">
                <a:solidFill>
                  <a:schemeClr val="bg1"/>
                </a:solidFill>
                <a:latin typeface="Book Antiqua" panose="02040602050305030304" pitchFamily="18" charset="0"/>
              </a:rPr>
              <a:t>polluting compounds that come directly out of the smoke-stack, exhaust </a:t>
            </a:r>
            <a:r>
              <a:rPr lang="en-US" altLang="en-US" sz="2812" dirty="0" smtClean="0">
                <a:solidFill>
                  <a:schemeClr val="bg1"/>
                </a:solidFill>
                <a:latin typeface="Book Antiqua" panose="02040602050305030304" pitchFamily="18" charset="0"/>
              </a:rPr>
              <a:t>pipe, </a:t>
            </a:r>
            <a:r>
              <a:rPr lang="en-US" altLang="en-US" sz="2812" dirty="0">
                <a:solidFill>
                  <a:schemeClr val="bg1"/>
                </a:solidFill>
                <a:latin typeface="Book Antiqua" panose="02040602050305030304" pitchFamily="18" charset="0"/>
              </a:rPr>
              <a:t>or natural emission source.  </a:t>
            </a:r>
          </a:p>
          <a:p>
            <a:pPr marL="625056" eaLnBrk="1" hangingPunct="1">
              <a:buClr>
                <a:schemeClr val="tx1"/>
              </a:buClr>
              <a:buSzPct val="70000"/>
              <a:buFont typeface="Wingdings 2" panose="05020102010507070707" pitchFamily="18" charset="2"/>
              <a:buChar char="©"/>
            </a:pPr>
            <a:r>
              <a:rPr lang="en-US" altLang="en-US" sz="2812" dirty="0">
                <a:solidFill>
                  <a:schemeClr val="bg1"/>
                </a:solidFill>
                <a:latin typeface="Book Antiqua" panose="02040602050305030304" pitchFamily="18" charset="0"/>
              </a:rPr>
              <a:t>Examples:  CO, CO2, SO2, NOx, and most suspended particulate matter.</a:t>
            </a:r>
          </a:p>
          <a:p>
            <a:pPr marL="625056" eaLnBrk="1" hangingPunct="1">
              <a:buClr>
                <a:schemeClr val="tx1"/>
              </a:buClr>
              <a:buSzPct val="70000"/>
              <a:buFont typeface="Wingdings 2" panose="05020102010507070707" pitchFamily="18" charset="2"/>
              <a:buChar char="©"/>
            </a:pPr>
            <a:r>
              <a:rPr lang="en-US" altLang="en-US" sz="2812" b="1" dirty="0">
                <a:solidFill>
                  <a:schemeClr val="bg1"/>
                </a:solidFill>
                <a:latin typeface="Book Antiqua" panose="02040602050305030304" pitchFamily="18" charset="0"/>
              </a:rPr>
              <a:t>Secondary pollutants- </a:t>
            </a:r>
            <a:r>
              <a:rPr lang="en-US" altLang="en-US" sz="2812" dirty="0">
                <a:solidFill>
                  <a:schemeClr val="bg1"/>
                </a:solidFill>
                <a:latin typeface="Book Antiqua" panose="02040602050305030304" pitchFamily="18" charset="0"/>
              </a:rPr>
              <a:t>pollutants that have undergone transformation in the presence of sunlight, water, oxygen, or other compounds.  </a:t>
            </a:r>
          </a:p>
          <a:p>
            <a:pPr marL="625056" eaLnBrk="1" hangingPunct="1">
              <a:buClr>
                <a:schemeClr val="tx1"/>
              </a:buClr>
              <a:buSzPct val="70000"/>
              <a:buFont typeface="Wingdings 2" panose="05020102010507070707" pitchFamily="18" charset="2"/>
              <a:buChar char="©"/>
            </a:pPr>
            <a:r>
              <a:rPr lang="en-US" altLang="en-US" sz="2812" dirty="0">
                <a:solidFill>
                  <a:schemeClr val="bg1"/>
                </a:solidFill>
                <a:latin typeface="Book Antiqua" panose="02040602050305030304" pitchFamily="18" charset="0"/>
              </a:rPr>
              <a:t>Examples:  ozone, sulfate and nitrate</a:t>
            </a:r>
          </a:p>
          <a:p>
            <a:pPr marL="625056" eaLnBrk="1" hangingPunct="1">
              <a:buClr>
                <a:schemeClr val="tx1"/>
              </a:buClr>
              <a:buSzPct val="70000"/>
              <a:buFont typeface="Wingdings 2" panose="05020102010507070707" pitchFamily="18" charset="2"/>
              <a:buChar char="©"/>
            </a:pPr>
            <a:endParaRPr lang="en-US" altLang="en-US" sz="225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04399236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Incineration Basics</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pic>
        <p:nvPicPr>
          <p:cNvPr id="696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6969" y="1116211"/>
            <a:ext cx="5356697" cy="45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4"/>
          <p:cNvSpPr>
            <a:spLocks noChangeArrowheads="1"/>
          </p:cNvSpPr>
          <p:nvPr/>
        </p:nvSpPr>
        <p:spPr bwMode="auto">
          <a:xfrm>
            <a:off x="2181449" y="5652493"/>
            <a:ext cx="8272239"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sym typeface="Gill Sans" charset="0"/>
              </a:defRPr>
            </a:lvl1pPr>
            <a:lvl2pPr marL="742950" indent="-285750">
              <a:defRPr sz="4200">
                <a:solidFill>
                  <a:srgbClr val="FFFFFF"/>
                </a:solidFill>
                <a:latin typeface="Gill Sans" charset="0"/>
                <a:sym typeface="Gill Sans" charset="0"/>
              </a:defRPr>
            </a:lvl2pPr>
            <a:lvl3pPr marL="1143000" indent="-228600">
              <a:defRPr sz="4200">
                <a:solidFill>
                  <a:srgbClr val="FFFFFF"/>
                </a:solidFill>
                <a:latin typeface="Gill Sans" charset="0"/>
                <a:sym typeface="Gill Sans" charset="0"/>
              </a:defRPr>
            </a:lvl3pPr>
            <a:lvl4pPr marL="1600200" indent="-228600">
              <a:defRPr sz="4200">
                <a:solidFill>
                  <a:srgbClr val="FFFFFF"/>
                </a:solidFill>
                <a:latin typeface="Gill Sans" charset="0"/>
                <a:sym typeface="Gill Sans" charset="0"/>
              </a:defRPr>
            </a:lvl4pPr>
            <a:lvl5pPr marL="2057400" indent="-228600">
              <a:defRPr sz="4200">
                <a:solidFill>
                  <a:srgbClr val="FFFFFF"/>
                </a:solidFill>
                <a:latin typeface="Gill Sans" charset="0"/>
                <a:sym typeface="Gill Sans" charset="0"/>
              </a:defRPr>
            </a:lvl5pPr>
            <a:lvl6pPr marL="2514600" indent="-228600" eaLnBrk="0" fontAlgn="base" hangingPunct="0">
              <a:spcBef>
                <a:spcPct val="0"/>
              </a:spcBef>
              <a:spcAft>
                <a:spcPct val="0"/>
              </a:spcAft>
              <a:defRPr sz="4200">
                <a:solidFill>
                  <a:srgbClr val="FFFFFF"/>
                </a:solidFill>
                <a:latin typeface="Gill Sans" charset="0"/>
                <a:sym typeface="Gill Sans" charset="0"/>
              </a:defRPr>
            </a:lvl6pPr>
            <a:lvl7pPr marL="2971800" indent="-228600" eaLnBrk="0" fontAlgn="base" hangingPunct="0">
              <a:spcBef>
                <a:spcPct val="0"/>
              </a:spcBef>
              <a:spcAft>
                <a:spcPct val="0"/>
              </a:spcAft>
              <a:defRPr sz="4200">
                <a:solidFill>
                  <a:srgbClr val="FFFFFF"/>
                </a:solidFill>
                <a:latin typeface="Gill Sans" charset="0"/>
                <a:sym typeface="Gill Sans" charset="0"/>
              </a:defRPr>
            </a:lvl7pPr>
            <a:lvl8pPr marL="3429000" indent="-228600" eaLnBrk="0" fontAlgn="base" hangingPunct="0">
              <a:spcBef>
                <a:spcPct val="0"/>
              </a:spcBef>
              <a:spcAft>
                <a:spcPct val="0"/>
              </a:spcAft>
              <a:defRPr sz="4200">
                <a:solidFill>
                  <a:srgbClr val="FFFFFF"/>
                </a:solidFill>
                <a:latin typeface="Gill Sans" charset="0"/>
                <a:sym typeface="Gill Sans" charset="0"/>
              </a:defRPr>
            </a:lvl8pPr>
            <a:lvl9pPr marL="3886200" indent="-228600" eaLnBrk="0" fontAlgn="base" hangingPunct="0">
              <a:spcBef>
                <a:spcPct val="0"/>
              </a:spcBef>
              <a:spcAft>
                <a:spcPct val="0"/>
              </a:spcAft>
              <a:defRPr sz="4200">
                <a:solidFill>
                  <a:srgbClr val="FFFFFF"/>
                </a:solidFill>
                <a:latin typeface="Gill Sans" charset="0"/>
                <a:sym typeface="Gill Sans" charset="0"/>
              </a:defRPr>
            </a:lvl9pPr>
          </a:lstStyle>
          <a:p>
            <a:pPr fontAlgn="base">
              <a:spcBef>
                <a:spcPct val="0"/>
              </a:spcBef>
              <a:spcAft>
                <a:spcPct val="0"/>
              </a:spcAft>
            </a:pPr>
            <a:r>
              <a:rPr lang="en-US" altLang="en-US" sz="1687" b="1">
                <a:solidFill>
                  <a:srgbClr val="010001"/>
                </a:solidFill>
                <a:latin typeface="Arial" panose="020B0604020202020204" pitchFamily="34" charset="0"/>
                <a:cs typeface="Arial" panose="020B0604020202020204" pitchFamily="34" charset="0"/>
                <a:sym typeface="Lucida Grande" charset="0"/>
              </a:rPr>
              <a:t>A municipal mass-burn waste-to-energy incinerator.</a:t>
            </a:r>
            <a:r>
              <a:rPr lang="en-US" altLang="en-US" sz="1687">
                <a:solidFill>
                  <a:srgbClr val="010001"/>
                </a:solidFill>
                <a:latin typeface="Arial" panose="020B0604020202020204" pitchFamily="34" charset="0"/>
                <a:cs typeface="Arial" panose="020B0604020202020204" pitchFamily="34" charset="0"/>
                <a:sym typeface="Lucida Grande" charset="0"/>
              </a:rPr>
              <a:t> In this plant, MSW is</a:t>
            </a:r>
          </a:p>
          <a:p>
            <a:pPr fontAlgn="base">
              <a:spcBef>
                <a:spcPct val="0"/>
              </a:spcBef>
              <a:spcAft>
                <a:spcPct val="0"/>
              </a:spcAft>
            </a:pPr>
            <a:r>
              <a:rPr lang="en-US" altLang="en-US" sz="1687">
                <a:solidFill>
                  <a:srgbClr val="010001"/>
                </a:solidFill>
                <a:latin typeface="Arial" panose="020B0604020202020204" pitchFamily="34" charset="0"/>
                <a:cs typeface="Arial" panose="020B0604020202020204" pitchFamily="34" charset="0"/>
                <a:sym typeface="Lucida Grande" charset="0"/>
              </a:rPr>
              <a:t>combusted and the exhaust is filtered. Remaining ash is disposed of in a landfill. The resulting heat energy is used to make steam, which turns a generator that generates electricity in the same manner as was illustrated in Figure 34.7.</a:t>
            </a:r>
          </a:p>
        </p:txBody>
      </p:sp>
    </p:spTree>
    <p:extLst>
      <p:ext uri="{BB962C8B-B14F-4D97-AF65-F5344CB8AC3E}">
        <p14:creationId xmlns:p14="http://schemas.microsoft.com/office/powerpoint/2010/main" val="226613151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Environmental Consequences of Incineration</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70659" name="Content Placeholder 2"/>
          <p:cNvSpPr>
            <a:spLocks noGrp="1"/>
          </p:cNvSpPr>
          <p:nvPr>
            <p:ph idx="1"/>
          </p:nvPr>
        </p:nvSpPr>
        <p:spPr/>
        <p:txBody>
          <a:bodyPr/>
          <a:lstStyle/>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Tipping fees are higher at incinerators than at landfills. </a:t>
            </a:r>
          </a:p>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An incinerator may release air pollutants from the incomplete combustion of plastics and metals. </a:t>
            </a:r>
          </a:p>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Incinerators produce ash that is more concentrated and more toxic than the original MSW.</a:t>
            </a:r>
          </a:p>
          <a:p>
            <a:pPr>
              <a:buFont typeface="Arial" panose="020B0604020202020204" pitchFamily="34" charset="0"/>
              <a:buChar char="•"/>
            </a:pPr>
            <a:r>
              <a:rPr lang="en-US" altLang="en-US" sz="2250">
                <a:latin typeface="Arial" panose="020B0604020202020204" pitchFamily="34" charset="0"/>
                <a:cs typeface="Arial" panose="020B0604020202020204" pitchFamily="34" charset="0"/>
              </a:rPr>
              <a:t>Incinerator ash that is deemed toxic must be disposed of in a special landfill for toxic materials.</a:t>
            </a:r>
          </a:p>
          <a:p>
            <a:pPr>
              <a:buFont typeface="Arial" panose="020B0604020202020204" pitchFamily="34" charset="0"/>
              <a:buChar char="•"/>
            </a:pPr>
            <a:endParaRPr lang="en-US" altLang="en-US" sz="22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52799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52952" y="0"/>
            <a:ext cx="10720638" cy="1733475"/>
          </a:xfrm>
        </p:spPr>
        <p:txBody>
          <a:bodyPr/>
          <a:lstStyle/>
          <a:p>
            <a:pPr algn="l"/>
            <a:r>
              <a:rPr lang="en-US" altLang="en-US" dirty="0" smtClean="0">
                <a:latin typeface="Helvetica" panose="020B0604020202020204" pitchFamily="34" charset="0"/>
                <a:cs typeface="Helvetica" panose="020B0604020202020204" pitchFamily="34" charset="0"/>
              </a:rPr>
              <a:t>Hazardous waste requires proper handling and disposal</a:t>
            </a:r>
          </a:p>
        </p:txBody>
      </p:sp>
      <p:sp>
        <p:nvSpPr>
          <p:cNvPr id="3" name="Content Placeholder 2"/>
          <p:cNvSpPr>
            <a:spLocks noGrp="1"/>
          </p:cNvSpPr>
          <p:nvPr>
            <p:ph idx="1"/>
          </p:nvPr>
        </p:nvSpPr>
        <p:spPr/>
        <p:txBody>
          <a:bodyPr/>
          <a:lstStyle/>
          <a:p>
            <a:pPr>
              <a:defRPr/>
            </a:pPr>
            <a:r>
              <a:rPr lang="en-US" b="1" dirty="0"/>
              <a:t>Hazardous waste</a:t>
            </a:r>
            <a:r>
              <a:rPr lang="en-US" dirty="0"/>
              <a:t> </a:t>
            </a:r>
            <a:r>
              <a:rPr lang="en-US" dirty="0" smtClean="0"/>
              <a:t> Liquid</a:t>
            </a:r>
            <a:r>
              <a:rPr lang="en-US" dirty="0"/>
              <a:t>, solid, gaseous, </a:t>
            </a:r>
            <a:r>
              <a:rPr lang="en-US" dirty="0" smtClean="0"/>
              <a:t>or sludge </a:t>
            </a:r>
            <a:r>
              <a:rPr lang="en-US" dirty="0"/>
              <a:t>waste material that is harmful to </a:t>
            </a:r>
            <a:r>
              <a:rPr lang="en-US" dirty="0" smtClean="0"/>
              <a:t>humans or </a:t>
            </a:r>
            <a:r>
              <a:rPr lang="en-US" dirty="0"/>
              <a:t>ecosystems</a:t>
            </a:r>
            <a:r>
              <a:rPr lang="en-US" dirty="0" smtClean="0"/>
              <a:t>.</a:t>
            </a:r>
          </a:p>
          <a:p>
            <a:pPr>
              <a:defRPr/>
            </a:pPr>
            <a:r>
              <a:rPr lang="en-US" dirty="0"/>
              <a:t>Collection sites for hazardous waste must be staffed with specially trained personnel. </a:t>
            </a:r>
          </a:p>
          <a:p>
            <a:pPr>
              <a:defRPr/>
            </a:pPr>
            <a:r>
              <a:rPr lang="en-US" dirty="0"/>
              <a:t>Hazardous waste must be treated before disposal.</a:t>
            </a:r>
          </a:p>
          <a:p>
            <a:pPr marL="0" indent="0">
              <a:buNone/>
              <a:defRPr/>
            </a:pPr>
            <a:endParaRPr lang="en-US" dirty="0"/>
          </a:p>
        </p:txBody>
      </p:sp>
    </p:spTree>
    <p:extLst>
      <p:ext uri="{BB962C8B-B14F-4D97-AF65-F5344CB8AC3E}">
        <p14:creationId xmlns:p14="http://schemas.microsoft.com/office/powerpoint/2010/main" val="143843824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Legislation oversees and regulates the treatment of hazardous waste</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p:txBody>
          <a:bodyPr/>
          <a:lstStyle/>
          <a:p>
            <a:pPr marL="0" indent="0">
              <a:buNone/>
              <a:defRPr/>
            </a:pPr>
            <a:r>
              <a:rPr lang="en-US" dirty="0" smtClean="0"/>
              <a:t>A </a:t>
            </a:r>
            <a:r>
              <a:rPr lang="en-US" dirty="0"/>
              <a:t>number of laws and acts specifically cover hazardous </a:t>
            </a:r>
            <a:r>
              <a:rPr lang="en-US" dirty="0" smtClean="0"/>
              <a:t>waste</a:t>
            </a:r>
            <a:r>
              <a:rPr lang="en-US" dirty="0"/>
              <a:t>:</a:t>
            </a:r>
          </a:p>
          <a:p>
            <a:pPr>
              <a:defRPr/>
            </a:pPr>
            <a:r>
              <a:rPr lang="en-US" b="1" dirty="0"/>
              <a:t>Resource Conservation and Recovery Act (RCRA</a:t>
            </a:r>
            <a:r>
              <a:rPr lang="en-US" b="1" dirty="0" smtClean="0"/>
              <a:t>) </a:t>
            </a:r>
            <a:r>
              <a:rPr lang="en-US" dirty="0" smtClean="0"/>
              <a:t>was </a:t>
            </a:r>
            <a:r>
              <a:rPr lang="en-US" dirty="0"/>
              <a:t>designed to reduce or eliminate hazardous waste.  Also know as “cradle-to-grave” tracking</a:t>
            </a:r>
            <a:r>
              <a:rPr lang="en-US" dirty="0" smtClean="0"/>
              <a:t>.</a:t>
            </a:r>
            <a:r>
              <a:rPr lang="en-US" dirty="0"/>
              <a:t> </a:t>
            </a:r>
            <a:r>
              <a:rPr lang="en-US" dirty="0" smtClean="0"/>
              <a:t>RCRA </a:t>
            </a:r>
            <a:r>
              <a:rPr lang="en-US" dirty="0"/>
              <a:t>ensures that hazardous waste is tracked and properly disposed of</a:t>
            </a:r>
            <a:r>
              <a:rPr lang="en-US" dirty="0" smtClean="0"/>
              <a:t>.</a:t>
            </a:r>
          </a:p>
          <a:p>
            <a:pPr>
              <a:defRPr/>
            </a:pPr>
            <a:endParaRPr lang="en-US" dirty="0"/>
          </a:p>
          <a:p>
            <a:pPr>
              <a:defRPr/>
            </a:pPr>
            <a:endParaRPr lang="en-US" dirty="0"/>
          </a:p>
        </p:txBody>
      </p:sp>
    </p:spTree>
    <p:extLst>
      <p:ext uri="{BB962C8B-B14F-4D97-AF65-F5344CB8AC3E}">
        <p14:creationId xmlns:p14="http://schemas.microsoft.com/office/powerpoint/2010/main" val="214163803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Regulation and Oversight of Handling Hazardous Waste</a:t>
            </a:r>
          </a:p>
        </p:txBody>
      </p:sp>
      <p:sp>
        <p:nvSpPr>
          <p:cNvPr id="74755" name="Content Placeholder 2"/>
          <p:cNvSpPr>
            <a:spLocks noGrp="1"/>
          </p:cNvSpPr>
          <p:nvPr>
            <p:ph idx="1"/>
          </p:nvPr>
        </p:nvSpPr>
        <p:spPr/>
        <p:txBody>
          <a:bodyPr/>
          <a:lstStyle/>
          <a:p>
            <a:pPr>
              <a:buFont typeface="Arial" panose="020B0604020202020204" pitchFamily="34" charset="0"/>
              <a:buChar char="•"/>
            </a:pPr>
            <a:r>
              <a:rPr lang="en-US" altLang="en-US" b="1" dirty="0" smtClean="0">
                <a:latin typeface="Arial" panose="020B0604020202020204" pitchFamily="34" charset="0"/>
                <a:cs typeface="Arial" panose="020B0604020202020204" pitchFamily="34" charset="0"/>
              </a:rPr>
              <a:t>Superfund Act  </a:t>
            </a:r>
            <a:r>
              <a:rPr lang="en-US" altLang="en-US" dirty="0" smtClean="0">
                <a:latin typeface="Arial" panose="020B0604020202020204" pitchFamily="34" charset="0"/>
                <a:cs typeface="Arial" panose="020B0604020202020204" pitchFamily="34" charset="0"/>
              </a:rPr>
              <a:t>The common name for the </a:t>
            </a:r>
            <a:r>
              <a:rPr lang="en-US" altLang="en-US" b="1" dirty="0" smtClean="0">
                <a:latin typeface="Arial" panose="020B0604020202020204" pitchFamily="34" charset="0"/>
                <a:cs typeface="Arial" panose="020B0604020202020204" pitchFamily="34" charset="0"/>
              </a:rPr>
              <a:t>Comprehensive Environmental Response, Compensation, and Liability Act (CERCLA)</a:t>
            </a:r>
            <a:r>
              <a:rPr lang="en-US" altLang="en-US" dirty="0" smtClean="0">
                <a:latin typeface="Arial" panose="020B0604020202020204" pitchFamily="34" charset="0"/>
                <a:cs typeface="Arial" panose="020B0604020202020204" pitchFamily="34" charset="0"/>
              </a:rPr>
              <a:t>; a 1980 U.S. federal act that imposes a tax on the chemical and petroleum industries, funds the cleanup of abandoned and </a:t>
            </a:r>
            <a:r>
              <a:rPr lang="en-US" altLang="en-US" dirty="0" err="1" smtClean="0">
                <a:latin typeface="Arial" panose="020B0604020202020204" pitchFamily="34" charset="0"/>
                <a:cs typeface="Arial" panose="020B0604020202020204" pitchFamily="34" charset="0"/>
              </a:rPr>
              <a:t>nonoperating</a:t>
            </a:r>
            <a:r>
              <a:rPr lang="en-US" altLang="en-US" dirty="0" smtClean="0">
                <a:latin typeface="Arial" panose="020B0604020202020204" pitchFamily="34" charset="0"/>
                <a:cs typeface="Arial" panose="020B0604020202020204" pitchFamily="34" charset="0"/>
              </a:rPr>
              <a:t> hazardous waste sites, and authorizes the federal government to respond directly to the release or threatened release of substances that may pose a threat to human health or the environment.</a:t>
            </a:r>
          </a:p>
        </p:txBody>
      </p:sp>
    </p:spTree>
    <p:extLst>
      <p:ext uri="{BB962C8B-B14F-4D97-AF65-F5344CB8AC3E}">
        <p14:creationId xmlns:p14="http://schemas.microsoft.com/office/powerpoint/2010/main" val="354376115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algn="l"/>
            <a:r>
              <a:rPr lang="en-US" altLang="en-US" smtClean="0">
                <a:latin typeface="Helvetica" panose="020B0604020202020204" pitchFamily="34" charset="0"/>
                <a:cs typeface="Helvetica" panose="020B0604020202020204" pitchFamily="34" charset="0"/>
              </a:rPr>
              <a:t>Legislation</a:t>
            </a:r>
            <a:br>
              <a:rPr lang="en-US" altLang="en-US" smtClean="0">
                <a:latin typeface="Helvetica" panose="020B0604020202020204" pitchFamily="34" charset="0"/>
                <a:cs typeface="Helvetica" panose="020B0604020202020204" pitchFamily="34" charset="0"/>
              </a:rPr>
            </a:br>
            <a:endParaRPr lang="en-US" altLang="en-US" smtClean="0">
              <a:latin typeface="Helvetica" panose="020B0604020202020204" pitchFamily="34" charset="0"/>
              <a:cs typeface="Helvetica" panose="020B0604020202020204" pitchFamily="34" charset="0"/>
            </a:endParaRPr>
          </a:p>
        </p:txBody>
      </p:sp>
      <p:sp>
        <p:nvSpPr>
          <p:cNvPr id="75779" name="Content Placeholder 2"/>
          <p:cNvSpPr>
            <a:spLocks noGrp="1"/>
          </p:cNvSpPr>
          <p:nvPr>
            <p:ph idx="1"/>
          </p:nvPr>
        </p:nvSpPr>
        <p:spPr>
          <a:xfrm>
            <a:off x="2416969" y="2289349"/>
            <a:ext cx="7358063" cy="4106540"/>
          </a:xfrm>
        </p:spPr>
        <p:txBody>
          <a:bodyPr/>
          <a:lstStyle/>
          <a:p>
            <a:pPr>
              <a:buFont typeface="Arial" panose="020B0604020202020204" pitchFamily="34" charset="0"/>
              <a:buChar char="•"/>
            </a:pPr>
            <a:r>
              <a:rPr lang="en-US" altLang="en-US" b="1" smtClean="0">
                <a:latin typeface="Arial" panose="020B0604020202020204" pitchFamily="34" charset="0"/>
                <a:cs typeface="Arial" panose="020B0604020202020204" pitchFamily="34" charset="0"/>
              </a:rPr>
              <a:t>Brownfields</a:t>
            </a:r>
            <a:r>
              <a:rPr lang="en-US" altLang="en-US" smtClean="0">
                <a:latin typeface="Arial" panose="020B0604020202020204" pitchFamily="34" charset="0"/>
                <a:cs typeface="Arial" panose="020B0604020202020204" pitchFamily="34" charset="0"/>
              </a:rPr>
              <a:t>  Contaminated industrial or commercial sites that may require environmental cleanup before they can be redeveloped or expanded.</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Examples of Brownfields include old factories, industrial areas and waterfronts, dry cleaners, gas stations, landfills, and rail yards.</a:t>
            </a:r>
          </a:p>
          <a:p>
            <a:pPr>
              <a:buFont typeface="Arial" panose="020B0604020202020204" pitchFamily="34" charset="0"/>
              <a:buChar char="•"/>
            </a:pPr>
            <a:r>
              <a:rPr lang="en-US" altLang="en-US" smtClean="0">
                <a:latin typeface="Arial" panose="020B0604020202020204" pitchFamily="34" charset="0"/>
                <a:cs typeface="Arial" panose="020B0604020202020204" pitchFamily="34" charset="0"/>
              </a:rPr>
              <a:t>The brownfields legislation lacks legal liability controls to compel polluters to rehabilitate their properties.</a:t>
            </a:r>
          </a:p>
          <a:p>
            <a:pPr>
              <a:buFont typeface="Arial" panose="020B0604020202020204" pitchFamily="34" charset="0"/>
              <a:buChar char="•"/>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84754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449994" y="0"/>
            <a:ext cx="4158102" cy="1303734"/>
          </a:xfrm>
        </p:spPr>
        <p:txBody>
          <a:bodyPr/>
          <a:lstStyle/>
          <a:p>
            <a:pPr eaLnBrk="1" hangingPunct="1"/>
            <a:r>
              <a:rPr lang="en-US" altLang="en-US" sz="3094" b="1" dirty="0">
                <a:latin typeface="Book Antiqua" panose="02040602050305030304" pitchFamily="18" charset="0"/>
              </a:rPr>
              <a:t>Natural Sources of </a:t>
            </a:r>
            <a:r>
              <a:rPr lang="en-US" altLang="en-US" sz="3094" b="1" dirty="0" smtClean="0">
                <a:latin typeface="Book Antiqua" panose="02040602050305030304" pitchFamily="18" charset="0"/>
              </a:rPr>
              <a:t> Air </a:t>
            </a:r>
            <a:r>
              <a:rPr lang="en-US" altLang="en-US" sz="3094" b="1" dirty="0">
                <a:latin typeface="Book Antiqua" panose="02040602050305030304" pitchFamily="18" charset="0"/>
              </a:rPr>
              <a:t>Pollution	</a:t>
            </a:r>
          </a:p>
        </p:txBody>
      </p:sp>
      <p:sp>
        <p:nvSpPr>
          <p:cNvPr id="22531" name="Rectangle 2"/>
          <p:cNvSpPr>
            <a:spLocks noGrp="1" noChangeArrowheads="1"/>
          </p:cNvSpPr>
          <p:nvPr>
            <p:ph type="body" idx="1"/>
          </p:nvPr>
        </p:nvSpPr>
        <p:spPr>
          <a:xfrm>
            <a:off x="657820" y="1178719"/>
            <a:ext cx="3107531" cy="2536031"/>
          </a:xfrm>
        </p:spPr>
        <p:txBody>
          <a:bodyPr/>
          <a:lstStyle/>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Volcanoes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Lightning</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Forest fires</a:t>
            </a:r>
          </a:p>
          <a:p>
            <a:pPr marL="625056" eaLnBrk="1" hangingPunct="1">
              <a:buClr>
                <a:schemeClr val="tx1"/>
              </a:buClr>
              <a:buSzPct val="70000"/>
              <a:buFont typeface="Wingdings 2" panose="05020102010507070707" pitchFamily="18" charset="2"/>
              <a:buChar char="©"/>
            </a:pPr>
            <a:r>
              <a:rPr lang="en-US" altLang="en-US" sz="2250" dirty="0">
                <a:solidFill>
                  <a:schemeClr val="bg1"/>
                </a:solidFill>
                <a:latin typeface="Book Antiqua" panose="02040602050305030304" pitchFamily="18" charset="0"/>
              </a:rPr>
              <a:t>Plants</a:t>
            </a:r>
          </a:p>
        </p:txBody>
      </p:sp>
      <p:pic>
        <p:nvPicPr>
          <p:cNvPr id="22533" name="Picture 4" descr="Z:\sumanas\friedland1e\jpegs\ch15\figure_15_04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4" y="3696891"/>
            <a:ext cx="4390058" cy="31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19377" y="214537"/>
            <a:ext cx="4027064" cy="954107"/>
          </a:xfrm>
          <a:prstGeom prst="rect">
            <a:avLst/>
          </a:prstGeom>
        </p:spPr>
        <p:txBody>
          <a:bodyPr wrap="none">
            <a:spAutoFit/>
          </a:bodyPr>
          <a:lstStyle/>
          <a:p>
            <a:r>
              <a:rPr lang="en-US" altLang="en-US" sz="2800" b="1" dirty="0" smtClean="0">
                <a:latin typeface="Book Antiqua" panose="02040602050305030304" pitchFamily="18" charset="0"/>
              </a:rPr>
              <a:t>Anthropogenic Sources</a:t>
            </a:r>
          </a:p>
          <a:p>
            <a:r>
              <a:rPr lang="en-US" altLang="en-US" sz="2800" b="1" dirty="0" smtClean="0">
                <a:latin typeface="Book Antiqua" panose="02040602050305030304" pitchFamily="18" charset="0"/>
              </a:rPr>
              <a:t> of Air Pollution</a:t>
            </a:r>
            <a:endParaRPr lang="en-US" sz="2800" dirty="0"/>
          </a:p>
        </p:txBody>
      </p:sp>
      <p:sp>
        <p:nvSpPr>
          <p:cNvPr id="4" name="Rectangle 3"/>
          <p:cNvSpPr/>
          <p:nvPr/>
        </p:nvSpPr>
        <p:spPr>
          <a:xfrm>
            <a:off x="5803232" y="1303734"/>
            <a:ext cx="6096000" cy="1569660"/>
          </a:xfrm>
          <a:prstGeom prst="rect">
            <a:avLst/>
          </a:prstGeom>
        </p:spPr>
        <p:txBody>
          <a:bodyPr>
            <a:spAutoFit/>
          </a:bodyPr>
          <a:lstStyle/>
          <a:p>
            <a:pPr marL="625056">
              <a:buClr>
                <a:schemeClr val="tx1"/>
              </a:buClr>
              <a:buSzPct val="70000"/>
              <a:buFont typeface="Wingdings 2" panose="05020102010507070707" pitchFamily="18" charset="2"/>
              <a:buChar char="©"/>
            </a:pPr>
            <a:r>
              <a:rPr lang="en-US" altLang="en-US" sz="2400" dirty="0" smtClean="0">
                <a:solidFill>
                  <a:schemeClr val="bg1"/>
                </a:solidFill>
                <a:latin typeface="Book Antiqua" panose="02040602050305030304" pitchFamily="18" charset="0"/>
              </a:rPr>
              <a:t>On-road vehicles</a:t>
            </a:r>
          </a:p>
          <a:p>
            <a:pPr marL="625056">
              <a:buClr>
                <a:schemeClr val="tx1"/>
              </a:buClr>
              <a:buSzPct val="70000"/>
              <a:buFont typeface="Wingdings 2" panose="05020102010507070707" pitchFamily="18" charset="2"/>
              <a:buChar char="©"/>
            </a:pPr>
            <a:r>
              <a:rPr lang="en-US" altLang="en-US" sz="2400" dirty="0" smtClean="0">
                <a:solidFill>
                  <a:schemeClr val="bg1"/>
                </a:solidFill>
                <a:latin typeface="Book Antiqua" panose="02040602050305030304" pitchFamily="18" charset="0"/>
              </a:rPr>
              <a:t>Power plants</a:t>
            </a:r>
          </a:p>
          <a:p>
            <a:pPr marL="625056">
              <a:buClr>
                <a:schemeClr val="tx1"/>
              </a:buClr>
              <a:buSzPct val="70000"/>
              <a:buFont typeface="Wingdings 2" panose="05020102010507070707" pitchFamily="18" charset="2"/>
              <a:buChar char="©"/>
            </a:pPr>
            <a:r>
              <a:rPr lang="en-US" altLang="en-US" sz="2400" dirty="0" smtClean="0">
                <a:solidFill>
                  <a:schemeClr val="bg1"/>
                </a:solidFill>
                <a:latin typeface="Book Antiqua" panose="02040602050305030304" pitchFamily="18" charset="0"/>
              </a:rPr>
              <a:t>Industrial processes</a:t>
            </a:r>
          </a:p>
          <a:p>
            <a:pPr marL="625056">
              <a:buClr>
                <a:schemeClr val="tx1"/>
              </a:buClr>
              <a:buSzPct val="70000"/>
              <a:buFont typeface="Wingdings 2" panose="05020102010507070707" pitchFamily="18" charset="2"/>
              <a:buChar char="©"/>
            </a:pPr>
            <a:r>
              <a:rPr lang="en-US" altLang="en-US" sz="2400" dirty="0" smtClean="0">
                <a:solidFill>
                  <a:schemeClr val="bg1"/>
                </a:solidFill>
                <a:latin typeface="Book Antiqua" panose="02040602050305030304" pitchFamily="18" charset="0"/>
              </a:rPr>
              <a:t>Waste disposal</a:t>
            </a:r>
            <a:endParaRPr lang="en-US" altLang="en-US" sz="24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86777764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Z:\sumanas\friedland1e\jpegs\ch15\figure_15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2" y="214312"/>
            <a:ext cx="8036719" cy="62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5343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2345531" y="0"/>
            <a:ext cx="7358063" cy="642938"/>
          </a:xfrm>
        </p:spPr>
        <p:txBody>
          <a:bodyPr/>
          <a:lstStyle/>
          <a:p>
            <a:pPr eaLnBrk="1" hangingPunct="1"/>
            <a:r>
              <a:rPr lang="en-US" altLang="en-US" sz="3094" b="1" dirty="0">
                <a:latin typeface="Book Antiqua" panose="02040602050305030304" pitchFamily="18" charset="0"/>
              </a:rPr>
              <a:t>Photochemical Smog</a:t>
            </a:r>
          </a:p>
        </p:txBody>
      </p:sp>
      <p:pic>
        <p:nvPicPr>
          <p:cNvPr id="25603" name="Picture 4" descr="Z:\sumanas\friedland1e\jpegs\ch15\figure_15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74" y="617265"/>
            <a:ext cx="10996863" cy="624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7659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PT_BASIC FORMAT_STYLE._Green_BACKGROUNDppt">
  <a:themeElements>
    <a:clrScheme name="">
      <a:dk1>
        <a:srgbClr val="80808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Cover">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a:themeElements>
    <a:clrScheme name="">
      <a:dk1>
        <a:srgbClr val="80808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Title &amp; Bullets">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TotalTime>
  <Words>2384</Words>
  <Application>Microsoft Office PowerPoint</Application>
  <PresentationFormat>Widescreen</PresentationFormat>
  <Paragraphs>210</Paragraphs>
  <Slides>65</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65</vt:i4>
      </vt:variant>
    </vt:vector>
  </HeadingPairs>
  <TitlesOfParts>
    <vt:vector size="82" baseType="lpstr">
      <vt:lpstr>MS PGothic</vt:lpstr>
      <vt:lpstr>MS PGothic</vt:lpstr>
      <vt:lpstr>Arial</vt:lpstr>
      <vt:lpstr>Book Antiqua</vt:lpstr>
      <vt:lpstr>Calibri</vt:lpstr>
      <vt:lpstr>Calibri Light</vt:lpstr>
      <vt:lpstr>Gill Sans</vt:lpstr>
      <vt:lpstr>Helvetica</vt:lpstr>
      <vt:lpstr>Lucida Grande</vt:lpstr>
      <vt:lpstr>Wingdings 2</vt:lpstr>
      <vt:lpstr>Office Theme</vt:lpstr>
      <vt:lpstr>1_Title &amp; Subtitle</vt:lpstr>
      <vt:lpstr>2_Title &amp; Bullets</vt:lpstr>
      <vt:lpstr>Title &amp; Subtitle</vt:lpstr>
      <vt:lpstr>Title &amp; Bullets</vt:lpstr>
      <vt:lpstr>PPT_BASIC FORMAT_STYLE._Green_BACKGROUNDppt</vt:lpstr>
      <vt:lpstr>1_Title &amp; Bullets</vt:lpstr>
      <vt:lpstr>PowerPoint Presentation</vt:lpstr>
      <vt:lpstr>PowerPoint Presentation</vt:lpstr>
      <vt:lpstr>Air Pollution </vt:lpstr>
      <vt:lpstr>PowerPoint Presentation</vt:lpstr>
      <vt:lpstr>PowerPoint Presentation</vt:lpstr>
      <vt:lpstr>Primary and Secondary Pollutants</vt:lpstr>
      <vt:lpstr>Natural Sources of  Air Pollution </vt:lpstr>
      <vt:lpstr>PowerPoint Presentation</vt:lpstr>
      <vt:lpstr>Photochemical Smog</vt:lpstr>
      <vt:lpstr>Thermal Inversions</vt:lpstr>
      <vt:lpstr>Acid Deposition</vt:lpstr>
      <vt:lpstr>Effects of Acid Deposition</vt:lpstr>
      <vt:lpstr>Ways to Prevent Air Pollution</vt:lpstr>
      <vt:lpstr>Stratospheric Ozone </vt:lpstr>
      <vt:lpstr>Formation and Breakdown of Ozone</vt:lpstr>
      <vt:lpstr>Anthropogenic Contributions to Ozone Destruction</vt:lpstr>
      <vt:lpstr>Anthropogenic Contributions to Ozone Destruction</vt:lpstr>
      <vt:lpstr>Anthropogenic Contributions to Ozone Destruction</vt:lpstr>
      <vt:lpstr>Depletion of the Ozone Layer</vt:lpstr>
      <vt:lpstr>Indoor Air Pollutants</vt:lpstr>
      <vt:lpstr>PowerPoint Presentation</vt:lpstr>
      <vt:lpstr>Water Pollution</vt:lpstr>
      <vt:lpstr>Human Wastewater</vt:lpstr>
      <vt:lpstr>Three reasons scientists are concerned about human wastewater:</vt:lpstr>
      <vt:lpstr>Biochemical Oxygen Demand (BOD)</vt:lpstr>
      <vt:lpstr>Eutrophication</vt:lpstr>
      <vt:lpstr>Treatments for Human and Animal Wastewater</vt:lpstr>
      <vt:lpstr>Treatments for Human and Animal Wastewater</vt:lpstr>
      <vt:lpstr>Treatments for Human and Animal Wastewater</vt:lpstr>
      <vt:lpstr>Heavy Metals and Other Substances that can threaten human Health and the Environment</vt:lpstr>
      <vt:lpstr>PowerPoint Presentation</vt:lpstr>
      <vt:lpstr>PowerPoint Presentation</vt:lpstr>
      <vt:lpstr>PowerPoint Presentation</vt:lpstr>
      <vt:lpstr>Oil Pollution</vt:lpstr>
      <vt:lpstr>PowerPoint Presentation</vt:lpstr>
      <vt:lpstr>Ways to Remediate Oil Pollution</vt:lpstr>
      <vt:lpstr>Other Water Pollutants</vt:lpstr>
      <vt:lpstr>PowerPoint Presentation</vt:lpstr>
      <vt:lpstr>PowerPoint Presentation</vt:lpstr>
      <vt:lpstr>PowerPoint Presentation</vt:lpstr>
      <vt:lpstr>Water Laws</vt:lpstr>
      <vt:lpstr>PowerPoint Presentation</vt:lpstr>
      <vt:lpstr>PowerPoint Presentation</vt:lpstr>
      <vt:lpstr>PowerPoint Presentation</vt:lpstr>
      <vt:lpstr>Humans generate waste that other organisms cannot use </vt:lpstr>
      <vt:lpstr>Waste as a System</vt:lpstr>
      <vt:lpstr>The Throw-Away Society</vt:lpstr>
      <vt:lpstr>The solid waste stream contains materials from many sources </vt:lpstr>
      <vt:lpstr>E-Waste </vt:lpstr>
      <vt:lpstr>The three Rs divert materials from the waste stream </vt:lpstr>
      <vt:lpstr>Reduce </vt:lpstr>
      <vt:lpstr>Reuse </vt:lpstr>
      <vt:lpstr>Recycle </vt:lpstr>
      <vt:lpstr>Composting is becoming more popular </vt:lpstr>
      <vt:lpstr>Composting </vt:lpstr>
      <vt:lpstr>  Landfills are the primary destination for MSW </vt:lpstr>
      <vt:lpstr>Landfill Basics </vt:lpstr>
      <vt:lpstr>Landfill Basics</vt:lpstr>
      <vt:lpstr>Incineration is another way to treat waste materials </vt:lpstr>
      <vt:lpstr>Incineration Basics </vt:lpstr>
      <vt:lpstr>Environmental Consequences of Incineration </vt:lpstr>
      <vt:lpstr>Hazardous waste requires proper handling and disposal</vt:lpstr>
      <vt:lpstr>Legislation oversees and regulates the treatment of hazardous waste </vt:lpstr>
      <vt:lpstr>Regulation and Oversight of Handling Hazardous Waste</vt:lpstr>
      <vt:lpstr>Legislation </vt:lpstr>
    </vt:vector>
  </TitlesOfParts>
  <Company>Cobb County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Bisesi</dc:creator>
  <cp:lastModifiedBy>Nikki Bisesi</cp:lastModifiedBy>
  <cp:revision>2</cp:revision>
  <dcterms:created xsi:type="dcterms:W3CDTF">2018-03-26T16:07:59Z</dcterms:created>
  <dcterms:modified xsi:type="dcterms:W3CDTF">2018-03-26T16:14:16Z</dcterms:modified>
</cp:coreProperties>
</file>