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  <p:sldMasterId id="2147483680" r:id="rId2"/>
    <p:sldMasterId id="2147483692" r:id="rId3"/>
  </p:sldMasterIdLst>
  <p:notesMasterIdLst>
    <p:notesMasterId r:id="rId23"/>
  </p:notesMasterIdLst>
  <p:sldIdLst>
    <p:sldId id="280" r:id="rId4"/>
    <p:sldId id="258" r:id="rId5"/>
    <p:sldId id="281" r:id="rId6"/>
    <p:sldId id="282" r:id="rId7"/>
    <p:sldId id="279" r:id="rId8"/>
    <p:sldId id="304" r:id="rId9"/>
    <p:sldId id="259" r:id="rId10"/>
    <p:sldId id="306" r:id="rId11"/>
    <p:sldId id="266" r:id="rId12"/>
    <p:sldId id="305" r:id="rId13"/>
    <p:sldId id="284" r:id="rId14"/>
    <p:sldId id="285" r:id="rId15"/>
    <p:sldId id="303" r:id="rId16"/>
    <p:sldId id="260" r:id="rId17"/>
    <p:sldId id="300" r:id="rId18"/>
    <p:sldId id="301" r:id="rId19"/>
    <p:sldId id="286" r:id="rId20"/>
    <p:sldId id="287" r:id="rId21"/>
    <p:sldId id="302" r:id="rId22"/>
  </p:sldIdLst>
  <p:sldSz cx="12192000" cy="6858000"/>
  <p:notesSz cx="6854825" cy="9083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531"/>
    <a:srgbClr val="CC3300"/>
    <a:srgbClr val="3A763A"/>
    <a:srgbClr val="000000"/>
    <a:srgbClr val="53A7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035" autoAdjust="0"/>
    <p:restoredTop sz="94728" autoAdjust="0"/>
  </p:normalViewPr>
  <p:slideViewPr>
    <p:cSldViewPr>
      <p:cViewPr varScale="1">
        <p:scale>
          <a:sx n="40" d="100"/>
          <a:sy n="40" d="100"/>
        </p:scale>
        <p:origin x="43" y="3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3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>
            <a:lvl1pPr defTabSz="911225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02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0050" y="681038"/>
            <a:ext cx="6056313" cy="340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4825"/>
            <a:ext cx="5483225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8063"/>
            <a:ext cx="29702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4" tIns="45537" rIns="91074" bIns="45537" numCol="1" anchor="b" anchorCtr="0" compatLnSpc="1">
            <a:prstTxWarp prst="textNoShape">
              <a:avLst/>
            </a:prstTxWarp>
          </a:bodyPr>
          <a:lstStyle>
            <a:lvl1pPr defTabSz="911225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28063"/>
            <a:ext cx="2970213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4" tIns="45537" rIns="91074" bIns="45537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 smtClean="0"/>
            </a:lvl1pPr>
          </a:lstStyle>
          <a:p>
            <a:pPr>
              <a:defRPr/>
            </a:pPr>
            <a:fld id="{487A48A9-95FF-45D9-B4CD-B54D3E0967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73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341061D-B91E-41A6-BB3B-3D84424BD2CD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81038"/>
            <a:ext cx="6056313" cy="3406775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4825"/>
            <a:ext cx="5026025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1084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8375922-C3E7-44D4-A1AA-89AAC0A92843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81038"/>
            <a:ext cx="6056313" cy="340677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4825"/>
            <a:ext cx="5026025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71968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B89B59C-247E-40AD-B44C-C7BC5CF70899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81038"/>
            <a:ext cx="6056313" cy="340677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4825"/>
            <a:ext cx="5026025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91940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23B7852-08F2-4E0F-9A05-645921A572F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81038"/>
            <a:ext cx="6056313" cy="3406775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4825"/>
            <a:ext cx="5026025" cy="4087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982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78232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rgbClr val="808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kumimoji="1" lang="en-US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876800" y="4876800"/>
            <a:ext cx="65024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rgbClr val="53A753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4800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4800"/>
            </a:p>
          </p:txBody>
        </p:sp>
      </p:grpSp>
      <p:pic>
        <p:nvPicPr>
          <p:cNvPr id="10" name="Picture 13" descr="EOC Bar vers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6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fingerprint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1" y="1371600"/>
            <a:ext cx="893233" cy="838200"/>
          </a:xfrm>
          <a:prstGeom prst="rect">
            <a:avLst/>
          </a:pr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6231467" y="2927350"/>
            <a:ext cx="5350933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705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990600"/>
            <a:ext cx="109728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3251201" y="6248401"/>
            <a:ext cx="2840567" cy="47466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7721600" y="6248401"/>
            <a:ext cx="3862917" cy="474663"/>
          </a:xfrm>
        </p:spPr>
        <p:txBody>
          <a:bodyPr/>
          <a:lstStyle>
            <a:lvl1pPr algn="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1601" y="6248400"/>
            <a:ext cx="783167" cy="488950"/>
          </a:xfrm>
        </p:spPr>
        <p:txBody>
          <a:bodyPr anchorCtr="0"/>
          <a:lstStyle>
            <a:lvl1pPr>
              <a:defRPr smtClean="0"/>
            </a:lvl1pPr>
          </a:lstStyle>
          <a:p>
            <a:pPr>
              <a:defRPr/>
            </a:pPr>
            <a:fld id="{717A36FE-C557-4EF1-B592-43ABEF5BE2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37220"/>
      </p:ext>
    </p:extLst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A3F23-E2EC-4D0E-AFDB-34F38DDD6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78687"/>
      </p:ext>
    </p:extLst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762001"/>
            <a:ext cx="26416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762001"/>
            <a:ext cx="77216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CFA76-9B69-4716-85DA-2B3524A61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53884"/>
      </p:ext>
    </p:extLst>
  </p:cSld>
  <p:clrMapOvr>
    <a:masterClrMapping/>
  </p:clrMapOvr>
  <p:transition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1" y="2362201"/>
            <a:ext cx="10257367" cy="3724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17600" y="6248401"/>
            <a:ext cx="101600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184" y="6242050"/>
            <a:ext cx="783167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99EF-7796-491D-93DA-444C6F31A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01214"/>
      </p:ext>
    </p:extLst>
  </p:cSld>
  <p:clrMapOvr>
    <a:masterClrMapping/>
  </p:clrMapOvr>
  <p:transition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oundRect">
            <a:avLst>
              <a:gd name="adj" fmla="val 21667"/>
            </a:avLst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17600" y="6248401"/>
            <a:ext cx="101600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184" y="6242050"/>
            <a:ext cx="783167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7DA48-8D36-4C67-AB75-E56DA2CE2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28846"/>
      </p:ext>
    </p:extLst>
  </p:cSld>
  <p:clrMapOvr>
    <a:masterClrMapping/>
  </p:clrMapOvr>
  <p:transition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1" y="2362201"/>
            <a:ext cx="5027084" cy="37242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7884" y="2362201"/>
            <a:ext cx="5027083" cy="37242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17600" y="6248401"/>
            <a:ext cx="101600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184" y="6242050"/>
            <a:ext cx="783167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7343C-2394-45A4-9A45-5286B63F2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69952"/>
      </p:ext>
    </p:extLst>
  </p:cSld>
  <p:clrMapOvr>
    <a:masterClrMapping/>
  </p:clrMapOvr>
  <p:transition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17600" y="6248401"/>
            <a:ext cx="101600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184" y="6242050"/>
            <a:ext cx="783167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B5BF2-AF65-4766-AE78-A672B7D98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26583"/>
      </p:ext>
    </p:extLst>
  </p:cSld>
  <p:clrMapOvr>
    <a:masterClrMapping/>
  </p:clrMapOvr>
  <p:transition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17600" y="6248401"/>
            <a:ext cx="101600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184" y="6242050"/>
            <a:ext cx="783167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ED29E-2A67-4B0F-95D0-CE747F646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60763"/>
      </p:ext>
    </p:extLst>
  </p:cSld>
  <p:clrMapOvr>
    <a:masterClrMapping/>
  </p:clrMapOvr>
  <p:transition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17600" y="6248401"/>
            <a:ext cx="101600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184" y="6242050"/>
            <a:ext cx="783167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32770-B634-41D6-8935-F1B7E64AB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02211"/>
      </p:ext>
    </p:extLst>
  </p:cSld>
  <p:clrMapOvr>
    <a:masterClrMapping/>
  </p:clrMapOvr>
  <p:transition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17600" y="6248401"/>
            <a:ext cx="101600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184" y="6242050"/>
            <a:ext cx="783167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7F30D-26B4-4C0F-9696-8518C2C83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72231"/>
      </p:ext>
    </p:extLst>
  </p:cSld>
  <p:clrMapOvr>
    <a:masterClrMapping/>
  </p:clrMapOvr>
  <p:transition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17600" y="6248401"/>
            <a:ext cx="101600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184" y="6242050"/>
            <a:ext cx="783167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D8F13-4453-459A-86E6-38A493D11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37986"/>
      </p:ext>
    </p:extLst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99EF-7796-491D-93DA-444C6F31A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01214"/>
      </p:ext>
    </p:extLst>
  </p:cSld>
  <p:clrMapOvr>
    <a:masterClrMapping/>
  </p:clrMapOvr>
  <p:transition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1" y="2362201"/>
            <a:ext cx="10257367" cy="3724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17600" y="6248401"/>
            <a:ext cx="101600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184" y="6242050"/>
            <a:ext cx="783167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A3F23-E2EC-4D0E-AFDB-34F38DDD6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78687"/>
      </p:ext>
    </p:extLst>
  </p:cSld>
  <p:clrMapOvr>
    <a:masterClrMapping/>
  </p:clrMapOvr>
  <p:transition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762001"/>
            <a:ext cx="2641600" cy="5324475"/>
          </a:xfrm>
          <a:prstGeom prst="roundRect">
            <a:avLst>
              <a:gd name="adj" fmla="val 21667"/>
            </a:avLst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762001"/>
            <a:ext cx="7721600" cy="53244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17600" y="6248401"/>
            <a:ext cx="101600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184" y="6242050"/>
            <a:ext cx="783167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CFA76-9B69-4716-85DA-2B3524A61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53884"/>
      </p:ext>
    </p:extLst>
  </p:cSld>
  <p:clrMapOvr>
    <a:masterClrMapping/>
  </p:clrMapOvr>
  <p:transition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601" y="2362201"/>
            <a:ext cx="10257367" cy="3724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17600" y="6248401"/>
            <a:ext cx="101600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184" y="6242050"/>
            <a:ext cx="783167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99EF-7796-491D-93DA-444C6F31A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01214"/>
      </p:ext>
    </p:extLst>
  </p:cSld>
  <p:clrMapOvr>
    <a:masterClrMapping/>
  </p:clrMapOvr>
  <p:transition>
    <p:cover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oundRect">
            <a:avLst>
              <a:gd name="adj" fmla="val 21667"/>
            </a:avLst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17600" y="6248401"/>
            <a:ext cx="101600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184" y="6242050"/>
            <a:ext cx="783167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7DA48-8D36-4C67-AB75-E56DA2CE2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28846"/>
      </p:ext>
    </p:extLst>
  </p:cSld>
  <p:clrMapOvr>
    <a:masterClrMapping/>
  </p:clrMapOvr>
  <p:transition>
    <p:cover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1" y="2362201"/>
            <a:ext cx="5027084" cy="37242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7884" y="2362201"/>
            <a:ext cx="5027083" cy="37242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17600" y="6248401"/>
            <a:ext cx="101600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184" y="6242050"/>
            <a:ext cx="783167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7343C-2394-45A4-9A45-5286B63F2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69952"/>
      </p:ext>
    </p:extLst>
  </p:cSld>
  <p:clrMapOvr>
    <a:masterClrMapping/>
  </p:clrMapOvr>
  <p:transition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17600" y="6248401"/>
            <a:ext cx="101600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184" y="6242050"/>
            <a:ext cx="783167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B5BF2-AF65-4766-AE78-A672B7D98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26583"/>
      </p:ext>
    </p:extLst>
  </p:cSld>
  <p:clrMapOvr>
    <a:masterClrMapping/>
  </p:clrMapOvr>
  <p:transition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17600" y="6248401"/>
            <a:ext cx="101600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184" y="6242050"/>
            <a:ext cx="783167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ED29E-2A67-4B0F-95D0-CE747F646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60763"/>
      </p:ext>
    </p:extLst>
  </p:cSld>
  <p:clrMapOvr>
    <a:masterClrMapping/>
  </p:clrMapOvr>
  <p:transition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17600" y="6248401"/>
            <a:ext cx="101600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184" y="6242050"/>
            <a:ext cx="783167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32770-B634-41D6-8935-F1B7E64AB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02211"/>
      </p:ext>
    </p:extLst>
  </p:cSld>
  <p:clrMapOvr>
    <a:masterClrMapping/>
  </p:clrMapOvr>
  <p:transition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17600" y="6248401"/>
            <a:ext cx="101600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184" y="6242050"/>
            <a:ext cx="783167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7F30D-26B4-4C0F-9696-8518C2C83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72231"/>
      </p:ext>
    </p:extLst>
  </p:cSld>
  <p:clrMapOvr>
    <a:masterClrMapping/>
  </p:clrMapOvr>
  <p:transition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17600" y="6248401"/>
            <a:ext cx="101600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184" y="6242050"/>
            <a:ext cx="783167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D8F13-4453-459A-86E6-38A493D11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37986"/>
      </p:ext>
    </p:extLst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7DA48-8D36-4C67-AB75-E56DA2CE2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28846"/>
      </p:ext>
    </p:extLst>
  </p:cSld>
  <p:clrMapOvr>
    <a:masterClrMapping/>
  </p:clrMapOvr>
  <p:transition>
    <p:cover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  <a:prstGeom prst="roundRect">
            <a:avLst>
              <a:gd name="adj" fmla="val 21667"/>
            </a:avLst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1" y="2362201"/>
            <a:ext cx="10257367" cy="37242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17600" y="6248401"/>
            <a:ext cx="101600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184" y="6242050"/>
            <a:ext cx="783167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A3F23-E2EC-4D0E-AFDB-34F38DDD6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78687"/>
      </p:ext>
    </p:extLst>
  </p:cSld>
  <p:clrMapOvr>
    <a:masterClrMapping/>
  </p:clrMapOvr>
  <p:transition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0800" y="762001"/>
            <a:ext cx="2641600" cy="5324475"/>
          </a:xfrm>
          <a:prstGeom prst="roundRect">
            <a:avLst>
              <a:gd name="adj" fmla="val 21667"/>
            </a:avLst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762001"/>
            <a:ext cx="7721600" cy="53244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xfrm>
            <a:off x="1117600" y="6248401"/>
            <a:ext cx="101600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12184" y="6242050"/>
            <a:ext cx="783167" cy="4889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CFA76-9B69-4716-85DA-2B3524A616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853884"/>
      </p:ext>
    </p:extLst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7884" y="2362201"/>
            <a:ext cx="502708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7343C-2394-45A4-9A45-5286B63F2E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69952"/>
      </p:ext>
    </p:extLst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B5BF2-AF65-4766-AE78-A672B7D98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26583"/>
      </p:ext>
    </p:extLst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ED29E-2A67-4B0F-95D0-CE747F646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60763"/>
      </p:ext>
    </p:extLst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32770-B634-41D6-8935-F1B7E64AB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02211"/>
      </p:ext>
    </p:extLst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F7F30D-26B4-4C0F-9696-8518C2C83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72231"/>
      </p:ext>
    </p:extLst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D8F13-4453-459A-86E6-38A493D11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37986"/>
      </p:ext>
    </p:extLst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160000" cy="6858000"/>
            <a:chOff x="0" y="0"/>
            <a:chExt cx="4800" cy="4320"/>
          </a:xfrm>
        </p:grpSpPr>
        <p:grpSp>
          <p:nvGrpSpPr>
            <p:cNvPr id="103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8602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rgbClr val="808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4800"/>
              </a:p>
            </p:txBody>
          </p:sp>
          <p:sp>
            <p:nvSpPr>
              <p:cNvPr id="8602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4800"/>
              </a:p>
            </p:txBody>
          </p:sp>
        </p:grpSp>
        <p:grpSp>
          <p:nvGrpSpPr>
            <p:cNvPr id="103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8602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rgbClr val="53A75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4800"/>
              </a:p>
            </p:txBody>
          </p:sp>
          <p:sp>
            <p:nvSpPr>
              <p:cNvPr id="8602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4800"/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762000"/>
            <a:ext cx="105664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1" y="2362201"/>
            <a:ext cx="10257367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602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17600" y="6248401"/>
            <a:ext cx="101600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rgbClr val="CC3300"/>
                </a:solidFill>
              </a:defRPr>
            </a:lvl1pPr>
          </a:lstStyle>
          <a:p>
            <a:pPr>
              <a:defRPr/>
            </a:pPr>
            <a:r>
              <a:rPr lang="en-US"/>
              <a:t>Forensic Science: Fundamentals &amp; Investigations, Chapter 15 </a:t>
            </a:r>
          </a:p>
        </p:txBody>
      </p:sp>
      <p:sp>
        <p:nvSpPr>
          <p:cNvPr id="8602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184" y="6242050"/>
            <a:ext cx="783167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E4003E9-4BCD-4047-A31D-4949DD884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3" descr="EOC Bar vers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4" descr="fingerprint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768" y="457200"/>
            <a:ext cx="893233" cy="838200"/>
          </a:xfrm>
          <a:prstGeom prst="rect">
            <a:avLst/>
          </a:pr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>
    <p:cover/>
  </p:transition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160000" cy="6858000"/>
            <a:chOff x="0" y="0"/>
            <a:chExt cx="4800" cy="4320"/>
          </a:xfrm>
        </p:grpSpPr>
        <p:grpSp>
          <p:nvGrpSpPr>
            <p:cNvPr id="103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8602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rgbClr val="808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4800"/>
              </a:p>
            </p:txBody>
          </p:sp>
          <p:sp>
            <p:nvSpPr>
              <p:cNvPr id="8602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4800"/>
              </a:p>
            </p:txBody>
          </p:sp>
        </p:grpSp>
        <p:grpSp>
          <p:nvGrpSpPr>
            <p:cNvPr id="103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8602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rgbClr val="53A75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4800"/>
              </a:p>
            </p:txBody>
          </p:sp>
          <p:sp>
            <p:nvSpPr>
              <p:cNvPr id="8602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4800"/>
              </a:p>
            </p:txBody>
          </p:sp>
        </p:grpSp>
      </p:grpSp>
      <p:pic>
        <p:nvPicPr>
          <p:cNvPr id="1031" name="Picture 13" descr="EOC Bar verso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4" descr="fingerpri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768" y="457200"/>
            <a:ext cx="893233" cy="838200"/>
          </a:xfrm>
          <a:prstGeom prst="rect">
            <a:avLst/>
          </a:pr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QuestionShape"/>
          <p:cNvSpPr/>
          <p:nvPr userDrawn="1"/>
        </p:nvSpPr>
        <p:spPr bwMode="auto">
          <a:xfrm>
            <a:off x="169334" y="127000"/>
            <a:ext cx="1185333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>
              <a:lnSpc>
                <a:spcPct val="90000"/>
              </a:lnSpc>
            </a:pPr>
            <a:r>
              <a:rPr lang="en-US" sz="3600" b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iRespond Question Master</a:t>
            </a:r>
          </a:p>
        </p:txBody>
      </p:sp>
      <p:sp>
        <p:nvSpPr>
          <p:cNvPr id="3" name="AShape"/>
          <p:cNvSpPr/>
          <p:nvPr userDrawn="1"/>
        </p:nvSpPr>
        <p:spPr bwMode="auto">
          <a:xfrm>
            <a:off x="169334" y="3111500"/>
            <a:ext cx="1185333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800" smtClean="0">
                <a:latin typeface="+mn-lt"/>
              </a:rPr>
              <a:t>A.) Response A</a:t>
            </a:r>
          </a:p>
        </p:txBody>
      </p:sp>
      <p:sp>
        <p:nvSpPr>
          <p:cNvPr id="4" name="BShape"/>
          <p:cNvSpPr/>
          <p:nvPr userDrawn="1"/>
        </p:nvSpPr>
        <p:spPr bwMode="auto">
          <a:xfrm>
            <a:off x="169334" y="3835400"/>
            <a:ext cx="1185333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800" smtClean="0">
                <a:latin typeface="+mn-lt"/>
              </a:rPr>
              <a:t>B.) Response B</a:t>
            </a:r>
          </a:p>
        </p:txBody>
      </p:sp>
      <p:sp>
        <p:nvSpPr>
          <p:cNvPr id="5" name="CShape"/>
          <p:cNvSpPr/>
          <p:nvPr userDrawn="1"/>
        </p:nvSpPr>
        <p:spPr bwMode="auto">
          <a:xfrm>
            <a:off x="169334" y="4559300"/>
            <a:ext cx="1185333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800" smtClean="0">
                <a:latin typeface="+mn-lt"/>
              </a:rPr>
              <a:t>C.) Response C</a:t>
            </a:r>
          </a:p>
        </p:txBody>
      </p:sp>
      <p:sp>
        <p:nvSpPr>
          <p:cNvPr id="6" name="DShape"/>
          <p:cNvSpPr/>
          <p:nvPr userDrawn="1"/>
        </p:nvSpPr>
        <p:spPr bwMode="auto">
          <a:xfrm>
            <a:off x="169334" y="5283200"/>
            <a:ext cx="1185333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800" smtClean="0">
                <a:latin typeface="+mn-lt"/>
              </a:rPr>
              <a:t>D.) Response D</a:t>
            </a:r>
          </a:p>
        </p:txBody>
      </p:sp>
      <p:sp>
        <p:nvSpPr>
          <p:cNvPr id="7" name="EShape"/>
          <p:cNvSpPr/>
          <p:nvPr userDrawn="1"/>
        </p:nvSpPr>
        <p:spPr bwMode="auto">
          <a:xfrm>
            <a:off x="169334" y="6007100"/>
            <a:ext cx="1185333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None/>
            </a:pPr>
            <a:r>
              <a:rPr lang="en-US" sz="2800" smtClean="0">
                <a:latin typeface="+mn-lt"/>
              </a:rPr>
              <a:t>E.) Response E</a:t>
            </a:r>
          </a:p>
        </p:txBody>
      </p:sp>
      <p:sp>
        <p:nvSpPr>
          <p:cNvPr id="8" name="Percent"/>
          <p:cNvSpPr/>
          <p:nvPr userDrawn="1"/>
        </p:nvSpPr>
        <p:spPr bwMode="auto">
          <a:xfrm>
            <a:off x="8466667" y="254000"/>
            <a:ext cx="3386667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3366"/>
                </a:solidFill>
                <a:effectLst/>
                <a:latin typeface="Arial" charset="0"/>
              </a:rPr>
              <a:t>Percent Complete 100%</a:t>
            </a:r>
          </a:p>
        </p:txBody>
      </p:sp>
      <p:sp>
        <p:nvSpPr>
          <p:cNvPr id="9" name="Timer"/>
          <p:cNvSpPr/>
          <p:nvPr userDrawn="1"/>
        </p:nvSpPr>
        <p:spPr bwMode="auto">
          <a:xfrm>
            <a:off x="338667" y="254000"/>
            <a:ext cx="3386667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smtClean="0">
                <a:ln>
                  <a:noFill/>
                </a:ln>
                <a:solidFill>
                  <a:srgbClr val="003366"/>
                </a:solidFill>
                <a:effectLst/>
                <a:latin typeface="Arial" charset="0"/>
              </a:rPr>
              <a:t>00:30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</p:sldLayoutIdLst>
  <p:transition>
    <p:cover/>
  </p:transition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160000" cy="6858000"/>
            <a:chOff x="0" y="0"/>
            <a:chExt cx="4800" cy="4320"/>
          </a:xfrm>
        </p:grpSpPr>
        <p:grpSp>
          <p:nvGrpSpPr>
            <p:cNvPr id="103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86020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rgbClr val="808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4800"/>
              </a:p>
            </p:txBody>
          </p:sp>
          <p:sp>
            <p:nvSpPr>
              <p:cNvPr id="86021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rgbClr val="808000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pPr>
                  <a:defRPr/>
                </a:pPr>
                <a:endParaRPr lang="en-US" sz="4800"/>
              </a:p>
            </p:txBody>
          </p:sp>
        </p:grpSp>
        <p:grpSp>
          <p:nvGrpSpPr>
            <p:cNvPr id="103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86023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rgbClr val="53A753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4800"/>
              </a:p>
            </p:txBody>
          </p:sp>
          <p:sp>
            <p:nvSpPr>
              <p:cNvPr id="86024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rgbClr val="99CC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4800"/>
              </a:p>
            </p:txBody>
          </p:sp>
        </p:grpSp>
      </p:grpSp>
      <p:pic>
        <p:nvPicPr>
          <p:cNvPr id="1031" name="Picture 13" descr="EOC Bar verso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4" descr="fingerprin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768" y="457200"/>
            <a:ext cx="893233" cy="838200"/>
          </a:xfrm>
          <a:prstGeom prst="rect">
            <a:avLst/>
          </a:pr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GraphShape" hidden="1"/>
          <p:cNvSpPr/>
          <p:nvPr userDrawn="1"/>
        </p:nvSpPr>
        <p:spPr bwMode="auto">
          <a:xfrm>
            <a:off x="169334" y="254000"/>
            <a:ext cx="1693333" cy="1270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iRespond Graph</a:t>
            </a:r>
          </a:p>
        </p:txBody>
      </p:sp>
      <p:grpSp>
        <p:nvGrpSpPr>
          <p:cNvPr id="86016" name="CorrectBarGroup"/>
          <p:cNvGrpSpPr/>
          <p:nvPr userDrawn="1"/>
        </p:nvGrpSpPr>
        <p:grpSpPr>
          <a:xfrm>
            <a:off x="1693333" y="3175000"/>
            <a:ext cx="3556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 bwMode="auto"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CorrectBar1"/>
            <p:cNvSpPr/>
            <p:nvPr userDrawn="1"/>
          </p:nvSpPr>
          <p:spPr bwMode="auto"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0" name="PercentLabelGroup"/>
          <p:cNvGrpSpPr/>
          <p:nvPr userDrawn="1"/>
        </p:nvGrpSpPr>
        <p:grpSpPr>
          <a:xfrm>
            <a:off x="1693333" y="1270000"/>
            <a:ext cx="99060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 bwMode="auto"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rPr>
                <a:t>67%</a:t>
              </a:r>
            </a:p>
          </p:txBody>
        </p:sp>
        <p:sp>
          <p:nvSpPr>
            <p:cNvPr id="6" name="PercentLabel1"/>
            <p:cNvSpPr/>
            <p:nvPr userDrawn="1"/>
          </p:nvSpPr>
          <p:spPr bwMode="auto"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rPr>
                <a:t>33%</a:t>
              </a:r>
            </a:p>
          </p:txBody>
        </p:sp>
        <p:sp>
          <p:nvSpPr>
            <p:cNvPr id="9" name="PercentLabel2"/>
            <p:cNvSpPr/>
            <p:nvPr userDrawn="1"/>
          </p:nvSpPr>
          <p:spPr bwMode="auto"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rPr>
                <a:t>100%</a:t>
              </a:r>
            </a:p>
          </p:txBody>
        </p:sp>
        <p:sp>
          <p:nvSpPr>
            <p:cNvPr id="12" name="PercentLabel3"/>
            <p:cNvSpPr/>
            <p:nvPr userDrawn="1"/>
          </p:nvSpPr>
          <p:spPr bwMode="auto"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rPr>
                <a:t>100%</a:t>
              </a:r>
            </a:p>
          </p:txBody>
        </p:sp>
        <p:sp>
          <p:nvSpPr>
            <p:cNvPr id="15" name="PercentLabel4"/>
            <p:cNvSpPr/>
            <p:nvPr userDrawn="1"/>
          </p:nvSpPr>
          <p:spPr bwMode="auto"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rPr>
                <a:t>67%</a:t>
              </a:r>
            </a:p>
          </p:txBody>
        </p:sp>
      </p:grpSp>
      <p:grpSp>
        <p:nvGrpSpPr>
          <p:cNvPr id="86017" name="IncorrectBarGroup"/>
          <p:cNvGrpSpPr/>
          <p:nvPr userDrawn="1"/>
        </p:nvGrpSpPr>
        <p:grpSpPr>
          <a:xfrm>
            <a:off x="5926667" y="1905000"/>
            <a:ext cx="5672667" cy="3810000"/>
            <a:chOff x="4445000" y="1905000"/>
            <a:chExt cx="4254500" cy="3810000"/>
          </a:xfrm>
        </p:grpSpPr>
        <p:sp>
          <p:nvSpPr>
            <p:cNvPr id="10" name="IncorrectBar2"/>
            <p:cNvSpPr/>
            <p:nvPr userDrawn="1"/>
          </p:nvSpPr>
          <p:spPr bwMode="auto"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IncorrectBar3"/>
            <p:cNvSpPr/>
            <p:nvPr userDrawn="1"/>
          </p:nvSpPr>
          <p:spPr bwMode="auto"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IncorrectBar4"/>
            <p:cNvSpPr/>
            <p:nvPr userDrawn="1"/>
          </p:nvSpPr>
          <p:spPr bwMode="auto"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8" name="XLabelGroup"/>
          <p:cNvGrpSpPr/>
          <p:nvPr userDrawn="1"/>
        </p:nvGrpSpPr>
        <p:grpSpPr>
          <a:xfrm>
            <a:off x="1693333" y="5842000"/>
            <a:ext cx="9906000" cy="317500"/>
            <a:chOff x="1270000" y="5842000"/>
            <a:chExt cx="7429500" cy="317500"/>
          </a:xfrm>
        </p:grpSpPr>
        <p:sp>
          <p:nvSpPr>
            <p:cNvPr id="5" name="XValueLabel0"/>
            <p:cNvSpPr/>
            <p:nvPr userDrawn="1"/>
          </p:nvSpPr>
          <p:spPr bwMode="auto"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rPr>
                <a:t>A*</a:t>
              </a:r>
            </a:p>
          </p:txBody>
        </p:sp>
        <p:sp>
          <p:nvSpPr>
            <p:cNvPr id="8" name="XValueLabel1"/>
            <p:cNvSpPr/>
            <p:nvPr userDrawn="1"/>
          </p:nvSpPr>
          <p:spPr bwMode="auto"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rPr>
                <a:t>B*</a:t>
              </a:r>
            </a:p>
          </p:txBody>
        </p:sp>
        <p:sp>
          <p:nvSpPr>
            <p:cNvPr id="11" name="XValueLabel2"/>
            <p:cNvSpPr/>
            <p:nvPr userDrawn="1"/>
          </p:nvSpPr>
          <p:spPr bwMode="auto"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rPr>
                <a:t>C</a:t>
              </a:r>
            </a:p>
          </p:txBody>
        </p:sp>
        <p:sp>
          <p:nvSpPr>
            <p:cNvPr id="14" name="XValueLabel3"/>
            <p:cNvSpPr/>
            <p:nvPr userDrawn="1"/>
          </p:nvSpPr>
          <p:spPr bwMode="auto"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rPr>
                <a:t>D</a:t>
              </a:r>
            </a:p>
          </p:txBody>
        </p:sp>
        <p:sp>
          <p:nvSpPr>
            <p:cNvPr id="17" name="XValueLabel4"/>
            <p:cNvSpPr/>
            <p:nvPr userDrawn="1"/>
          </p:nvSpPr>
          <p:spPr bwMode="auto"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rPr>
                <a:t>E</a:t>
              </a:r>
            </a:p>
          </p:txBody>
        </p:sp>
      </p:grpSp>
      <p:grpSp>
        <p:nvGrpSpPr>
          <p:cNvPr id="31" name="AxisLineGroup"/>
          <p:cNvGrpSpPr/>
          <p:nvPr userDrawn="1"/>
        </p:nvGrpSpPr>
        <p:grpSpPr>
          <a:xfrm>
            <a:off x="1185333" y="1587500"/>
            <a:ext cx="10668000" cy="4127500"/>
            <a:chOff x="889000" y="1587500"/>
            <a:chExt cx="8001000" cy="4127500"/>
          </a:xfrm>
        </p:grpSpPr>
        <p:cxnSp>
          <p:nvCxnSpPr>
            <p:cNvPr id="18" name="XAxisLine"/>
            <p:cNvCxnSpPr/>
            <p:nvPr userDrawn="1"/>
          </p:nvCxnSpPr>
          <p:spPr bwMode="auto">
            <a:xfrm>
              <a:off x="889000" y="5715000"/>
              <a:ext cx="8001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YAxisLine"/>
            <p:cNvCxnSpPr/>
            <p:nvPr userDrawn="1"/>
          </p:nvCxnSpPr>
          <p:spPr bwMode="auto">
            <a:xfrm>
              <a:off x="1016000" y="1587500"/>
              <a:ext cx="0" cy="41275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YAxisTick0"/>
            <p:cNvCxnSpPr/>
            <p:nvPr userDrawn="1"/>
          </p:nvCxnSpPr>
          <p:spPr bwMode="auto">
            <a:xfrm>
              <a:off x="889000" y="571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YAxisTick1"/>
            <p:cNvCxnSpPr/>
            <p:nvPr userDrawn="1"/>
          </p:nvCxnSpPr>
          <p:spPr bwMode="auto">
            <a:xfrm>
              <a:off x="889000" y="444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YAxisTick2"/>
            <p:cNvCxnSpPr/>
            <p:nvPr userDrawn="1"/>
          </p:nvCxnSpPr>
          <p:spPr bwMode="auto">
            <a:xfrm>
              <a:off x="889000" y="317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YAxisTick3"/>
            <p:cNvCxnSpPr/>
            <p:nvPr userDrawn="1"/>
          </p:nvCxnSpPr>
          <p:spPr bwMode="auto">
            <a:xfrm>
              <a:off x="889000" y="1905000"/>
              <a:ext cx="2540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33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YLabelGroup"/>
          <p:cNvGrpSpPr/>
          <p:nvPr userDrawn="1"/>
        </p:nvGrpSpPr>
        <p:grpSpPr>
          <a:xfrm>
            <a:off x="338667" y="1841500"/>
            <a:ext cx="1016000" cy="3937000"/>
            <a:chOff x="254000" y="1841500"/>
            <a:chExt cx="762000" cy="3937000"/>
          </a:xfrm>
        </p:grpSpPr>
        <p:sp>
          <p:nvSpPr>
            <p:cNvPr id="21" name="YValueLabel0"/>
            <p:cNvSpPr/>
            <p:nvPr userDrawn="1"/>
          </p:nvSpPr>
          <p:spPr bwMode="auto"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rPr>
                <a:t>0</a:t>
              </a:r>
            </a:p>
          </p:txBody>
        </p:sp>
        <p:sp>
          <p:nvSpPr>
            <p:cNvPr id="23" name="YValueLabel1"/>
            <p:cNvSpPr/>
            <p:nvPr userDrawn="1"/>
          </p:nvSpPr>
          <p:spPr bwMode="auto"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rPr>
                <a:t>1</a:t>
              </a:r>
            </a:p>
          </p:txBody>
        </p:sp>
        <p:sp>
          <p:nvSpPr>
            <p:cNvPr id="25" name="YValueLabel2"/>
            <p:cNvSpPr/>
            <p:nvPr userDrawn="1"/>
          </p:nvSpPr>
          <p:spPr bwMode="auto"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rPr>
                <a:t>2</a:t>
              </a:r>
            </a:p>
          </p:txBody>
        </p:sp>
        <p:sp>
          <p:nvSpPr>
            <p:cNvPr id="27" name="YValueLabel3"/>
            <p:cNvSpPr/>
            <p:nvPr userDrawn="1"/>
          </p:nvSpPr>
          <p:spPr bwMode="auto"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rgbClr val="003366"/>
                  </a:solidFill>
                  <a:effectLst/>
                  <a:latin typeface="Arial" charset="0"/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transition>
    <p:cover/>
  </p:transition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upload.wikimedia.org/wikipedia/commons/thumb/6/61/Shoeprint(forensic).jpg/250px-Shoeprint(forensic).jpg&amp;imgrefurl=http://www.nationmaster.com/encyclopedia/Forensic-footwear-evidence&amp;usg=__8ygI6I9_x67mcBp6UK7ioSJ5mLU=&amp;h=268&amp;w=250&amp;sz=21&amp;hl=en&amp;start=1&amp;um=1&amp;tbnid=1ilKU9sLEYtX-M:&amp;tbnh=113&amp;tbnw=105&amp;prev=/images?q=forensic+impressions&amp;hl=en&amp;rlz=1T4GFRC_en___US203&amp;sa=N&amp;um=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images.google.com/imgres?imgurl=http://www.michigan.gov/images/MSP_tire_impression&amp;imgrefurl=http://www.michigan.gov/msp/0,1607,7-123-1593_3800-15961--,00.html&amp;usg=__GHgJp8SqgaSWMyLxOYMB_hFtqDg=&amp;h=414&amp;w=500&amp;sz=66&amp;hl=en&amp;start=54&amp;um=1&amp;tbnid=czhcpGpLcW81uM:&amp;tbnh=108&amp;tbnw=130&amp;prev=/images?q=forensic+impressions&amp;ndsp=18&amp;hl=en&amp;rlz=1T4GFRC_en___US203&amp;sa=N&amp;start=36&amp;um=1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images.google.com/imgres?imgurl=http://www.crimescene.com/store/images/bio.shoeprint.jpg&amp;imgrefurl=http://www.crimescene.com/store/index.php?main_page=product_info&amp;products_id=128&amp;usg=__rUjVW72vnQs761yxCwDjJIcyAv0=&amp;h=220&amp;w=103&amp;sz=5&amp;hl=en&amp;start=85&amp;um=1&amp;tbnid=s9lOsLOJbLUjVM:&amp;tbnh=107&amp;tbnw=50&amp;prev=/images?q=forensic+impressions&amp;ndsp=18&amp;hl=en&amp;rlz=1T4GFRC_en___US203&amp;sa=N&amp;start=72&amp;u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www.bumc.bu.edu/biomedforensic/files/2008/11/soil-impression-150x150.jpg&amp;imgrefurl=http://www.bumc.bu.edu/biomedforensic/courses/&amp;usg=__ElhxYaF0AtO9o8RNwKd3WibpwWg=&amp;h=150&amp;w=150&amp;sz=13&amp;hl=en&amp;start=322&amp;um=1&amp;tbnid=UVZ063eMqQD6MM:&amp;tbnh=96&amp;tbnw=96&amp;prev=/images?q=forensic+impressions&amp;ndsp=18&amp;hl=en&amp;rlz=1T4GFRC_en___US203&amp;sa=N&amp;start=306&amp;um=1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images.google.com/imgres?imgurl=http://www.leelofland.com/wordpress/wp-content/uploads/2008/02/footprints_small1.jpg&amp;imgrefurl=http://www.leelofland.com/wordpress/?cat=9&amp;paged=2&amp;usg=__80DRqhyg7bNu6UWp7sPbOilim9U=&amp;h=367&amp;w=336&amp;sz=18&amp;hl=en&amp;start=212&amp;um=1&amp;tbnid=FG_WNCA6RJmn-M:&amp;tbnh=122&amp;tbnw=112&amp;prev=/images?q=forensic+impressions&amp;ndsp=18&amp;hl=en&amp;rlz=1T4GFRC_en___US203&amp;sa=N&amp;start=198&amp;um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google.com/imgres?imgurl=http://www.arcanaforensics.com/images/TireImpression.jpg&amp;imgrefurl=http://www.arcanaforensics.com/&amp;usg=__N_D4pGHKGq3hyGiOr7dEVq4e_g4=&amp;h=102&amp;w=152&amp;sz=7&amp;hl=en&amp;start=60&amp;um=1&amp;tbnid=0Lp9guaLlNveaM:&amp;tbnh=64&amp;tbnw=96&amp;prev=/images?q=forensic+tire+impressions&amp;ndsp=18&amp;hl=en&amp;rlz=1T4GFRC_en___US203&amp;sa=N&amp;start=54&amp;um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CC3300"/>
                </a:solidFill>
              </a:rPr>
              <a:t>Forensic Science: Fundamentals &amp; Investigations, Chapter 15 </a:t>
            </a:r>
          </a:p>
        </p:txBody>
      </p:sp>
      <p:sp>
        <p:nvSpPr>
          <p:cNvPr id="30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8D5F0B5-66E5-4B3B-9B8A-799183F12826}" type="slidenum">
              <a:rPr lang="en-US" sz="2600">
                <a:solidFill>
                  <a:schemeClr val="bg1"/>
                </a:solidFill>
              </a:rPr>
              <a:pPr/>
              <a:t>1</a:t>
            </a:fld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307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dirty="0" smtClean="0">
                <a:solidFill>
                  <a:srgbClr val="000000"/>
                </a:solidFill>
              </a:rPr>
              <a:t>Casts </a:t>
            </a:r>
            <a:r>
              <a:rPr lang="en-US" i="1" dirty="0" smtClean="0">
                <a:solidFill>
                  <a:srgbClr val="000000"/>
                </a:solidFill>
              </a:rPr>
              <a:t>and Impressions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/>
              <a:t>SFS1. Students will recognize and classify various types of evidence in relation to the definition and scope of Forensic Science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/>
              <a:t>SFS2. Students will use various scientific techniques to analyze physical and trace evidence. 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/>
              <a:t>SFS4 Students evaluate the role of ballistics, tool marks and arson in forensic investigation. </a:t>
            </a: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Recognize the forensic significance of tool marks, footwear and tire impressions in an investigation. 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Forensic Science: Fundamentals &amp; Investigations, Chapter 15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8A99EF-7796-491D-93DA-444C6F31A9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698" y="0"/>
            <a:ext cx="5107459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Image result for tire impressions forensic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836" y="0"/>
            <a:ext cx="3081164" cy="4672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035" y="3809999"/>
            <a:ext cx="3753605" cy="303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Image result for tire impressions forensic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244" y="2717109"/>
            <a:ext cx="6224712" cy="412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71" y="-63743"/>
            <a:ext cx="4036541" cy="393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72" y="3253095"/>
            <a:ext cx="4014770" cy="359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265501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CC3300"/>
                </a:solidFill>
              </a:rPr>
              <a:t>Forensic Science: Fundamentals &amp; Investigations, Chapter 15 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F7D3F5B-E703-4CED-8666-94C42275B4B0}" type="slidenum">
              <a:rPr lang="en-US" sz="2600">
                <a:solidFill>
                  <a:schemeClr val="bg1"/>
                </a:solidFill>
              </a:rPr>
              <a:pPr/>
              <a:t>11</a:t>
            </a:fld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18436" name="AutoShape 2"/>
          <p:cNvSpPr>
            <a:spLocks noGrp="1" noChangeArrowheads="1"/>
          </p:cNvSpPr>
          <p:nvPr>
            <p:ph type="title"/>
          </p:nvPr>
        </p:nvSpPr>
        <p:spPr>
          <a:xfrm>
            <a:off x="2438400" y="228600"/>
            <a:ext cx="7239000" cy="1143000"/>
          </a:xfrm>
        </p:spPr>
        <p:txBody>
          <a:bodyPr/>
          <a:lstStyle/>
          <a:p>
            <a:pPr eaLnBrk="1" hangingPunct="1"/>
            <a:r>
              <a:rPr lang="en-US" smtClean="0"/>
              <a:t>Tire tread</a:t>
            </a:r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4724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09800"/>
            <a:ext cx="457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8189914" y="6583364"/>
            <a:ext cx="2478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>
                <a:latin typeface="Chalkboard" pitchFamily="64" charset="0"/>
              </a:rPr>
              <a:t>Photography Paul Ricketts, 2006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CC3300"/>
                </a:solidFill>
              </a:rPr>
              <a:t>Forensic Science: Fundamentals &amp; Investigations, Chapter 15 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CD926D8-71A6-4A37-BF07-CECBBB748631}" type="slidenum">
              <a:rPr lang="en-US" sz="2600">
                <a:solidFill>
                  <a:schemeClr val="bg1"/>
                </a:solidFill>
              </a:rPr>
              <a:pPr/>
              <a:t>12</a:t>
            </a:fld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19460" name="AutoShap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762000"/>
          </a:xfrm>
        </p:spPr>
        <p:txBody>
          <a:bodyPr/>
          <a:lstStyle/>
          <a:p>
            <a:pPr eaLnBrk="1" hangingPunct="1"/>
            <a:r>
              <a:rPr lang="en-US" sz="3200"/>
              <a:t>Tire tread on ground</a:t>
            </a:r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8189914" y="6583364"/>
            <a:ext cx="2478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>
                <a:latin typeface="Chalkboard" pitchFamily="64" charset="0"/>
              </a:rPr>
              <a:t>Photography Paul Ricketts, 2006</a:t>
            </a:r>
          </a:p>
        </p:txBody>
      </p:sp>
      <p:pic>
        <p:nvPicPr>
          <p:cNvPr id="19462" name="Picture 4" descr="ty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99"/>
            <a:ext cx="12192000" cy="590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Forensic Science: Fundamentals &amp; Investigations, Chapter 15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8A99EF-7796-491D-93DA-444C6F31A9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11277600" cy="6849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858067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CC3300"/>
                </a:solidFill>
              </a:rPr>
              <a:t>Forensic Science: Fundamentals &amp; Investigations, Chapter 15 </a:t>
            </a:r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B7FC1001-EC6B-41DB-B89B-647833C77A99}" type="slidenum">
              <a:rPr lang="en-US" sz="2600">
                <a:solidFill>
                  <a:schemeClr val="bg1"/>
                </a:solidFill>
              </a:rPr>
              <a:pPr/>
              <a:t>14</a:t>
            </a:fld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70658" name="AutoShape 2"/>
          <p:cNvSpPr>
            <a:spLocks noGrp="1" noChangeArrowheads="1"/>
          </p:cNvSpPr>
          <p:nvPr>
            <p:ph type="title"/>
          </p:nvPr>
        </p:nvSpPr>
        <p:spPr>
          <a:xfrm>
            <a:off x="1117600" y="990600"/>
            <a:ext cx="10160000" cy="990600"/>
          </a:xfrm>
        </p:spPr>
        <p:txBody>
          <a:bodyPr/>
          <a:lstStyle/>
          <a:p>
            <a:pPr eaLnBrk="1" hangingPunct="1">
              <a:lnSpc>
                <a:spcPct val="60000"/>
              </a:lnSpc>
            </a:pPr>
            <a:r>
              <a:rPr lang="en-US" sz="4800" dirty="0">
                <a:solidFill>
                  <a:srgbClr val="3A763A"/>
                </a:solidFill>
                <a:latin typeface="Kartika" pitchFamily="18" charset="0"/>
              </a:rPr>
              <a:t>Collection of Shoe or Tire Impression Evidence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7600" y="2286001"/>
            <a:ext cx="10693400" cy="4029075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40000"/>
              </a:spcAft>
              <a:buSzPct val="90000"/>
              <a:buNone/>
            </a:pPr>
            <a:r>
              <a:rPr lang="en-US" dirty="0" smtClean="0"/>
              <a:t>Why would the following steps be important? 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90000"/>
              <a:buFont typeface="Wingdings" pitchFamily="2" charset="2"/>
              <a:buAutoNum type="arabicPeriod"/>
            </a:pPr>
            <a:r>
              <a:rPr lang="en-US" dirty="0" smtClean="0"/>
              <a:t>Take photos as soon as possible. 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90000"/>
              <a:buFont typeface="Wingdings" pitchFamily="2" charset="2"/>
              <a:buAutoNum type="arabicPeriod"/>
            </a:pPr>
            <a:r>
              <a:rPr lang="en-US" dirty="0" smtClean="0"/>
              <a:t>Take multiple photos of the impression from at least two different orientations. 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90000"/>
              <a:buFont typeface="Wingdings" pitchFamily="2" charset="2"/>
              <a:buAutoNum type="arabicPeriod"/>
            </a:pPr>
            <a:r>
              <a:rPr lang="en-US" dirty="0" smtClean="0"/>
              <a:t>Place an identifying label and a ruler in position with the impression for the photo. 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90000"/>
              <a:buFont typeface="Wingdings" pitchFamily="2" charset="2"/>
              <a:buAutoNum type="arabicPeriod"/>
            </a:pPr>
            <a:r>
              <a:rPr lang="en-US" dirty="0" smtClean="0"/>
              <a:t>Use oblique (not bright) lighting when possible.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Forensic Science: Fundamentals &amp; Investigations, Chapter 15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9D8945-4C0A-4302-9EE8-D67F063BE7A7}" type="slidenum">
              <a:rPr lang="en-US"/>
              <a:pPr/>
              <a:t>15</a:t>
            </a:fld>
            <a:endParaRPr lang="en-US"/>
          </a:p>
        </p:txBody>
      </p:sp>
      <p:sp>
        <p:nvSpPr>
          <p:cNvPr id="79874" name="AutoShape 2"/>
          <p:cNvSpPr>
            <a:spLocks noGrp="1" noChangeArrowheads="1"/>
          </p:cNvSpPr>
          <p:nvPr>
            <p:ph type="title"/>
          </p:nvPr>
        </p:nvSpPr>
        <p:spPr>
          <a:xfrm>
            <a:off x="1117600" y="917574"/>
            <a:ext cx="7239000" cy="9906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Identifying a Vehicle 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7600" y="2362200"/>
            <a:ext cx="8826500" cy="1752600"/>
          </a:xfrm>
        </p:spPr>
        <p:txBody>
          <a:bodyPr/>
          <a:lstStyle/>
          <a:p>
            <a:pPr>
              <a:spcBef>
                <a:spcPct val="30000"/>
              </a:spcBef>
              <a:buSzPct val="90000"/>
              <a:buFontTx/>
              <a:buNone/>
            </a:pPr>
            <a:r>
              <a:rPr lang="en-US" dirty="0"/>
              <a:t>Track widths—</a:t>
            </a:r>
            <a:br>
              <a:rPr lang="en-US" dirty="0"/>
            </a:br>
            <a:r>
              <a:rPr lang="en-US" sz="2400" dirty="0"/>
              <a:t>From center of tire to center of tire</a:t>
            </a:r>
          </a:p>
          <a:p>
            <a:pPr>
              <a:spcBef>
                <a:spcPct val="30000"/>
              </a:spcBef>
              <a:buSzPct val="90000"/>
              <a:buFontTx/>
              <a:buNone/>
            </a:pPr>
            <a:r>
              <a:rPr lang="en-US" dirty="0"/>
              <a:t>Wheelbase length—</a:t>
            </a:r>
            <a:br>
              <a:rPr lang="en-US" dirty="0"/>
            </a:br>
            <a:r>
              <a:rPr lang="en-US" sz="2400" dirty="0"/>
              <a:t>From center of front axle to center of rear axle</a:t>
            </a:r>
          </a:p>
        </p:txBody>
      </p:sp>
      <p:pic>
        <p:nvPicPr>
          <p:cNvPr id="79877" name="Picture 5" descr="45866_f15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152" y="4508502"/>
            <a:ext cx="9979448" cy="214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983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39A75A-25C8-46BC-9F68-5C67E228A8F8}" type="slidenum">
              <a:rPr lang="en-US"/>
              <a:pPr/>
              <a:t>16</a:t>
            </a:fld>
            <a:endParaRPr lang="en-US"/>
          </a:p>
        </p:txBody>
      </p:sp>
      <p:sp>
        <p:nvSpPr>
          <p:cNvPr id="93186" name="AutoShape 2"/>
          <p:cNvSpPr>
            <a:spLocks noGrp="1" noChangeArrowheads="1"/>
          </p:cNvSpPr>
          <p:nvPr>
            <p:ph type="title"/>
          </p:nvPr>
        </p:nvSpPr>
        <p:spPr>
          <a:xfrm>
            <a:off x="1143000" y="914400"/>
            <a:ext cx="7239000" cy="990600"/>
          </a:xfrm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Identifying a Vehicle 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3657600" cy="53340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dirty="0"/>
              <a:t>Turning diameter</a:t>
            </a:r>
          </a:p>
          <a:p>
            <a:pPr>
              <a:spcBef>
                <a:spcPct val="30000"/>
              </a:spcBef>
              <a:buSzPct val="90000"/>
              <a:buFontTx/>
              <a:buNone/>
            </a:pPr>
            <a:r>
              <a:rPr lang="en-US" sz="2400" dirty="0"/>
              <a:t>	</a:t>
            </a:r>
          </a:p>
          <a:p>
            <a:pPr>
              <a:spcBef>
                <a:spcPct val="30000"/>
              </a:spcBef>
              <a:buSzPct val="90000"/>
              <a:buFontTx/>
              <a:buNone/>
            </a:pPr>
            <a:r>
              <a:rPr lang="en-US" sz="2400" dirty="0"/>
              <a:t>	</a:t>
            </a:r>
          </a:p>
        </p:txBody>
      </p:sp>
      <p:pic>
        <p:nvPicPr>
          <p:cNvPr id="93188" name="Picture 4" descr="45866_f15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225" y="1905001"/>
            <a:ext cx="6038065" cy="410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9" name="Rectangle 5"/>
          <p:cNvSpPr>
            <a:spLocks noChangeArrowheads="1"/>
          </p:cNvSpPr>
          <p:nvPr/>
        </p:nvSpPr>
        <p:spPr bwMode="auto">
          <a:xfrm>
            <a:off x="1143000" y="6010803"/>
            <a:ext cx="7086600" cy="72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30000"/>
              </a:spcBef>
              <a:buClr>
                <a:schemeClr val="tx1"/>
              </a:buClr>
              <a:buSzPct val="90000"/>
              <a:buFont typeface="Wingdings" pitchFamily="2" charset="2"/>
              <a:buNone/>
            </a:pPr>
            <a:r>
              <a:rPr lang="en-US" sz="2400" dirty="0"/>
              <a:t>The database </a:t>
            </a:r>
            <a:r>
              <a:rPr lang="en-US" sz="2400" dirty="0" err="1"/>
              <a:t>TreadMate</a:t>
            </a:r>
            <a:r>
              <a:rPr lang="en-US" sz="2400" dirty="0"/>
              <a:t> </a:t>
            </a:r>
            <a:r>
              <a:rPr lang="en-US" sz="2400" dirty="0"/>
              <a:t>can be checked to find the vehicle with these specifications </a:t>
            </a:r>
          </a:p>
        </p:txBody>
      </p:sp>
    </p:spTree>
    <p:extLst>
      <p:ext uri="{BB962C8B-B14F-4D97-AF65-F5344CB8AC3E}">
        <p14:creationId xmlns:p14="http://schemas.microsoft.com/office/powerpoint/2010/main" val="850022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CC3300"/>
                </a:solidFill>
              </a:rPr>
              <a:t>Forensic Science: Fundamentals &amp; Investigations, Chapter 15 </a:t>
            </a:r>
          </a:p>
        </p:txBody>
      </p:sp>
      <p:sp>
        <p:nvSpPr>
          <p:cNvPr id="2048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0D4A4B3-479A-4856-AF4C-F003B672DAD0}" type="slidenum">
              <a:rPr lang="en-US" sz="2600">
                <a:solidFill>
                  <a:schemeClr val="bg1"/>
                </a:solidFill>
              </a:rPr>
              <a:pPr/>
              <a:t>17</a:t>
            </a:fld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32050" y="688848"/>
            <a:ext cx="8229600" cy="1252728"/>
          </a:xfrm>
          <a:prstGeom prst="rect">
            <a:avLst/>
          </a:prstGeom>
          <a:ln>
            <a:round/>
            <a:headEnd/>
            <a:tailEnd/>
          </a:ln>
        </p:spPr>
        <p:txBody>
          <a:bodyPr vert="horz" wrap="square" lIns="91440" tIns="45720" rIns="4572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4500" kern="1200" dirty="0">
                <a:solidFill>
                  <a:schemeClr val="tx1"/>
                </a:solidFill>
              </a:rPr>
              <a:t>Establishing Car Movements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29250" y="2155825"/>
            <a:ext cx="6781800" cy="4702175"/>
          </a:xfrm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438150" indent="-319088" eaLnBrk="1" hangingPunct="1">
              <a:buNone/>
            </a:pPr>
            <a:r>
              <a:rPr lang="en-US" dirty="0" smtClean="0"/>
              <a:t>Direction of travel can be determined by:</a:t>
            </a:r>
          </a:p>
          <a:p>
            <a:pPr marL="438150" indent="-319088" eaLnBrk="1" hangingPunct="1"/>
            <a:r>
              <a:rPr lang="en-US" dirty="0" smtClean="0"/>
              <a:t>Vegetation disturbed</a:t>
            </a:r>
          </a:p>
          <a:p>
            <a:pPr marL="438150" indent="-319088" eaLnBrk="1" hangingPunct="1"/>
            <a:r>
              <a:rPr lang="en-US" dirty="0" smtClean="0"/>
              <a:t>Debris cast off</a:t>
            </a:r>
          </a:p>
          <a:p>
            <a:pPr marL="438150" indent="-319088" eaLnBrk="1" hangingPunct="1"/>
            <a:r>
              <a:rPr lang="en-US" dirty="0" smtClean="0"/>
              <a:t>Splash patterns</a:t>
            </a:r>
          </a:p>
          <a:p>
            <a:pPr marL="438150" indent="-319088" eaLnBrk="1" hangingPunct="1"/>
            <a:r>
              <a:rPr lang="en-US" dirty="0" smtClean="0"/>
              <a:t>Substance transfer </a:t>
            </a:r>
          </a:p>
          <a:p>
            <a:pPr marL="438150" indent="-319088" eaLnBrk="1" hangingPunct="1"/>
            <a:r>
              <a:rPr lang="en-US" dirty="0" smtClean="0"/>
              <a:t>Tire marks</a:t>
            </a:r>
          </a:p>
        </p:txBody>
      </p:sp>
      <p:pic>
        <p:nvPicPr>
          <p:cNvPr id="20486" name="Picture 2" descr="http://www.library.umass.edu/spcoll/galleries/mange/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666999"/>
            <a:ext cx="4237038" cy="3316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1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CC3300"/>
                </a:solidFill>
              </a:rPr>
              <a:t>Forensic Science: Fundamentals &amp; Investigations, Chapter 15 </a:t>
            </a:r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0DEFB5C-9B2A-4EE3-9D63-EBEC756BC521}" type="slidenum">
              <a:rPr lang="en-US" sz="2600">
                <a:solidFill>
                  <a:schemeClr val="bg1"/>
                </a:solidFill>
              </a:rPr>
              <a:pPr/>
              <a:t>18</a:t>
            </a:fld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05743" y="762000"/>
            <a:ext cx="8229600" cy="1252728"/>
          </a:xfrm>
          <a:prstGeom prst="rect">
            <a:avLst/>
          </a:prstGeom>
          <a:ln>
            <a:round/>
            <a:headEnd/>
            <a:tailEnd/>
          </a:ln>
        </p:spPr>
        <p:txBody>
          <a:bodyPr vert="horz" wrap="square" lIns="91440" tIns="45720" rIns="4572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4500" kern="1200" dirty="0">
                <a:solidFill>
                  <a:schemeClr val="tx1"/>
                </a:solidFill>
              </a:rPr>
              <a:t>Accident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5351" y="2286000"/>
            <a:ext cx="5276849" cy="4800600"/>
          </a:xfrm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marL="438150" indent="-319088" eaLnBrk="1" hangingPunct="1">
              <a:lnSpc>
                <a:spcPct val="90000"/>
              </a:lnSpc>
            </a:pPr>
            <a:r>
              <a:rPr lang="en-US" dirty="0" smtClean="0"/>
              <a:t>Using tire marks to determine:</a:t>
            </a:r>
          </a:p>
          <a:p>
            <a:pPr marL="730250" lvl="1" indent="-273050" eaLnBrk="1" hangingPunct="1">
              <a:lnSpc>
                <a:spcPct val="90000"/>
              </a:lnSpc>
            </a:pPr>
            <a:r>
              <a:rPr lang="en-US" dirty="0" smtClean="0"/>
              <a:t>What happened?</a:t>
            </a:r>
          </a:p>
          <a:p>
            <a:pPr marL="730250" lvl="1" indent="-273050" eaLnBrk="1" hangingPunct="1">
              <a:lnSpc>
                <a:spcPct val="90000"/>
              </a:lnSpc>
            </a:pPr>
            <a:r>
              <a:rPr lang="en-US" dirty="0" smtClean="0"/>
              <a:t>Where?</a:t>
            </a:r>
          </a:p>
          <a:p>
            <a:pPr marL="730250" lvl="1" indent="-273050" eaLnBrk="1" hangingPunct="1">
              <a:lnSpc>
                <a:spcPct val="90000"/>
              </a:lnSpc>
            </a:pPr>
            <a:r>
              <a:rPr lang="en-US" dirty="0" smtClean="0"/>
              <a:t>When?</a:t>
            </a:r>
          </a:p>
          <a:p>
            <a:pPr marL="730250" lvl="1" indent="-273050" eaLnBrk="1" hangingPunct="1">
              <a:lnSpc>
                <a:spcPct val="90000"/>
              </a:lnSpc>
            </a:pPr>
            <a:r>
              <a:rPr lang="en-US" dirty="0" smtClean="0"/>
              <a:t>Why?</a:t>
            </a:r>
          </a:p>
          <a:p>
            <a:pPr marL="730250" lvl="1" indent="-273050" eaLnBrk="1" hangingPunct="1">
              <a:lnSpc>
                <a:spcPct val="90000"/>
              </a:lnSpc>
            </a:pPr>
            <a:r>
              <a:rPr lang="en-US" dirty="0" smtClean="0"/>
              <a:t>How fast the cars were moving</a:t>
            </a:r>
          </a:p>
          <a:p>
            <a:pPr marL="730250" lvl="1" indent="-273050" eaLnBrk="1" hangingPunct="1">
              <a:lnSpc>
                <a:spcPct val="90000"/>
              </a:lnSpc>
            </a:pPr>
            <a:r>
              <a:rPr lang="en-US" dirty="0" smtClean="0"/>
              <a:t>Who was involved?</a:t>
            </a:r>
          </a:p>
          <a:p>
            <a:pPr marL="730250" lvl="1" indent="-273050" eaLnBrk="1" hangingPunct="1">
              <a:lnSpc>
                <a:spcPct val="90000"/>
              </a:lnSpc>
            </a:pPr>
            <a:r>
              <a:rPr lang="en-US" dirty="0" smtClean="0"/>
              <a:t>Who was at fault?</a:t>
            </a:r>
          </a:p>
        </p:txBody>
      </p:sp>
      <p:pic>
        <p:nvPicPr>
          <p:cNvPr id="21510" name="Picture 4" descr="http://www.expressandstar.com/wp-content/uploads/2008/04/wd2718838crash-2-jah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12314"/>
            <a:ext cx="5594604" cy="3729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086203-E43A-4BA0-B7E5-B13D5865F205}" type="slidenum">
              <a:rPr lang="en-US"/>
              <a:pPr/>
              <a:t>19</a:t>
            </a:fld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4191000"/>
            <a:ext cx="10134600" cy="22098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20000"/>
              </a:spcAft>
            </a:pPr>
            <a:r>
              <a:rPr lang="en-US" sz="2500" dirty="0"/>
              <a:t>Drivers may not recall the exact series of events before, during, and after an accident</a:t>
            </a:r>
          </a:p>
          <a:p>
            <a:pPr>
              <a:spcBef>
                <a:spcPct val="0"/>
              </a:spcBef>
              <a:spcAft>
                <a:spcPct val="20000"/>
              </a:spcAft>
            </a:pPr>
            <a:r>
              <a:rPr lang="en-US" sz="2500" dirty="0"/>
              <a:t>People, vehicles, and objects, however, can  leave evidence of their actions at the scene of an accident </a:t>
            </a:r>
          </a:p>
          <a:p>
            <a:pPr>
              <a:spcBef>
                <a:spcPct val="0"/>
              </a:spcBef>
              <a:spcAft>
                <a:spcPct val="20000"/>
              </a:spcAft>
            </a:pPr>
            <a:r>
              <a:rPr lang="en-US" sz="2500" dirty="0"/>
              <a:t>Debris patterns and tire marks can be clues to speed, direction, and vehicle identification </a:t>
            </a:r>
          </a:p>
        </p:txBody>
      </p:sp>
      <p:pic>
        <p:nvPicPr>
          <p:cNvPr id="80901" name="Picture 5" descr="Ch 15 Scene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1" y="1752600"/>
            <a:ext cx="4572000" cy="220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2286000" y="812800"/>
            <a:ext cx="8229600" cy="1252728"/>
          </a:xfrm>
          <a:prstGeom prst="rect">
            <a:avLst/>
          </a:prstGeom>
          <a:noFill/>
          <a:ln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45720" bIns="45720" numCol="1" rtlCol="0" anchor="ctr" anchorCtr="0" compatLnSpc="1">
            <a:prstTxWarp prst="textNoShape">
              <a:avLst/>
            </a:prstTxWarp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4500" dirty="0">
                <a:solidFill>
                  <a:schemeClr val="tx1"/>
                </a:solidFill>
              </a:rPr>
              <a:t>Accident Reconstruction</a:t>
            </a:r>
            <a:endParaRPr lang="en-US" sz="4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330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CC3300"/>
                </a:solidFill>
              </a:rPr>
              <a:t>Forensic Science: Fundamentals &amp; Investigations, Chapter 15 </a:t>
            </a:r>
          </a:p>
        </p:txBody>
      </p:sp>
      <p:sp>
        <p:nvSpPr>
          <p:cNvPr id="40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478157E-3566-46D8-A861-5AF31BA2FE0B}" type="slidenum">
              <a:rPr lang="en-US" sz="2600">
                <a:solidFill>
                  <a:schemeClr val="bg1"/>
                </a:solidFill>
              </a:rPr>
              <a:pPr/>
              <a:t>2</a:t>
            </a:fld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34818" name="AutoShape 2"/>
          <p:cNvSpPr>
            <a:spLocks noGrp="1" noChangeArrowheads="1"/>
          </p:cNvSpPr>
          <p:nvPr>
            <p:ph type="title"/>
          </p:nvPr>
        </p:nvSpPr>
        <p:spPr>
          <a:xfrm>
            <a:off x="2362200" y="609600"/>
            <a:ext cx="7086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0" dirty="0">
                <a:solidFill>
                  <a:schemeClr val="tx1"/>
                </a:solidFill>
              </a:rPr>
              <a:t/>
            </a:r>
            <a:br>
              <a:rPr lang="en-US" sz="3200" b="0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 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7600" y="4343400"/>
            <a:ext cx="10769600" cy="2209800"/>
          </a:xfrm>
        </p:spPr>
        <p:txBody>
          <a:bodyPr/>
          <a:lstStyle/>
          <a:p>
            <a:pPr marL="533400" indent="-533400" eaLnBrk="1" hangingPunct="1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buSzPct val="90000"/>
            </a:pPr>
            <a:r>
              <a:rPr lang="en-US" sz="2700" dirty="0"/>
              <a:t>People, vehicles, and objects leave evidence of their presence at an accident or crime scene. </a:t>
            </a:r>
          </a:p>
          <a:p>
            <a:pPr marL="533400" indent="-533400" eaLnBrk="1" hangingPunct="1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buSzPct val="90000"/>
            </a:pPr>
            <a:r>
              <a:rPr lang="en-US" sz="2700" b="1" dirty="0"/>
              <a:t>Patent impressions </a:t>
            </a:r>
            <a:r>
              <a:rPr lang="en-US" sz="2700" dirty="0"/>
              <a:t>are two-dimensional. </a:t>
            </a:r>
          </a:p>
          <a:p>
            <a:pPr marL="533400" indent="-533400" eaLnBrk="1" hangingPunct="1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buSzPct val="90000"/>
            </a:pPr>
            <a:r>
              <a:rPr lang="en-US" sz="2700" b="1" dirty="0"/>
              <a:t>Latent impressions </a:t>
            </a:r>
            <a:r>
              <a:rPr lang="en-US" sz="2700" dirty="0"/>
              <a:t>are hidden to the eye. </a:t>
            </a:r>
          </a:p>
          <a:p>
            <a:pPr marL="533400" indent="-533400" eaLnBrk="1" hangingPunct="1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buSzPct val="90000"/>
            </a:pPr>
            <a:r>
              <a:rPr lang="en-US" sz="2700" b="1" dirty="0"/>
              <a:t>Plastic impressions </a:t>
            </a:r>
            <a:r>
              <a:rPr lang="en-US" sz="2700" dirty="0"/>
              <a:t>are three-dimensional.</a:t>
            </a:r>
            <a:r>
              <a:rPr lang="en-US" dirty="0" smtClean="0"/>
              <a:t> </a:t>
            </a:r>
          </a:p>
        </p:txBody>
      </p:sp>
      <p:pic>
        <p:nvPicPr>
          <p:cNvPr id="4102" name="Picture 4" descr="Ch 15 Scene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324894"/>
            <a:ext cx="3089315" cy="183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6" descr="250px-Shoeprint(forensic)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2315029"/>
            <a:ext cx="1752600" cy="1885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MSP_tire_impression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324894"/>
            <a:ext cx="2209800" cy="183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CC3300"/>
                </a:solidFill>
              </a:rPr>
              <a:t>Forensic Science: Fundamentals &amp; Investigations, Chapter 15 </a:t>
            </a: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E488015-35BC-4E4E-BE9D-65D81FD93FD7}" type="slidenum">
              <a:rPr lang="en-US" sz="2600">
                <a:solidFill>
                  <a:schemeClr val="bg1"/>
                </a:solidFill>
              </a:rPr>
              <a:pPr/>
              <a:t>3</a:t>
            </a:fld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8189914" y="6583364"/>
            <a:ext cx="2478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>
                <a:latin typeface="Chalkboard" pitchFamily="64" charset="0"/>
              </a:rPr>
              <a:t>Photography Paul Ricketts, 2006</a:t>
            </a:r>
          </a:p>
        </p:txBody>
      </p:sp>
      <p:pic>
        <p:nvPicPr>
          <p:cNvPr id="5125" name="Picture 4" descr="blood fo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886"/>
            <a:ext cx="12192000" cy="692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CC3300"/>
                </a:solidFill>
              </a:rPr>
              <a:t>Forensic Science: Fundamentals &amp; Investigations, Chapter 15 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295528D-30A6-49D5-BB1C-C25FE787BCE4}" type="slidenum">
              <a:rPr lang="en-US" sz="2600">
                <a:solidFill>
                  <a:schemeClr val="bg1"/>
                </a:solidFill>
              </a:rPr>
              <a:pPr/>
              <a:t>4</a:t>
            </a:fld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8189914" y="6583364"/>
            <a:ext cx="24780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200">
                <a:latin typeface="Chalkboard" pitchFamily="64" charset="0"/>
              </a:rPr>
              <a:t>Photography Paul Ricketts, 2006</a:t>
            </a:r>
          </a:p>
        </p:txBody>
      </p:sp>
      <p:pic>
        <p:nvPicPr>
          <p:cNvPr id="6149" name="Picture 3" descr="Luminol_footpr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CC3300"/>
                </a:solidFill>
              </a:rPr>
              <a:t>Forensic Science: Fundamentals &amp; Investigations, Chapter 15 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957F233-4701-4C70-8F51-4C44DA70594D}" type="slidenum">
              <a:rPr lang="en-US" sz="2600">
                <a:solidFill>
                  <a:schemeClr val="bg1"/>
                </a:solidFill>
              </a:rPr>
              <a:pPr/>
              <a:t>5</a:t>
            </a:fld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717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Individual or Class?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can impressions be class evidence?</a:t>
            </a:r>
          </a:p>
          <a:p>
            <a:pPr eaLnBrk="1" hangingPunct="1"/>
            <a:r>
              <a:rPr lang="en-US" smtClean="0"/>
              <a:t>How can they be classified as individual evidence?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7174" name="Picture 7" descr="bi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3575239"/>
            <a:ext cx="1660525" cy="2930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footprints_small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475" y="3675351"/>
            <a:ext cx="2362202" cy="2573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1" descr="soil-impression-150x150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99" y="3675351"/>
            <a:ext cx="2573049" cy="2573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Footprint evidence at the OJ trial.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Forensic Science: Fundamentals &amp; Investigations, Chapter 15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8A99EF-7796-491D-93DA-444C6F31A99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566" y="3227082"/>
            <a:ext cx="5281334" cy="3630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866899"/>
            <a:ext cx="5994400" cy="381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2445431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CC3300"/>
                </a:solidFill>
              </a:rPr>
              <a:t>Forensic Science: Fundamentals &amp; Investigations, Chapter 15 </a:t>
            </a:r>
          </a:p>
        </p:txBody>
      </p:sp>
      <p:sp>
        <p:nvSpPr>
          <p:cNvPr id="102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662D11A-332F-42A8-B9F4-AA8814F16FBA}" type="slidenum">
              <a:rPr lang="en-US" sz="2600">
                <a:solidFill>
                  <a:schemeClr val="bg1"/>
                </a:solidFill>
              </a:rPr>
              <a:pPr/>
              <a:t>7</a:t>
            </a:fld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>
          <a:xfrm>
            <a:off x="2362200" y="990600"/>
            <a:ext cx="7467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53A75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Shoe Impressions </a:t>
            </a:r>
            <a:endParaRPr lang="en-US" smtClean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7600" y="2264909"/>
            <a:ext cx="11074400" cy="3886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SzPct val="90000"/>
            </a:pPr>
            <a:r>
              <a:rPr lang="en-US" sz="2500" dirty="0"/>
              <a:t>The size of a shoeprint can tell the size of foot of the person. 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SzPct val="90000"/>
            </a:pPr>
            <a:r>
              <a:rPr lang="en-US" sz="2500" dirty="0"/>
              <a:t>The depth of a foot or shoe impression can tell something of the person’s weight. 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SzPct val="90000"/>
            </a:pPr>
            <a:r>
              <a:rPr lang="en-US" sz="2500" dirty="0"/>
              <a:t>The type of shoe can tell something of the person’s job or personality. 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SzPct val="90000"/>
            </a:pPr>
            <a:r>
              <a:rPr lang="en-US" sz="2500" dirty="0"/>
              <a:t>Database </a:t>
            </a:r>
            <a:r>
              <a:rPr lang="en-US" sz="2500" dirty="0" err="1"/>
              <a:t>SoleMate</a:t>
            </a:r>
            <a:r>
              <a:rPr lang="en-US" sz="2500" dirty="0"/>
              <a:t> contain the names of specific manufactures and tread patterns.</a:t>
            </a:r>
          </a:p>
          <a:p>
            <a:pPr marL="533400" indent="-533400" eaLnBrk="1" hangingPunct="1">
              <a:lnSpc>
                <a:spcPct val="90000"/>
              </a:lnSpc>
              <a:spcBef>
                <a:spcPct val="0"/>
              </a:spcBef>
              <a:spcAft>
                <a:spcPct val="30000"/>
              </a:spcAft>
              <a:buSzPct val="90000"/>
            </a:pPr>
            <a:r>
              <a:rPr lang="en-US" sz="2500" dirty="0"/>
              <a:t>Database </a:t>
            </a:r>
            <a:r>
              <a:rPr lang="en-US" sz="2500" dirty="0" err="1"/>
              <a:t>TreadMark</a:t>
            </a:r>
            <a:r>
              <a:rPr lang="en-US" sz="2500" dirty="0"/>
              <a:t> contains impressions from criminals and crime scenes.</a:t>
            </a:r>
          </a:p>
        </p:txBody>
      </p:sp>
      <p:pic>
        <p:nvPicPr>
          <p:cNvPr id="10246" name="Picture 6" descr="shoe cast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" t="22469" r="8517" b="15741"/>
          <a:stretch>
            <a:fillRect/>
          </a:stretch>
        </p:blipFill>
        <p:spPr bwMode="auto">
          <a:xfrm>
            <a:off x="6934200" y="83229"/>
            <a:ext cx="5257800" cy="2065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09850" cy="17526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Forensic Science: Fundamentals &amp; Investigations, Chapter 15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8A99EF-7796-491D-93DA-444C6F31A9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064" y="2820993"/>
            <a:ext cx="3630506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3372"/>
            <a:ext cx="4575434" cy="303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977" y="2838695"/>
            <a:ext cx="4019305" cy="4019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305" y="3105151"/>
            <a:ext cx="512469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Image result for footprints forensic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305" y="-3373"/>
            <a:ext cx="5124695" cy="332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ootprints forensic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384" y="-28576"/>
            <a:ext cx="2524125" cy="241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909765"/>
      </p:ext>
    </p:extLst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000">
                <a:solidFill>
                  <a:srgbClr val="CC3300"/>
                </a:solidFill>
              </a:rPr>
              <a:t>Forensic Science: Fundamentals &amp; Investigations, Chapter 15 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DA1ABF6-BFBF-46F0-AF3B-BDB5E52548A7}" type="slidenum">
              <a:rPr lang="en-US" sz="2600">
                <a:solidFill>
                  <a:schemeClr val="bg1"/>
                </a:solidFill>
              </a:rPr>
              <a:pPr/>
              <a:t>9</a:t>
            </a:fld>
            <a:endParaRPr lang="en-US" sz="2600">
              <a:solidFill>
                <a:schemeClr val="bg1"/>
              </a:solidFill>
            </a:endParaRPr>
          </a:p>
        </p:txBody>
      </p:sp>
      <p:sp>
        <p:nvSpPr>
          <p:cNvPr id="78850" name="AutoShape 2"/>
          <p:cNvSpPr>
            <a:spLocks noGrp="1" noChangeArrowheads="1"/>
          </p:cNvSpPr>
          <p:nvPr>
            <p:ph type="title"/>
          </p:nvPr>
        </p:nvSpPr>
        <p:spPr>
          <a:xfrm>
            <a:off x="2971800" y="935038"/>
            <a:ext cx="7391400" cy="990600"/>
          </a:xfrm>
        </p:spPr>
        <p:txBody>
          <a:bodyPr/>
          <a:lstStyle/>
          <a:p>
            <a:pPr eaLnBrk="1" hangingPunct="1">
              <a:lnSpc>
                <a:spcPct val="60000"/>
              </a:lnSpc>
            </a:pPr>
            <a:r>
              <a:rPr lang="en-US" sz="4800" dirty="0">
                <a:solidFill>
                  <a:srgbClr val="3A763A"/>
                </a:solidFill>
                <a:latin typeface="Kartika" pitchFamily="18" charset="0"/>
              </a:rPr>
              <a:t>Recording Tread Impressions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2" y="2381251"/>
            <a:ext cx="11144248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90000"/>
            </a:pPr>
            <a:r>
              <a:rPr lang="en-US" sz="2700" dirty="0"/>
              <a:t>Ridges and grooves of discovered tire impressions are counted across the entire width.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90000"/>
            </a:pPr>
            <a:r>
              <a:rPr lang="en-US" sz="2700" dirty="0"/>
              <a:t>Unique characteristics such as wear or pebbles embedded in the grooves are noted.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90000"/>
            </a:pPr>
            <a:r>
              <a:rPr lang="en-US" sz="2700" dirty="0"/>
              <a:t>A print of a suspect’s tire impressions (through one revolution) is taken.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25000"/>
              </a:spcAft>
              <a:buSzPct val="90000"/>
            </a:pPr>
            <a:r>
              <a:rPr lang="en-US" sz="2700" dirty="0"/>
              <a:t>Comparison with impressions from the crime  scene, then, can be made. </a:t>
            </a:r>
          </a:p>
        </p:txBody>
      </p:sp>
      <p:pic>
        <p:nvPicPr>
          <p:cNvPr id="16390" name="Picture 13" descr="TireImpressio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850" y="-19050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Image result for footprints forens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 build="p"/>
    </p:bldLst>
  </p:timing>
</p:sld>
</file>

<file path=ppt/theme/theme1.xml><?xml version="1.0" encoding="utf-8"?>
<a:theme xmlns:a="http://schemas.openxmlformats.org/drawingml/2006/main" name="2_Capsules">
  <a:themeElements>
    <a:clrScheme name="2_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2_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QuestionMaster">
  <a:themeElements>
    <a:clrScheme name="2_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2_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GraphMaster">
  <a:themeElements>
    <a:clrScheme name="2_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2_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2431</TotalTime>
  <Words>660</Words>
  <Application>Microsoft Office PowerPoint</Application>
  <PresentationFormat>Widescreen</PresentationFormat>
  <Paragraphs>105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Chalkboard</vt:lpstr>
      <vt:lpstr>Kartika</vt:lpstr>
      <vt:lpstr>Times New Roman</vt:lpstr>
      <vt:lpstr>Wingdings</vt:lpstr>
      <vt:lpstr>2_Capsules</vt:lpstr>
      <vt:lpstr>iRespondQuestionMaster</vt:lpstr>
      <vt:lpstr>iRespondGraphMaster</vt:lpstr>
      <vt:lpstr>Casts and Impressions</vt:lpstr>
      <vt:lpstr> Introduction </vt:lpstr>
      <vt:lpstr>PowerPoint Presentation</vt:lpstr>
      <vt:lpstr>PowerPoint Presentation</vt:lpstr>
      <vt:lpstr>Individual or Class?</vt:lpstr>
      <vt:lpstr>Footprint evidence at the OJ trial.</vt:lpstr>
      <vt:lpstr>Shoe Impressions </vt:lpstr>
      <vt:lpstr>PowerPoint Presentation</vt:lpstr>
      <vt:lpstr>Recording Tread Impressions </vt:lpstr>
      <vt:lpstr>PowerPoint Presentation</vt:lpstr>
      <vt:lpstr>Tire tread</vt:lpstr>
      <vt:lpstr>Tire tread on ground</vt:lpstr>
      <vt:lpstr>PowerPoint Presentation</vt:lpstr>
      <vt:lpstr>Collection of Shoe or Tire Impression Evidence </vt:lpstr>
      <vt:lpstr>Identifying a Vehicle </vt:lpstr>
      <vt:lpstr>Identifying a Vehicle </vt:lpstr>
      <vt:lpstr>Establishing Car Movements</vt:lpstr>
      <vt:lpstr>Accident Reconstruction</vt:lpstr>
      <vt:lpstr>PowerPoint Presentation</vt:lpstr>
    </vt:vector>
  </TitlesOfParts>
  <Company>ALAN BIONDI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Alan Biiondi</dc:creator>
  <cp:lastModifiedBy>Nikki Bisesi</cp:lastModifiedBy>
  <cp:revision>181</cp:revision>
  <dcterms:created xsi:type="dcterms:W3CDTF">2007-07-26T11:16:04Z</dcterms:created>
  <dcterms:modified xsi:type="dcterms:W3CDTF">2017-11-01T13:30:40Z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</Properties>
</file>