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9" r:id="rId4"/>
    <p:sldId id="270" r:id="rId5"/>
    <p:sldId id="271" r:id="rId6"/>
    <p:sldId id="272" r:id="rId7"/>
    <p:sldId id="279" r:id="rId8"/>
    <p:sldId id="263" r:id="rId9"/>
    <p:sldId id="281" r:id="rId10"/>
    <p:sldId id="282" r:id="rId11"/>
    <p:sldId id="286" r:id="rId12"/>
    <p:sldId id="287" r:id="rId13"/>
    <p:sldId id="288" r:id="rId14"/>
    <p:sldId id="289" r:id="rId15"/>
    <p:sldId id="264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2700"/>
    <a:srgbClr val="7B710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6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B3B76A1-54B1-424E-A415-98E7F984C9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Black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Chapter 13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3C9B137-01A9-485C-8F47-5193D5DA1F6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AA70CA6B-F552-4CE4-95B9-90FCA0B7F7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Black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Kendall/Hunt</a:t>
            </a: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52187839-A2D1-44B2-8F58-944B3D26DE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55951B0-8328-4074-9FAE-8C45F8A8CF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6055E4C-15ED-4353-9E89-10BE33BEE4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Chapter 13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4557F6C-CFBA-485B-8648-8D47067C21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B3E2125-D9ED-4F15-BF06-A37BFC02D50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BBD3E10-AF9A-4C68-8266-E2C820AEED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769C309-FA8D-4D10-B388-B87E277DF0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Kendall/Hunt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3793157-622C-4051-8431-4340A415C5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C49457A-D7DF-4306-89D1-F76D22CB67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4A16F-21CB-4130-8F34-1610C54AE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 Black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1A3DC-AF41-4E55-AB2A-84343CDA2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8228F-C458-4365-9167-B7B612F9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79663-8C1C-4802-A4C5-3894B544A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38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F304F-A576-433C-A733-E30683C98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836E6-9C0C-4DC1-98BA-34DB85081F50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BB76C-0A38-4A23-BA53-B019FF8D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180EF-4BFA-4994-A0B1-41FB0800D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88A63-9C77-4499-B630-36A7E0864CDE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16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0047E-1FAC-4F74-ACDF-33116880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2DD2C-82C8-4D0D-9520-E703BE0BC26B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0CEAD-62C6-41DA-81DD-515CB201D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87183-5EDD-4D98-AC26-7989FBF94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5A57-1DD2-484C-92E5-8BF6EB2F48A4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09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940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7BEDC-48BD-4199-81B5-8314DF5538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64000" y="6248400"/>
            <a:ext cx="4470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2EFF0-EE90-47A8-AF5A-69DD8D02F8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D477E7A-48A2-46C7-A532-B7635BAC3D8D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6CB1C-45A4-4C40-B032-E2A81CE01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570D5-39BA-4BAA-AE94-B3C30ECC8796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1C0DB-1198-4C65-BA25-964059B09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1BFF6-EC5B-4F56-9D2D-4954F66F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B610D-08BD-44B7-9EAC-C0F7DF69B2F2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4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9DB59-0E43-41B8-AC42-AB39CF84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3BCA3-04B6-4C52-B1D3-5F833359852E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1FF67-B9F4-47EB-AC27-62723FD4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14193-9E1E-4865-8260-2DD7FADBD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E5AD7-766F-4055-888D-C36F2BD22D8B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3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3965FE-4C60-4435-964B-34272EF40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FDDDF-EDDE-491D-A0EB-8D904FA036CC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882A64-857C-44BA-BC53-C1BB041ED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045316-CFC0-4C79-B4FA-91B9E3AA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C8927-69C3-459E-B0BD-7E890A557A76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53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0AA6F2-F904-46DC-BE74-C92CD115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ED739-AC53-4C68-90E2-54DB241EF0A8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95C2396-EF5A-4F60-876D-29650CAD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172FFE-7A16-4654-8E81-F622EECA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67E44-D548-4057-A469-4B52E0AED5AC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2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A7A2F3-7F1A-449E-A934-FEFB66B82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139B4-29D4-4FFB-9D74-5B3AB6230F37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052E17B-3D9A-4A50-B852-B9678E715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F923B25-3670-4110-B224-B5FA23EF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C85C6-A077-455F-98C8-F5EE15B6F370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963B79D-2EA3-42CE-8532-691E1572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FFDDD-187B-43B8-BE52-61A5578DD622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1B3630D-F198-4C9D-AB22-09442C4B9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5A7F6E7-1036-4AEF-9BF2-6CF4E4FF3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2B06D-B370-4A30-AD52-2728111D7B25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50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8594B2-2F7D-446A-83B9-50EFEE3FF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2A21-141B-408D-A44C-B901551E4EB2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445F2B-02EB-48ED-AEED-72532134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5A62FC-6A6B-46ED-BC6C-C3DA6AFF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F7378-6243-4EE1-A2B4-A78F702E4563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8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C747AC-A8EC-4D25-BE8E-CF10D55FF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1CFD-CE04-4E93-8C4F-AD13BC2CCA63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00DEBB-BA25-46A7-8F36-86D10007A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C7BDE5-8EC7-43FB-9304-72A14530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C733C-F297-4C22-883B-4592E23C87C9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0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204843-295E-4519-A36C-0207395029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1C14059-E498-4A7F-878A-6E49F1A263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38A0F-DBC7-4466-88C6-7EDBCF4B5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332E93E-B336-4DCA-82BD-1993B3EA99D5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BD9F7-E792-4822-9CFA-BBFFC310F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 Black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68391-E31A-473B-9AEA-E7CC8D3D4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41B961B-9DBC-4635-9191-DA84FC749E70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B927D8E2-F14B-4638-8F5D-ECB43CE252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0" y="109538"/>
            <a:ext cx="2349500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>
            <a:extLst>
              <a:ext uri="{FF2B5EF4-FFF2-40B4-BE49-F238E27FC236}">
                <a16:creationId xmlns:a16="http://schemas.microsoft.com/office/drawing/2014/main" id="{F3B236E6-D569-4665-8330-EC4A63BC6F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6400" y="1524000"/>
            <a:ext cx="11379200" cy="472440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Text Box 9">
            <a:extLst>
              <a:ext uri="{FF2B5EF4-FFF2-40B4-BE49-F238E27FC236}">
                <a16:creationId xmlns:a16="http://schemas.microsoft.com/office/drawing/2014/main" id="{1CD9D027-6698-4A2A-87A3-42B2793929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08000" y="6237288"/>
            <a:ext cx="1109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Chapter 13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526F2A7-6EF9-4DD1-B9D6-9E210B2D9A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6143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 Black" panose="020B0A04020102020204" pitchFamily="34" charset="0"/>
              </a:rPr>
              <a:t>Soil, Sand, and Pollen Evidence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D5FFA47-F002-4DE2-98D0-9E629EE3C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Sand Types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D9F197C-4E92-4E05-ADCF-FE7B27F29D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10515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b="1">
                <a:latin typeface="Arial" panose="020B0604020202020204" pitchFamily="34" charset="0"/>
              </a:rPr>
              <a:t>Continental sands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 sz="2800">
                <a:latin typeface="Arial" panose="020B0604020202020204" pitchFamily="34" charset="0"/>
              </a:rPr>
              <a:t>formed from weathered continental rock, usually granite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b="1">
                <a:latin typeface="Arial" panose="020B0604020202020204" pitchFamily="34" charset="0"/>
              </a:rPr>
              <a:t>Ocean floor sands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 sz="2800">
                <a:latin typeface="Arial" panose="020B0604020202020204" pitchFamily="34" charset="0"/>
              </a:rPr>
              <a:t>formed from volcanic material, usually basalt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b="1">
                <a:latin typeface="Arial" panose="020B0604020202020204" pitchFamily="34" charset="0"/>
              </a:rPr>
              <a:t>Carbonate sands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 sz="2800">
                <a:latin typeface="Arial" panose="020B0604020202020204" pitchFamily="34" charset="0"/>
              </a:rPr>
              <a:t>composed of various forms of calcium carbonate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b="1">
                <a:latin typeface="Arial" panose="020B0604020202020204" pitchFamily="34" charset="0"/>
              </a:rPr>
              <a:t>Tufa sands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 sz="2800">
                <a:latin typeface="Arial" panose="020B0604020202020204" pitchFamily="34" charset="0"/>
              </a:rPr>
              <a:t>formed when calcium ions from underground springs precipitate with carbonate ions in the salt water of a salt lake</a:t>
            </a:r>
          </a:p>
          <a:p>
            <a:pPr eaLnBrk="1" hangingPunct="1">
              <a:lnSpc>
                <a:spcPct val="90000"/>
              </a:lnSpc>
              <a:buFont typeface="Zapf Dingbats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D758F-813C-4DC6-B0BE-0662EDA7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670E1F20-893B-4040-95DE-7880B7F6B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477431-80D3-4086-BBE9-7587DF66E32C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E8CF2F3-DC48-4EBF-A9CA-268B1BD72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000000"/>
                </a:solidFill>
                <a:latin typeface="Arial Black" panose="020B0A04020102020204" pitchFamily="34" charset="0"/>
              </a:rPr>
              <a:t>Sand Evidence</a:t>
            </a:r>
            <a:br>
              <a:rPr lang="en-US" altLang="en-US" sz="4000">
                <a:solidFill>
                  <a:srgbClr val="CC0000"/>
                </a:solidFill>
                <a:latin typeface="Arial Black" panose="020B0A04020102020204" pitchFamily="34" charset="0"/>
              </a:rPr>
            </a:br>
            <a:r>
              <a:rPr lang="ja-JP" altLang="en-US" sz="1800">
                <a:solidFill>
                  <a:schemeClr val="bg1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1800">
                <a:solidFill>
                  <a:schemeClr val="bg1"/>
                </a:solidFill>
                <a:latin typeface="Arial" panose="020B0604020202020204" pitchFamily="34" charset="0"/>
              </a:rPr>
              <a:t>In every grain of sand is a story of earth.</a:t>
            </a:r>
            <a:r>
              <a:rPr lang="ja-JP" altLang="en-US" sz="1800">
                <a:solidFill>
                  <a:schemeClr val="bg1"/>
                </a:solidFill>
                <a:latin typeface="Arial" panose="020B0604020202020204" pitchFamily="34" charset="0"/>
              </a:rPr>
              <a:t>”</a:t>
            </a:r>
            <a:br>
              <a:rPr lang="en-US" altLang="ja-JP" sz="180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ja-JP" sz="1800">
                <a:solidFill>
                  <a:schemeClr val="bg1"/>
                </a:solidFill>
                <a:latin typeface="Arial" panose="020B0604020202020204" pitchFamily="34" charset="0"/>
              </a:rPr>
              <a:t>			</a:t>
            </a:r>
            <a:r>
              <a:rPr lang="en-US" altLang="ja-JP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ja-JP" sz="1800">
                <a:solidFill>
                  <a:schemeClr val="bg1"/>
                </a:solidFill>
                <a:latin typeface="Arial" panose="020B0604020202020204" pitchFamily="34" charset="0"/>
              </a:rPr>
              <a:t>Rachel Carson</a:t>
            </a: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9823AD7-BB93-450F-9253-86A9541BE3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538" y="2209800"/>
            <a:ext cx="10591800" cy="4221163"/>
          </a:xfrm>
        </p:spPr>
        <p:txBody>
          <a:bodyPr/>
          <a:lstStyle/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en-US" b="1">
                <a:latin typeface="Arial" panose="020B0604020202020204" pitchFamily="34" charset="0"/>
              </a:rPr>
              <a:t>Class characteristics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>
                <a:latin typeface="Arial" panose="020B0604020202020204" pitchFamily="34" charset="0"/>
              </a:rPr>
              <a:t>the type of sand may have similar characteristics to the primary and/or secondary crime scene, on the suspect or on the victim</a:t>
            </a:r>
            <a:endParaRPr lang="en-US" altLang="en-US" sz="36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en-US" b="1">
                <a:latin typeface="Arial" panose="020B0604020202020204" pitchFamily="34" charset="0"/>
              </a:rPr>
              <a:t>Individual characteristics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>
                <a:latin typeface="Arial" panose="020B0604020202020204" pitchFamily="34" charset="0"/>
              </a:rPr>
              <a:t>only if the sand has an unusual ingredient or contaminant.</a:t>
            </a:r>
          </a:p>
          <a:p>
            <a:pPr eaLnBrk="1" hangingPunct="1">
              <a:buFont typeface="Zapf Dingbats" charset="2"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A54BF-3EA0-4649-8200-CF9B842D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89" name="Slide Number Placeholder 4">
            <a:extLst>
              <a:ext uri="{FF2B5EF4-FFF2-40B4-BE49-F238E27FC236}">
                <a16:creationId xmlns:a16="http://schemas.microsoft.com/office/drawing/2014/main" id="{E7F32F7D-1D7D-4C70-9D6C-5703F2EC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261F6F-B05D-4233-9E2B-20C978B3B069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2DAC140-1AA0-4DAE-AC1D-F6F61F693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Palynology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8DB7367-A809-449B-A726-20396D4038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The study of pollen and spores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Important to know: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What is produced in a given area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The dispersal pattern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Variation in size and weight</a:t>
            </a:r>
          </a:p>
          <a:p>
            <a:pPr eaLnBrk="1" hangingPunct="1">
              <a:lnSpc>
                <a:spcPct val="90000"/>
              </a:lnSpc>
              <a:buFont typeface="Zapf Dingbats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Zapf Dingbats" charset="2"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42044-BB69-4E47-A53D-CA357552B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7F639DC9-1F79-4C3C-B37E-FDA9AE870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F1B80A-F00B-4D9D-931D-1002166F9852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BD59E-1924-4EC0-A9C8-93268F04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2133600" cy="365125"/>
          </a:xfrm>
        </p:spPr>
        <p:txBody>
          <a:bodyPr/>
          <a:lstStyle/>
          <a:p>
            <a:pPr algn="l">
              <a:defRPr/>
            </a:pPr>
            <a:r>
              <a:rPr lang="en-US"/>
              <a:t>Forensic Science: Fundamentals &amp; Investigations, Chapter 5 </a:t>
            </a:r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6286C83A-8202-4575-B7D6-93B43598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648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F1E4B156-CFF6-408B-954C-82B3E77942E1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  <a:latin typeface="Arial Black" panose="020B0A04020102020204" pitchFamily="34" charset="0"/>
            </a:endParaRPr>
          </a:p>
        </p:txBody>
      </p:sp>
      <p:sp>
        <p:nvSpPr>
          <p:cNvPr id="70658" name="AutoShape 2">
            <a:extLst>
              <a:ext uri="{FF2B5EF4-FFF2-40B4-BE49-F238E27FC236}">
                <a16:creationId xmlns:a16="http://schemas.microsoft.com/office/drawing/2014/main" id="{0D74F4B2-2409-413E-971E-9FA989C70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924800" cy="99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Pollen-Producing Plants </a:t>
            </a:r>
            <a:endParaRPr lang="en-US" sz="2000" b="1" i="1" dirty="0">
              <a:ea typeface="+mj-ea"/>
            </a:endParaRP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8E673B02-C5C7-4793-B4BA-E16CA8BA0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11049000" cy="4562475"/>
          </a:xfrm>
        </p:spPr>
        <p:txBody>
          <a:bodyPr/>
          <a:lstStyle/>
          <a:p>
            <a:pPr marL="533400" indent="-533400" eaLnBrk="1" hangingPunct="1">
              <a:lnSpc>
                <a:spcPct val="85000"/>
              </a:lnSpc>
              <a:spcAft>
                <a:spcPct val="20000"/>
              </a:spcAft>
              <a:buFont typeface="Arial" panose="020B0604020202020204" pitchFamily="34" charset="0"/>
              <a:buNone/>
            </a:pPr>
            <a:r>
              <a:rPr lang="en-US" altLang="en-US" sz="2200"/>
              <a:t>	</a:t>
            </a:r>
            <a:r>
              <a:rPr lang="en-US" altLang="en-US" sz="2600"/>
              <a:t>Forensic palynologists know each pollen-producing plant provides a </a:t>
            </a:r>
            <a:r>
              <a:rPr lang="en-US" altLang="en-US" sz="2600" b="1">
                <a:solidFill>
                  <a:srgbClr val="000000"/>
                </a:solidFill>
              </a:rPr>
              <a:t>pollen fingerprint</a:t>
            </a:r>
            <a:r>
              <a:rPr lang="en-US" altLang="en-US" sz="2600"/>
              <a:t>—a specific type of pollen grain.  They also know there will be a certain number of grains found in a specific geographical area during particular times of the year.  </a:t>
            </a:r>
          </a:p>
          <a:p>
            <a:pPr marL="914400" lvl="1" indent="-457200"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altLang="en-US"/>
              <a:t>Examples of </a:t>
            </a:r>
            <a:r>
              <a:rPr lang="en-US" altLang="en-US" b="1"/>
              <a:t>non-seed plants</a:t>
            </a:r>
            <a:r>
              <a:rPr lang="en-US" altLang="en-US"/>
              <a:t> would be ferns, mosses, liverworts, and horsetails. </a:t>
            </a:r>
          </a:p>
          <a:p>
            <a:pPr marL="914400" lvl="1" indent="-457200"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altLang="en-US"/>
              <a:t>Examples of </a:t>
            </a:r>
            <a:r>
              <a:rPr lang="en-US" altLang="en-US" b="1"/>
              <a:t>seed plants</a:t>
            </a:r>
            <a:r>
              <a:rPr lang="en-US" altLang="en-US"/>
              <a:t> would be gymnosperms (cycads, ginkgoes, and conifers like an evergreen) and angiosperms (flowering plants like roses). </a:t>
            </a:r>
          </a:p>
          <a:p>
            <a:pPr marL="533400" indent="-533400" eaLnBrk="1" hangingPunct="1">
              <a:buFont typeface="Arial" panose="020B0604020202020204" pitchFamily="34" charset="0"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0D21AED6-1CBC-4957-988B-433536F9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2133600" cy="365125"/>
          </a:xfrm>
        </p:spPr>
        <p:txBody>
          <a:bodyPr/>
          <a:lstStyle/>
          <a:p>
            <a:pPr algn="l">
              <a:defRPr/>
            </a:pPr>
            <a:r>
              <a:rPr lang="en-US"/>
              <a:t>Forensic Science: Fundamentals &amp; Investigations, Chapter 5 </a:t>
            </a:r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AE518FF9-0338-4CCD-9D0D-64EE1F11C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648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C63B761C-F70D-4603-812D-34B18BF3319F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  <a:latin typeface="Arial Black" panose="020B0A04020102020204" pitchFamily="34" charset="0"/>
            </a:endParaRPr>
          </a:p>
        </p:txBody>
      </p:sp>
      <p:sp>
        <p:nvSpPr>
          <p:cNvPr id="81922" name="AutoShape 2">
            <a:extLst>
              <a:ext uri="{FF2B5EF4-FFF2-40B4-BE49-F238E27FC236}">
                <a16:creationId xmlns:a16="http://schemas.microsoft.com/office/drawing/2014/main" id="{E76AA26C-B2C8-4AA2-950C-78A51ED24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010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Pollen and Spore Identification in Solving Crimes 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9BF1B7D8-1DB3-402F-8E52-5854BE44C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11430000" cy="3429000"/>
          </a:xfrm>
        </p:spPr>
        <p:txBody>
          <a:bodyPr/>
          <a:lstStyle/>
          <a:p>
            <a:pPr marL="457200" indent="-457200" eaLnBrk="1" hangingPunct="1">
              <a:lnSpc>
                <a:spcPct val="60000"/>
              </a:lnSpc>
              <a:spcBef>
                <a:spcPct val="0"/>
              </a:spcBef>
              <a:spcAft>
                <a:spcPct val="20000"/>
              </a:spcAft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rgbClr val="CC3300"/>
                </a:solidFill>
                <a:latin typeface="Kartika" panose="02020503030404060203" pitchFamily="18" charset="0"/>
              </a:rPr>
              <a:t>                Angiosperm pollen grains              Gymnosperm pollen grains   </a:t>
            </a:r>
          </a:p>
          <a:p>
            <a:pPr marL="457200" indent="-457200" eaLnBrk="1" hangingPunct="1">
              <a:lnSpc>
                <a:spcPct val="60000"/>
              </a:lnSpc>
              <a:spcBef>
                <a:spcPct val="0"/>
              </a:spcBef>
              <a:spcAft>
                <a:spcPct val="20000"/>
              </a:spcAft>
              <a:buFont typeface="Arial" panose="020B0604020202020204" pitchFamily="34" charset="0"/>
              <a:buNone/>
            </a:pPr>
            <a:endParaRPr lang="en-US" altLang="en-US" sz="2400"/>
          </a:p>
          <a:p>
            <a:pPr marL="457200" indent="-457200" eaLnBrk="1" hangingPunct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</a:pPr>
            <a:r>
              <a:rPr lang="en-US" altLang="en-US" sz="2600"/>
              <a:t>The outer shell of a pollen grain and spore has a complex and unique structure. </a:t>
            </a:r>
          </a:p>
          <a:p>
            <a:pPr marL="457200" indent="-457200" eaLnBrk="1" hangingPunct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</a:pPr>
            <a:r>
              <a:rPr lang="en-US" altLang="en-US" sz="2600"/>
              <a:t>These are revealed under a microscope. </a:t>
            </a:r>
          </a:p>
          <a:p>
            <a:pPr marL="457200" indent="-457200" eaLnBrk="1" hangingPunct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</a:pPr>
            <a:r>
              <a:rPr lang="en-US" altLang="en-US" sz="2600"/>
              <a:t>Identification can provide important trace evidence in solving crimes.</a:t>
            </a:r>
            <a:r>
              <a:rPr lang="en-US" altLang="en-US" sz="3000"/>
              <a:t>  </a:t>
            </a:r>
          </a:p>
        </p:txBody>
      </p:sp>
      <p:pic>
        <p:nvPicPr>
          <p:cNvPr id="19462" name="Picture 4" descr="Untitled2">
            <a:extLst>
              <a:ext uri="{FF2B5EF4-FFF2-40B4-BE49-F238E27FC236}">
                <a16:creationId xmlns:a16="http://schemas.microsoft.com/office/drawing/2014/main" id="{225DAE38-9A55-410D-A81E-3A8FB961E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201930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5" descr="Ch 5 gymnosprmPollen02">
            <a:extLst>
              <a:ext uri="{FF2B5EF4-FFF2-40B4-BE49-F238E27FC236}">
                <a16:creationId xmlns:a16="http://schemas.microsoft.com/office/drawing/2014/main" id="{B3E49450-0D34-4D9C-BE8B-8D9B9A4F5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00200"/>
            <a:ext cx="198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666CE76-C3D3-4711-99A1-0A91E4424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Arial Black" charset="0"/>
                <a:ea typeface="+mj-ea"/>
              </a:rPr>
              <a:t>Forensic Geology</a:t>
            </a:r>
            <a:br>
              <a:rPr lang="en-US">
                <a:latin typeface="Arial Black" charset="0"/>
                <a:ea typeface="+mj-ea"/>
              </a:rPr>
            </a:br>
            <a:r>
              <a:rPr lang="en-US">
                <a:latin typeface="Arial Black" charset="0"/>
                <a:ea typeface="+mj-ea"/>
              </a:rPr>
              <a:t>in the News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C657C6A-00D0-4D39-ADCF-716904392B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012950"/>
            <a:ext cx="11201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Zapf Dingbats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	A 9-year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800">
                <a:latin typeface="Arial" panose="020B0604020202020204" pitchFamily="34" charset="0"/>
              </a:rPr>
              <a:t>old</a:t>
            </a:r>
            <a:r>
              <a:rPr lang="ja-JP" altLang="en-US" sz="2800">
                <a:latin typeface="Arial" panose="020B0604020202020204" pitchFamily="34" charset="0"/>
              </a:rPr>
              <a:t>’</a:t>
            </a:r>
            <a:r>
              <a:rPr lang="en-US" altLang="ja-JP" sz="2800">
                <a:latin typeface="Arial" panose="020B0604020202020204" pitchFamily="34" charset="0"/>
              </a:rPr>
              <a:t>s body was found in a wooded area along a river in Lincoln County, South Dakota. A forensic geologist collected soil samples from the fenders of a suspect</a:t>
            </a:r>
            <a:r>
              <a:rPr lang="ja-JP" altLang="en-US" sz="2800">
                <a:latin typeface="Arial" panose="020B0604020202020204" pitchFamily="34" charset="0"/>
              </a:rPr>
              <a:t>’</a:t>
            </a:r>
            <a:r>
              <a:rPr lang="en-US" altLang="ja-JP" sz="2800">
                <a:latin typeface="Arial" panose="020B0604020202020204" pitchFamily="34" charset="0"/>
              </a:rPr>
              <a:t>s truck and the area where the body was found. Both soils contained grains of a blue mineral that turned out to be gahnite, a rare mineral that had never been reported in South Dakota. As a result, the soil tied the suspect to the crime. </a:t>
            </a:r>
          </a:p>
          <a:p>
            <a:pPr eaLnBrk="1" hangingPunct="1">
              <a:lnSpc>
                <a:spcPct val="90000"/>
              </a:lnSpc>
              <a:buFont typeface="Zapf Dingbats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 	</a:t>
            </a:r>
            <a:r>
              <a:rPr lang="en-US" altLang="en-US" sz="2400">
                <a:latin typeface="Arial" panose="020B0604020202020204" pitchFamily="34" charset="0"/>
              </a:rPr>
              <a:t>Check out other cases at: </a:t>
            </a:r>
            <a:r>
              <a:rPr lang="en-US" altLang="en-US" sz="2400" u="sng">
                <a:latin typeface="Arial" panose="020B0604020202020204" pitchFamily="34" charset="0"/>
              </a:rPr>
              <a:t>www.forensicgeology/science.htm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F2C75-A7F2-4ADF-8A05-BB70A4DD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485" name="Slide Number Placeholder 4">
            <a:extLst>
              <a:ext uri="{FF2B5EF4-FFF2-40B4-BE49-F238E27FC236}">
                <a16:creationId xmlns:a16="http://schemas.microsoft.com/office/drawing/2014/main" id="{15938D4E-4599-40BC-A618-245D9F5B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F975C8-9BC6-4EB1-A789-A4080D853DAA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AD75FAB-5625-4962-B733-362926342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8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Soil Comparisons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A6652D8-EC69-4114-AD68-A0BBDAE9F9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47850"/>
            <a:ext cx="10439400" cy="4525963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May establish a relationship or link to the crime, the victim, or the suspect(s)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Physical properties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>
                <a:latin typeface="Arial" panose="020B0604020202020204" pitchFamily="34" charset="0"/>
              </a:rPr>
              <a:t>density, magnetism, particle size, mineralogy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Chemical properties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>
                <a:latin typeface="Arial" panose="020B0604020202020204" pitchFamily="34" charset="0"/>
              </a:rPr>
              <a:t>pH, trace elements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94EF2-8353-4785-9197-C78E773C5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3" name="Slide Number Placeholder 4">
            <a:extLst>
              <a:ext uri="{FF2B5EF4-FFF2-40B4-BE49-F238E27FC236}">
                <a16:creationId xmlns:a16="http://schemas.microsoft.com/office/drawing/2014/main" id="{E99BB423-DC50-4017-8013-FBF3B672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576EFD-92C6-4736-8222-3057596EFB03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BF14139-AF5F-4117-A69D-C30E44EFD8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457200" y="304800"/>
            <a:ext cx="10972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 Black" charset="0"/>
                <a:ea typeface="+mj-ea"/>
              </a:rPr>
              <a:t>Probative Value of Soil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471655D-64CD-4E10-893D-8C4E6BF95F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10820400" cy="4525963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Types of earth material are virtually unlimited. They have a wide distribution and change over short distances.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As a result, the statistical probability of a given sample having properties the same as another is very small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Evidential value of soil can be excellent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62D52-1D63-4CA2-AFBE-E95EF346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CFE9C6FC-9C8F-4114-AD61-E55E373C7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3F7E47-8584-421A-9273-CD294C9A59A9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5E27DDC-2A71-4B8F-ABC4-132E9E2BA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 Black" charset="0"/>
                <a:ea typeface="+mj-ea"/>
              </a:rPr>
              <a:t>Increasing Probative Value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F441B01-B19F-48DD-971A-A91D387D37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63600" y="2332038"/>
            <a:ext cx="5181600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Rare or unusual minerals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Rocks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Fossils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Manufactured particles</a:t>
            </a:r>
          </a:p>
        </p:txBody>
      </p:sp>
      <p:pic>
        <p:nvPicPr>
          <p:cNvPr id="19460" name="Picture 4" descr="sand trans">
            <a:extLst>
              <a:ext uri="{FF2B5EF4-FFF2-40B4-BE49-F238E27FC236}">
                <a16:creationId xmlns:a16="http://schemas.microsoft.com/office/drawing/2014/main" id="{D8F05FEF-E194-4725-AE44-66DF77DB361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81800" y="2057400"/>
            <a:ext cx="4775200" cy="35814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75BB5-B1C5-4DF1-99B2-27D740ACBD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2" name="Slide Number Placeholder 5">
            <a:extLst>
              <a:ext uri="{FF2B5EF4-FFF2-40B4-BE49-F238E27FC236}">
                <a16:creationId xmlns:a16="http://schemas.microsoft.com/office/drawing/2014/main" id="{B5CBA5AD-2A62-4E8F-A0C3-73C73315DF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492C93-C94D-40F2-8EDE-27658309738D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BB5EC42-1DCA-47B5-ABF2-76068D201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Minerals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FD40169-8818-4487-989C-915B769B7B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More than 2000 have been identified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Twenty or so are commonly found in soils; most soil samples contain only 3 to 5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Characteristics for identification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>
                <a:latin typeface="Arial" panose="020B0604020202020204" pitchFamily="34" charset="0"/>
              </a:rPr>
              <a:t>size, density, color, luster, fracture, streak, or magnetism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62EFD3-CDC7-4603-BB1B-6330EB63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5" name="Slide Number Placeholder 4">
            <a:extLst>
              <a:ext uri="{FF2B5EF4-FFF2-40B4-BE49-F238E27FC236}">
                <a16:creationId xmlns:a16="http://schemas.microsoft.com/office/drawing/2014/main" id="{D9B9B1C0-FF26-4D29-A738-71FD93E3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893973-AB9A-4072-B20B-6A80E5026E6A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2A7AF9B-0188-45BB-A83A-0268FDE5AD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Rocks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7B5EB34-A172-4E60-B445-2983A42C16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Aggregates of minerals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Types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b="1">
                <a:latin typeface="Arial" panose="020B0604020202020204" pitchFamily="34" charset="0"/>
              </a:rPr>
              <a:t>Natural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>
                <a:latin typeface="Arial" panose="020B0604020202020204" pitchFamily="34" charset="0"/>
              </a:rPr>
              <a:t>like granite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b="1">
                <a:latin typeface="Arial" panose="020B0604020202020204" pitchFamily="34" charset="0"/>
              </a:rPr>
              <a:t>Man-made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>
                <a:latin typeface="Arial" panose="020B0604020202020204" pitchFamily="34" charset="0"/>
              </a:rPr>
              <a:t>like concrete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Formation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b="1">
                <a:latin typeface="Arial" panose="020B0604020202020204" pitchFamily="34" charset="0"/>
              </a:rPr>
              <a:t>Igneous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b="1">
                <a:latin typeface="Arial" panose="020B0604020202020204" pitchFamily="34" charset="0"/>
              </a:rPr>
              <a:t>Sedimentary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b="1">
                <a:latin typeface="Arial" panose="020B0604020202020204" pitchFamily="34" charset="0"/>
              </a:rPr>
              <a:t>Metamorphic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1FD18-9A7A-4112-9B3F-5F9143447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522D7E15-3B4E-4D55-9A5F-3AFB10EF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D029C7-34D2-4F01-9462-BBAB70A08116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D446577-FC57-48F7-814C-CE4EC1E3D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Fossils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98EF35E-A9AD-4C16-9841-EA6A012232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10972800" cy="45259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Remains of plants and animals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May help geologists to determine the age of rocks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</a:rPr>
              <a:t>Some are scarce and can be used to identify regions or locations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AABA43-587E-4DF1-8294-A1D275B1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F21475D8-60D4-4939-BD48-F6381868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1B6B2C-D5F2-42FF-8506-137E482E10A2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D970149-ACBA-49A0-A6AC-600AF2339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Soil Evidence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AD55E08-92AD-4BE3-92C1-EF17ABDE6C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012950"/>
            <a:ext cx="10972800" cy="4525963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 b="1">
                <a:latin typeface="Arial" panose="020B0604020202020204" pitchFamily="34" charset="0"/>
              </a:rPr>
              <a:t>Class characteristics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>
                <a:latin typeface="Arial" panose="020B0604020202020204" pitchFamily="34" charset="0"/>
              </a:rPr>
              <a:t>the type of soil may have similar characteristics at the primary and/or secondary crime scene, on the suspect or on the victim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 b="1">
                <a:latin typeface="Arial" panose="020B0604020202020204" pitchFamily="34" charset="0"/>
              </a:rPr>
              <a:t>Individual characteristics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en-US">
                <a:latin typeface="Arial" panose="020B0604020202020204" pitchFamily="34" charset="0"/>
              </a:rPr>
              <a:t>only if the soil has an unusual or specialized ingredient such as pollen, seeds, vegetation, or fragments.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6292F-6F93-4B2E-AFFE-1A28739BD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17" name="Slide Number Placeholder 4">
            <a:extLst>
              <a:ext uri="{FF2B5EF4-FFF2-40B4-BE49-F238E27FC236}">
                <a16:creationId xmlns:a16="http://schemas.microsoft.com/office/drawing/2014/main" id="{09546821-4F82-4032-A302-DAF7DBD4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7A1C16-802C-477C-ACE7-8B6CEABC55ED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708E851-B1AE-4918-B9B1-6CF720BFB7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89408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Sand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7955D46-298A-4D10-A64E-2E8D9B454E8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13114"/>
            <a:ext cx="6807200" cy="464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Arial" panose="020B0604020202020204" pitchFamily="34" charset="0"/>
              </a:rPr>
              <a:t>Sand is the term applied to natural particles with a grain diameter between </a:t>
            </a:r>
            <a:r>
              <a:rPr lang="en-US" altLang="en-US" b="1" dirty="0">
                <a:latin typeface="Arial" panose="020B0604020202020204" pitchFamily="34" charset="0"/>
              </a:rPr>
              <a:t>1/16</a:t>
            </a:r>
            <a:r>
              <a:rPr lang="en-US" altLang="en-US" dirty="0">
                <a:latin typeface="Arial" panose="020B0604020202020204" pitchFamily="34" charset="0"/>
              </a:rPr>
              <a:t> mm and 2 mm.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Arial" panose="020B0604020202020204" pitchFamily="34" charset="0"/>
              </a:rPr>
              <a:t>Its color and contents are dependent upon the parent rock and surrounding plant and animal life.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0F689-64F9-4062-8A9A-9C5857C758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Kendall/Hunt Publishing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41" name="Slide Number Placeholder 5">
            <a:extLst>
              <a:ext uri="{FF2B5EF4-FFF2-40B4-BE49-F238E27FC236}">
                <a16:creationId xmlns:a16="http://schemas.microsoft.com/office/drawing/2014/main" id="{BA22ECEB-40FC-4343-A5D1-7CC20C157C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763000" y="6198507"/>
            <a:ext cx="2844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3BD1F3-CB70-4FF6-B0F2-D92573129417}" type="slidenum">
              <a:rPr lang="en-US" altLang="en-US" sz="1200">
                <a:solidFill>
                  <a:srgbClr val="898989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sand trans">
            <a:extLst>
              <a:ext uri="{FF2B5EF4-FFF2-40B4-BE49-F238E27FC236}">
                <a16:creationId xmlns:a16="http://schemas.microsoft.com/office/drawing/2014/main" id="{9D770433-7CB4-48DB-BFD3-5F0E2D571D4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264400" y="2057400"/>
            <a:ext cx="4724400" cy="35433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</TotalTime>
  <Words>764</Words>
  <Application>Microsoft Office PowerPoint</Application>
  <PresentationFormat>Widescreen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Black</vt:lpstr>
      <vt:lpstr>MS PGothic</vt:lpstr>
      <vt:lpstr>Arial</vt:lpstr>
      <vt:lpstr>Calibri</vt:lpstr>
      <vt:lpstr>Wingdings</vt:lpstr>
      <vt:lpstr>Zapf Dingbats</vt:lpstr>
      <vt:lpstr>Kartika</vt:lpstr>
      <vt:lpstr>Office Theme</vt:lpstr>
      <vt:lpstr>Soil, Sand, and Pollen Evidence</vt:lpstr>
      <vt:lpstr>Soil Comparisons</vt:lpstr>
      <vt:lpstr>Probative Value of Soil</vt:lpstr>
      <vt:lpstr>Increasing Probative Value</vt:lpstr>
      <vt:lpstr>Minerals</vt:lpstr>
      <vt:lpstr>Rocks</vt:lpstr>
      <vt:lpstr>Fossils</vt:lpstr>
      <vt:lpstr>Soil Evidence</vt:lpstr>
      <vt:lpstr>Sand</vt:lpstr>
      <vt:lpstr>Sand Types</vt:lpstr>
      <vt:lpstr>Sand Evidence “In every grain of sand is a story of earth.”    —Rachel Carson</vt:lpstr>
      <vt:lpstr>Palynology</vt:lpstr>
      <vt:lpstr>Pollen-Producing Plants </vt:lpstr>
      <vt:lpstr>Pollen and Spore Identification in Solving Crimes </vt:lpstr>
      <vt:lpstr>Forensic Geology in the News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</dc:title>
  <dc:creator>Barbara Weekley</dc:creator>
  <cp:lastModifiedBy>Nikki Bisesi</cp:lastModifiedBy>
  <cp:revision>51</cp:revision>
  <dcterms:created xsi:type="dcterms:W3CDTF">2005-09-21T02:48:43Z</dcterms:created>
  <dcterms:modified xsi:type="dcterms:W3CDTF">2021-10-04T17:40:27Z</dcterms:modified>
</cp:coreProperties>
</file>